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3.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 id="2147483662" r:id="rId2"/>
    <p:sldMasterId id="2147483674" r:id="rId3"/>
    <p:sldMasterId id="2147483686" r:id="rId4"/>
    <p:sldMasterId id="2147483698" r:id="rId5"/>
  </p:sldMasterIdLst>
  <p:notesMasterIdLst>
    <p:notesMasterId r:id="rId134"/>
  </p:notesMasterIdLst>
  <p:handoutMasterIdLst>
    <p:handoutMasterId r:id="rId135"/>
  </p:handoutMasterIdLst>
  <p:sldIdLst>
    <p:sldId id="256" r:id="rId6"/>
    <p:sldId id="257" r:id="rId7"/>
    <p:sldId id="535" r:id="rId8"/>
    <p:sldId id="536" r:id="rId9"/>
    <p:sldId id="539" r:id="rId10"/>
    <p:sldId id="554" r:id="rId11"/>
    <p:sldId id="538" r:id="rId12"/>
    <p:sldId id="540" r:id="rId13"/>
    <p:sldId id="541" r:id="rId14"/>
    <p:sldId id="542" r:id="rId15"/>
    <p:sldId id="544" r:id="rId16"/>
    <p:sldId id="725" r:id="rId17"/>
    <p:sldId id="545" r:id="rId18"/>
    <p:sldId id="543" r:id="rId19"/>
    <p:sldId id="547" r:id="rId20"/>
    <p:sldId id="548" r:id="rId21"/>
    <p:sldId id="557" r:id="rId22"/>
    <p:sldId id="995" r:id="rId23"/>
    <p:sldId id="558" r:id="rId24"/>
    <p:sldId id="546" r:id="rId25"/>
    <p:sldId id="549" r:id="rId26"/>
    <p:sldId id="559" r:id="rId27"/>
    <p:sldId id="560" r:id="rId28"/>
    <p:sldId id="1000" r:id="rId29"/>
    <p:sldId id="552" r:id="rId30"/>
    <p:sldId id="551" r:id="rId31"/>
    <p:sldId id="561" r:id="rId32"/>
    <p:sldId id="562" r:id="rId33"/>
    <p:sldId id="563" r:id="rId34"/>
    <p:sldId id="564" r:id="rId35"/>
    <p:sldId id="566" r:id="rId36"/>
    <p:sldId id="728" r:id="rId37"/>
    <p:sldId id="567" r:id="rId38"/>
    <p:sldId id="570" r:id="rId39"/>
    <p:sldId id="568" r:id="rId40"/>
    <p:sldId id="569" r:id="rId41"/>
    <p:sldId id="577" r:id="rId42"/>
    <p:sldId id="571" r:id="rId43"/>
    <p:sldId id="572" r:id="rId44"/>
    <p:sldId id="573" r:id="rId45"/>
    <p:sldId id="911" r:id="rId46"/>
    <p:sldId id="574" r:id="rId47"/>
    <p:sldId id="1001" r:id="rId48"/>
    <p:sldId id="575" r:id="rId49"/>
    <p:sldId id="580" r:id="rId50"/>
    <p:sldId id="724" r:id="rId51"/>
    <p:sldId id="582" r:id="rId52"/>
    <p:sldId id="1002" r:id="rId53"/>
    <p:sldId id="576" r:id="rId54"/>
    <p:sldId id="579" r:id="rId55"/>
    <p:sldId id="636" r:id="rId56"/>
    <p:sldId id="588" r:id="rId57"/>
    <p:sldId id="589" r:id="rId58"/>
    <p:sldId id="590" r:id="rId59"/>
    <p:sldId id="591" r:id="rId60"/>
    <p:sldId id="592" r:id="rId61"/>
    <p:sldId id="718" r:id="rId62"/>
    <p:sldId id="593" r:id="rId63"/>
    <p:sldId id="594" r:id="rId64"/>
    <p:sldId id="996" r:id="rId65"/>
    <p:sldId id="998" r:id="rId66"/>
    <p:sldId id="596" r:id="rId67"/>
    <p:sldId id="719" r:id="rId68"/>
    <p:sldId id="999" r:id="rId69"/>
    <p:sldId id="720" r:id="rId70"/>
    <p:sldId id="597" r:id="rId71"/>
    <p:sldId id="717" r:id="rId72"/>
    <p:sldId id="598" r:id="rId73"/>
    <p:sldId id="599" r:id="rId74"/>
    <p:sldId id="997" r:id="rId75"/>
    <p:sldId id="600" r:id="rId76"/>
    <p:sldId id="601" r:id="rId77"/>
    <p:sldId id="602" r:id="rId78"/>
    <p:sldId id="603" r:id="rId79"/>
    <p:sldId id="604" r:id="rId80"/>
    <p:sldId id="611" r:id="rId81"/>
    <p:sldId id="612" r:id="rId82"/>
    <p:sldId id="726" r:id="rId83"/>
    <p:sldId id="617" r:id="rId84"/>
    <p:sldId id="618" r:id="rId85"/>
    <p:sldId id="619" r:id="rId86"/>
    <p:sldId id="620" r:id="rId87"/>
    <p:sldId id="621" r:id="rId88"/>
    <p:sldId id="622" r:id="rId89"/>
    <p:sldId id="623" r:id="rId90"/>
    <p:sldId id="624" r:id="rId91"/>
    <p:sldId id="625" r:id="rId92"/>
    <p:sldId id="632" r:id="rId93"/>
    <p:sldId id="633" r:id="rId94"/>
    <p:sldId id="634" r:id="rId95"/>
    <p:sldId id="635" r:id="rId96"/>
    <p:sldId id="587" r:id="rId97"/>
    <p:sldId id="692" r:id="rId98"/>
    <p:sldId id="693" r:id="rId99"/>
    <p:sldId id="729" r:id="rId100"/>
    <p:sldId id="691" r:id="rId101"/>
    <p:sldId id="730" r:id="rId102"/>
    <p:sldId id="727" r:id="rId103"/>
    <p:sldId id="721" r:id="rId104"/>
    <p:sldId id="722" r:id="rId105"/>
    <p:sldId id="723" r:id="rId106"/>
    <p:sldId id="690" r:id="rId107"/>
    <p:sldId id="689" r:id="rId108"/>
    <p:sldId id="694" r:id="rId109"/>
    <p:sldId id="695" r:id="rId110"/>
    <p:sldId id="698" r:id="rId111"/>
    <p:sldId id="697" r:id="rId112"/>
    <p:sldId id="696" r:id="rId113"/>
    <p:sldId id="702" r:id="rId114"/>
    <p:sldId id="703" r:id="rId115"/>
    <p:sldId id="700" r:id="rId116"/>
    <p:sldId id="704" r:id="rId117"/>
    <p:sldId id="701" r:id="rId118"/>
    <p:sldId id="699" r:id="rId119"/>
    <p:sldId id="705" r:id="rId120"/>
    <p:sldId id="706" r:id="rId121"/>
    <p:sldId id="709" r:id="rId122"/>
    <p:sldId id="707" r:id="rId123"/>
    <p:sldId id="586" r:id="rId124"/>
    <p:sldId id="710" r:id="rId125"/>
    <p:sldId id="715" r:id="rId126"/>
    <p:sldId id="714" r:id="rId127"/>
    <p:sldId id="716" r:id="rId128"/>
    <p:sldId id="713" r:id="rId129"/>
    <p:sldId id="712" r:id="rId130"/>
    <p:sldId id="992" r:id="rId131"/>
    <p:sldId id="711" r:id="rId132"/>
    <p:sldId id="994" r:id="rId133"/>
  </p:sldIdLst>
  <p:sldSz cx="9144000" cy="6858000" type="screen4x3"/>
  <p:notesSz cx="6858000" cy="9144000"/>
  <p:custDataLst>
    <p:tags r:id="rId136"/>
  </p:custDataLst>
  <p:defaultTextStyle>
    <a:defPPr>
      <a:defRPr lang="zh-CN"/>
    </a:defPPr>
    <a:lvl1pPr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9BA6E873-CBA7-4118-A97E-5CE1D1949574}">
          <p14:sldIdLst>
            <p14:sldId id="256"/>
            <p14:sldId id="257"/>
            <p14:sldId id="535"/>
            <p14:sldId id="536"/>
            <p14:sldId id="539"/>
            <p14:sldId id="554"/>
            <p14:sldId id="538"/>
            <p14:sldId id="540"/>
            <p14:sldId id="541"/>
            <p14:sldId id="542"/>
            <p14:sldId id="544"/>
            <p14:sldId id="725"/>
            <p14:sldId id="545"/>
            <p14:sldId id="543"/>
            <p14:sldId id="547"/>
            <p14:sldId id="548"/>
            <p14:sldId id="557"/>
            <p14:sldId id="995"/>
            <p14:sldId id="558"/>
            <p14:sldId id="546"/>
            <p14:sldId id="549"/>
            <p14:sldId id="559"/>
            <p14:sldId id="560"/>
            <p14:sldId id="1000"/>
            <p14:sldId id="552"/>
            <p14:sldId id="551"/>
            <p14:sldId id="561"/>
            <p14:sldId id="562"/>
            <p14:sldId id="563"/>
            <p14:sldId id="564"/>
            <p14:sldId id="566"/>
            <p14:sldId id="728"/>
            <p14:sldId id="567"/>
            <p14:sldId id="570"/>
            <p14:sldId id="568"/>
            <p14:sldId id="569"/>
            <p14:sldId id="577"/>
            <p14:sldId id="571"/>
            <p14:sldId id="572"/>
            <p14:sldId id="573"/>
            <p14:sldId id="911"/>
            <p14:sldId id="574"/>
            <p14:sldId id="1001"/>
            <p14:sldId id="575"/>
            <p14:sldId id="580"/>
            <p14:sldId id="724"/>
            <p14:sldId id="582"/>
            <p14:sldId id="1002"/>
            <p14:sldId id="576"/>
            <p14:sldId id="579"/>
            <p14:sldId id="636"/>
            <p14:sldId id="588"/>
            <p14:sldId id="589"/>
            <p14:sldId id="590"/>
            <p14:sldId id="591"/>
            <p14:sldId id="592"/>
            <p14:sldId id="718"/>
            <p14:sldId id="593"/>
            <p14:sldId id="594"/>
            <p14:sldId id="996"/>
            <p14:sldId id="998"/>
            <p14:sldId id="596"/>
            <p14:sldId id="719"/>
            <p14:sldId id="999"/>
            <p14:sldId id="720"/>
            <p14:sldId id="597"/>
            <p14:sldId id="717"/>
            <p14:sldId id="598"/>
            <p14:sldId id="599"/>
            <p14:sldId id="997"/>
            <p14:sldId id="600"/>
            <p14:sldId id="601"/>
            <p14:sldId id="602"/>
            <p14:sldId id="603"/>
            <p14:sldId id="604"/>
            <p14:sldId id="611"/>
            <p14:sldId id="612"/>
            <p14:sldId id="726"/>
            <p14:sldId id="617"/>
            <p14:sldId id="618"/>
            <p14:sldId id="619"/>
            <p14:sldId id="620"/>
            <p14:sldId id="621"/>
            <p14:sldId id="622"/>
            <p14:sldId id="623"/>
            <p14:sldId id="624"/>
            <p14:sldId id="625"/>
            <p14:sldId id="632"/>
            <p14:sldId id="633"/>
            <p14:sldId id="634"/>
            <p14:sldId id="635"/>
            <p14:sldId id="587"/>
            <p14:sldId id="692"/>
            <p14:sldId id="693"/>
            <p14:sldId id="729"/>
            <p14:sldId id="691"/>
            <p14:sldId id="730"/>
            <p14:sldId id="727"/>
            <p14:sldId id="721"/>
            <p14:sldId id="722"/>
            <p14:sldId id="723"/>
            <p14:sldId id="690"/>
            <p14:sldId id="689"/>
            <p14:sldId id="694"/>
            <p14:sldId id="695"/>
          </p14:sldIdLst>
        </p14:section>
        <p14:section name="算法一、添边粘合法" id="{B9CDB2DD-ECBA-4214-AC0C-A231559D73B3}">
          <p14:sldIdLst>
            <p14:sldId id="698"/>
            <p14:sldId id="697"/>
            <p14:sldId id="696"/>
            <p14:sldId id="702"/>
            <p14:sldId id="703"/>
            <p14:sldId id="700"/>
            <p14:sldId id="704"/>
          </p14:sldIdLst>
        </p14:section>
        <p14:section name="算法二、规范染色法（极大独立集法）" id="{038F61F4-89F1-4565-AFBD-43DBDEA77D64}">
          <p14:sldIdLst>
            <p14:sldId id="701"/>
            <p14:sldId id="699"/>
            <p14:sldId id="705"/>
            <p14:sldId id="706"/>
            <p14:sldId id="709"/>
            <p14:sldId id="707"/>
            <p14:sldId id="586"/>
            <p14:sldId id="710"/>
            <p14:sldId id="715"/>
            <p14:sldId id="714"/>
            <p14:sldId id="716"/>
            <p14:sldId id="713"/>
            <p14:sldId id="712"/>
            <p14:sldId id="992"/>
            <p14:sldId id="711"/>
            <p14:sldId id="9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00"/>
    <a:srgbClr val="8E082E"/>
    <a:srgbClr val="99FF99"/>
    <a:srgbClr val="000066"/>
    <a:srgbClr val="FC3E3E"/>
    <a:srgbClr val="FFFFFF"/>
    <a:srgbClr val="FFD8BD"/>
    <a:srgbClr val="F0F446"/>
    <a:srgbClr val="DB07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48" autoAdjust="0"/>
    <p:restoredTop sz="98815" autoAdjust="0"/>
  </p:normalViewPr>
  <p:slideViewPr>
    <p:cSldViewPr>
      <p:cViewPr>
        <p:scale>
          <a:sx n="90" d="100"/>
          <a:sy n="90" d="100"/>
        </p:scale>
        <p:origin x="1848" y="618"/>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viewProps" Target="view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notesMaster" Target="notesMasters/notesMaster1.xml"/><Relationship Id="rId139"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handoutMaster" Target="handoutMasters/handoutMaster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tags" Target="tags/tag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 Id="rId5" Type="http://schemas.openxmlformats.org/officeDocument/2006/relationships/image" Target="../media/image111.wmf"/><Relationship Id="rId4" Type="http://schemas.openxmlformats.org/officeDocument/2006/relationships/image" Target="../media/image11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emf"/><Relationship Id="rId1" Type="http://schemas.openxmlformats.org/officeDocument/2006/relationships/image" Target="../media/image4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image" Target="../media/image43.wmf"/><Relationship Id="rId4"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2024/1/10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5554221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11-17T07:25:36.518"/>
    </inkml:context>
    <inkml:brush xml:id="br0">
      <inkml:brushProperty name="width" value="0.05292" units="cm"/>
      <inkml:brushProperty name="height" value="0.05292" units="cm"/>
      <inkml:brushProperty name="color" value="#FF0000"/>
    </inkml:brush>
  </inkml:definitions>
  <inkml:trace contextRef="#ctx0" brushRef="#br0">1552 9542 4,'0'0'1,"0"0"-1</inkml:trace>
  <inkml:trace contextRef="#ctx0" brushRef="#br0" timeOffset="537.694">1716 9149 160,'0'0'120,"0"0"-74,0 0-42,0 0 23,0 0 16,0 0-24,-18 8-17,0 7 0,-4 6 7,1 7 15,-3 15-24,0 13 24,-3 10-2,1 12 0,-4 1-1,3 3 17,0 0-35,3-3 7,3-3-10,2-8 0,2-8 1,1-6-1,4-5 0,0-3-1,2-7-5,2-8-3,4-7-11,1-10-6,1-7 13,2-4 5,0-2 8,0-1-16,0 0-3,0-1 16,3-24-25,14-19 0,5-14-50,5-8-8,-5-1 30,2 2-13,-3-1 27,3-1 12</inkml:trace>
  <inkml:trace contextRef="#ctx0" brushRef="#br0" timeOffset="1647.426">2337 9542 326,'0'0'69,"0"0"-27,0 0-42,0 0 3,0 0-3,0 0-3,37-11 3,-4-4 11,4 3-3,3-1 12,5 1 19,0 5-15,-2-1 11,0 2-35,-5-1 2,-4 0 3,-7 2-5,-12 1-2,0 2 2,-11 1-16,-4-1 8,2 2-34,-2 0-38,0 0-64,0 0-110</inkml:trace>
  <inkml:trace contextRef="#ctx0" brushRef="#br0" timeOffset="1932.767">2510 9825 356,'0'0'162,"0"0"-162,0 0-9,0 0 9,94-35 23,-49 14-23,2-1 0,-1 0 6,-2 3-6,-7 3 10,-4 5-9,-8 3 3,-7 6-8,-3 2 3,-3 0-13,0 0-1,-6 0-34,-2 0-11,-1 0-7,-1 0 5,-2 0 11,6 0-25,1-10-59</inkml:trace>
  <inkml:trace contextRef="#ctx0" brushRef="#br0" timeOffset="2861.685">3612 9207 212,'0'0'0,"0"0"-6,0 0 3,5-75-3,-5 57-44,-13 3 50,3 1 37,-2 2 28,-1 2 22,1 2-13,-1 2-35,-4 2-33,-2 2-12,2 2 0,-2 0-7,4 0 10,2 2-17,5 1 19,5-1 1,2-2 2,-1 3 9,2 2-11,-1 5 0,-1 7 4,2 8-3,0 4 1,0 4-1,0-4 0,0 0 1,0-5-2,3-4 0,3-5-7,0-2 7,2-4 0,0 0 0,0-2 6,0 0 4,-4 0-10,1-1 0,-4 1-4,-1 3 6,0 2-2,0 4 0,-6 1-10,-6-3 6,-1-4-16,1-3 9,0-5 6,-3-1 3,3-1-5,0 0 7,5 0 5,2 0-5,2 1 0,0-1-11,0 0 11,3 0-33,0 0 5,0 0 11,0 2 5,0 1-3,0-1-14,9 3 29,5 2 11,3 2 1,3 4 27,1 4 0,3 5-28,-2 5 11,-4 7-3,-2 9-8,-5 8 33,-4 6-44,-3 6 24,-4 2-14,0-4-1,0-1 8,0-7 11,2-5-21,1-7 42,0-7-45,0-7 19,3-7-15,0-5-3,-4-6-5,0-5-1,0-3 1,-2-1 6,0 0-2,0 0-2,0 0 14,0 0 12,0 0 2,0 0-30,0-2-4,0-8-6,0-9-92,-6-8-58,3-13-85</inkml:trace>
  <inkml:trace contextRef="#ctx0" brushRef="#br0" timeOffset="3723.759">3800 9496 350,'0'0'24,"0"0"8,0 0-16,0 0 8,0 0-24,0 0-10,5 2 10,1 1-12,6-2 12,4 1 13,5-1-7,-3-1 7,3 0 4,1-4 11,-1-13-11,1-6-16,1-5-1,-2-6 15,-2-1-14,-3 1-1,-2 0 6,-2 5-3,4 0-3,-2 4-3,-1 1 3,-2 3-2,-1 0-1,-6 2-25,-1 4 26,-3 1 4,0 3 3,0 3-5,0 3 1,-3 2 32,-1 1-21,-3 2-12,-4 0-6,2 0-9,-6 0-9,3 10 5,-1 2 9,-2 2 3,-1 1 2,-1 3 1,5 1 4,0 2 1,2 4 2,1 2 0,1 6 7,5-3 0,2 5-4,1-3-5,0-4 4,0 1-2,0-4 0,4 0 14,4 1-10,2-4 27,2-2-19,-1-2-10,2-2 6,-1-2-4,1-1 5,-1-3-11,-1-2-1,2-2 22,-2-1-21,2 0 11,-1-3 3,0 0-7,1-2 4,-2 0-5,-1 0-1,-4 0 26,2 0-24,-2-3-4,-2-3 7,1 2-9,0-1 4,0-1-6,1 0 0,-1-1-9,-1 2-11,1-5-38,3-3-9,-2-3-69,-1-2-106,-1 3 23</inkml:trace>
  <inkml:trace contextRef="#ctx0" brushRef="#br0" timeOffset="13983.973">4990 9746 216,'0'0'70,"0"0"-70,0 0-7,0 0 1,0 0 6,0 0-6,39 29 1,-31-17-6,0 1 11,0 1 0,1 3 18,-1 3 33,-2 1-15,-3 1-13,-3 5 0,0 2-6,-5 3-4,-15 0-13,-5 1-15,-3 1-1,-2 0-55,-1-6-31</inkml:trace>
  <inkml:trace contextRef="#ctx0" brushRef="#br0" timeOffset="15604.025">5255 9625 54,'0'0'0,"0"0"0,0 0 18,0 0 5,0 0-19,0 0-3,0 21 13,0-16 11,0 0-23,0 0 6,0 0-4,0 0 4,1 1 20,5 0 18,2 0-13,5-1 22,-1 0-41,1-1 5,1-3-7,2-1 1,-1 0-2,0 0-11,0 0 0,1 0 5,1-5-5,4-10 0,3-3 6,-1-5-3,2-1-3,-3 0-4,-3 2 4,-2-1 1,-1 2-1,-4 1 0,-1 2 1,-4 1-1,-4 3 4,0-3-4,-3 0-18,0 0 17,0 0-18,0 3 5,0 0 8,-5 3 1,-3 2 3,-1-1 1,-2 3 1,-1 1 7,-1 2-7,-2 1 0,1 2-2,-2-1 2,1 2 0,6 0-1,-1 0 1,4 0 1,0 0-1,0 0-1,-3 0 0,0 10 1,-5 5-1,0 2-3,-3 1 4,2 1 2,2-1-2,-2-3-2,4 0 2,2-2 2,-1-1-1,1 0-1,0 2 0,4 2 17,-2 1-17,3 1 2,-2 3 8,1 2-7,2 3-3,0-3 0,0 1 0,-1-1 3,4 0-3,0-2 0,0 0 6,0 0 10,0 2 1,0-1 11,6 1-26,3-2 16,0-2-18,1-6 0,-1-3 0,2-4 2,-1-2-2,0-4-17,1 0 14,5 0 2,9-1 2,7-13 7,2-3 2,-1-2-9,0 1-1,-6-2-14,-3 1-24,-2-3-18,-7 0-78,-6 0-87</inkml:trace>
  <inkml:trace contextRef="#ctx0" brushRef="#br0" timeOffset="17013.427">6205 9183 126,'0'0'17,"0"0"-17,0 0 0,0 0 5,0 0-5,0 0 0,22-34 2,-11 24 4,1-5 6,4-2-12,4-4 0,1 0 8,1-4-5,0 4-2,-8 6 20,-5 4 25,-7 8 14,-2 2-53,0 1-6,0 0-2,0 0-42,0 0-9,-2 12 50,-1 6 2,-5 5 14,1 4-4,0 4-9,-1 3 33,1 4-25,-1 3-1,-1 1 0,3 5-8,-1-3 8,1-2-8,3-4 2,1-3 1,2-1 2,0-3-5,8-4 36,7-3-3,4-4-33,2-3-10,-1 1 10,8-1 17,0-2-12,-3 1-5,1-2 7,-7 2-1,-2-1-6,-1 3 0,-3 4 4,1 0 11,-2 3-14,-3 1-1,-5-5 4,-2 1-4,-2-4 0,0 0-1,0 3 1,-11 1 4,-8 1-4,-8 4-10,-3 1 9,-7 5-5,-5-4-51,-7-13-70</inkml:trace>
  <inkml:trace contextRef="#ctx0" brushRef="#br0" timeOffset="25172.633">1950 11137 87,'0'0'0,"0"0"0,-30 93 18,20-53 9,1 2 5,3 1 4,3 0-24,-2 2 1,0 4-7,-1 3-4,0 6 9,-3 2-11,-2 4 6,-1-2-5,-1 0 0,-2-4 4,6-4-5,3-11 0,-2-10 3,6-12-3,0-11-4,2-6-14,0-4-12,0 0 21,0-14-17,10-27 21,7-21-95</inkml:trace>
  <inkml:trace contextRef="#ctx0" brushRef="#br0" timeOffset="25623.013">2035 11053 93,'0'0'7,"0"0"23,0 0-15,27-85-3,-18 71 24,0 3 13,2 1-28,0 0 5,3 2-9,2 2-16,1 2-1,5 2 0,2 2-5,-3 0 3,4 2-4,-1 11 6,-3 1 5,-2 3-5,1 1 3,-7 0 1,-1 2 17,-9 1-11,-3 4 11,0 7-19,-5 3 30,-17 3-26,-6 0-3,-2-4 9,-1-2-12,1-6-11,0-8 7,0-5 1,0-9-7,-1-4 7,0-4-8,2-19-33,7-8 36,4-3 0,10 1 8,7 3 19,1 4 7,0 7-25,12 1-1,12 0-34,-2-2-97</inkml:trace>
  <inkml:trace contextRef="#ctx0" brushRef="#br0" timeOffset="26097.028">2656 11143 273,'0'0'61,"0"0"-21,0 0-40,0 0 0,0 0-4,0 0 4,61 0-1,-25-6 2,1-2 5,-1 1-6,-5 0 2,-7 3 2,-3 1-3,-9 0-2,6 3 0,-5 0-6,1 0 4,1 0-70,-5 3-34,-8 10-8</inkml:trace>
  <inkml:trace contextRef="#ctx0" brushRef="#br0" timeOffset="26321.041">2757 11438 98,'0'0'55,"0"0"6,0 0 34,0 0-10,0 0-59,0 0-26,17-1 0,20-9 21,5-2 24,4 2-36,-4 6-3,-12 3-6,-11 1-47,-7 0-11,-6 0 2,-1 0-22,-2 0 7,0 0 2,4 0-33</inkml:trace>
  <inkml:trace contextRef="#ctx0" brushRef="#br0" timeOffset="27056.086">3651 10514 390,'0'0'13,"0"0"59,0 0-72,0 0-15,0 0-10,-80-69-36,50 69 27,-3 0-36,-1 0 52,-4 0-14,5 0 20,5 0 12,9 0 9,7 0 29,6 0-20,1 1-17,5 2-1,0 4-3,0 7-14,0 6 7,3 5 9,11 2 1,5-1 0,2-2-1,0-2 1,0-1 8,-5 1-8,-4-4 1,-6 0-1,-6-1 0,0 1-1,-8 7 2,-15 2 5,-7 6 0,-3-2-6,-1-4-7,-1-5 5,7-6-8,6-5-8,7-5 9,9-4 9,6-2-5,0 0-7,0 0 4,0 0-10,15 0 18,5-2 0,3-1 2,2 2 1,2 1 10,0 0-8,3 8 3,1 16 16,-3 10-17,-6 10-6,-6 11 1,-12 8-2,-4 9 17,0 3 9,-4-3 11,-9-7-9,4-12 0,1-10-8,3-12-7,2-10 7,2-11-7,1-4-13,0-6 0,0 0 6,0 0-5,0 0 6,0 0 1,0 0-6,0 0-2,0 0-17,-3 0-73,-4-22-82</inkml:trace>
  <inkml:trace contextRef="#ctx0" brushRef="#br0" timeOffset="28471.875">3884 10913 233,'0'0'17,"0"0"-10,0 0-7,0 0 19,0 0-14,0 0-5,4 12-5,-2-9 4,1-1-6,4 4 7,4 4 6,2-2 8,4 2-7,0 0-2,0-3-5,5-1 9,-1-5-9,3-1 0,0 0 9,7-6-9,5-9 9,1-3 7,-1-5-12,-3 0 0,-5 1-4,-4-1 0,-7 1-1,-4 2-3,-7 3 3,-3 1 0,-3 2 0,0-1 0,0-1-3,-8 2-32,-5 0 27,-2 1-1,-1 2-12,-2 4 6,3 2 9,3 0 7,3 5 0,2 0 4,-4 0-4,-4 9-4,-6 17 4,-6 8 1,-1 3 14,4 2-9,2 1-4,5-1-2,-2 3 9,4-5 1,5 0-2,1 3 5,6-1-6,1 1 3,2-1 8,0-5-12,0-3-2,9-5-4,6-2 3,-1-5-3,5-3 2,-1-4 3,4-3-5,5-5 0,0-4 2,4 0-2,-1-3-17,4-18-36,-1-8-14,-1-11-81</inkml:trace>
  <inkml:trace contextRef="#ctx0" brushRef="#br0" timeOffset="28652.406">4542 11019 282,'0'0'38,"0"0"-38,0 0-12,7 75 12,-7-29 22,0 8-22,0 2 1,0 2 5,-7 2-6,-5 2-4,1 4-33,-5 0-48,-8-9-123</inkml:trace>
  <inkml:trace contextRef="#ctx0" brushRef="#br0" timeOffset="36031.628">4825 11269 124,'0'0'35,"0"0"0,0 0-17,0 0 0,0 0-18,0 0 0,0 0 3,0 0 1,0 0 9,0 0 24,0 0-7,0 0 28,0 0-37,0 0-13,0 0-8,0 0-15,0 0 5,6 1 9,2 7 2,-1-1 10,-1 1-11,-3 0-1,3 3-4,-1 4 9,-5 2-9,0 7 5,-3 8-45,-24 15 22,-14 7-59,-9 0-95</inkml:trace>
  <inkml:trace contextRef="#ctx0" brushRef="#br0" timeOffset="36923.721">5283 11093 237,'0'0'13,"0"0"-13,0 0-31,0 0 28,0 0-1,0 0 0,14 4 4,-3-3 10,5-1-4,6 0 39,3 0-32,3-3 5,4-7-18,1-2 0,1-6-12,2-1 11,-6-3-36,-5-1 17,-8 0 20,-1 2 11,-6 0 5,-4 4 4,-1 1-9,-5 5 13,0 4-9,0 0-15,-5-1-20,-8-1-13,-6-2 2,-1 3-23,-2-2 54,1 2 9,4 4 28,1 1 21,1 2-33,-1 1-24,1 0-1,-2 4-6,1 10 4,1 5-7,0 2 7,6 1 2,0 5-1,3 2 3,0 0-4,3 2 1,0 0 1,-1 0 14,1 2-9,0 0 1,3 1 3,-2-1-7,2-2 3,0-1 0,0-3-3,0-2 4,5-4-2,4-6-4,1-2 7,-1-6 1,3 0-1,-3-2-7,3-1 0,3-3 3,-2-1-3,5 0 0,2 0 3,5-1 0,8-13-3,8-6-16,3-3-27,2-4-28,-6-3-97</inkml:trace>
  <inkml:trace contextRef="#ctx0" brushRef="#br0" timeOffset="37357.918">5705 11194 681,'0'0'84,"0"0"-84,0 0-10,0 0-30,0 0-66,0 0 29,23 61 66,-11-30 5,0-5-10,-4-3 2,1-6 10,-1-5 4,4-3-12,3-2 1,0 3 11,9 0 55,1 3-23,2 2-22,-2 1 5,-7 0-15,-3 0-1,-6-2-10,-9 0-12,0 3 9,0 3-6,-19 3 20,-11 2 10,-3 2-9,-4-3-1,-5 1-3,-4 1-14,-2 2-19,-4-1-37,1-6-41,2-13-62</inkml:trace>
  <inkml:trace contextRef="#ctx0" brushRef="#br0" timeOffset="37547.86">5943 11169 615,'0'0'59,"0"0"-53,125-82-4,-71 69-4,-10 13-101,-11 1-46,-12 27-13,-12 2 24</inkml:trace>
  <inkml:trace contextRef="#ctx0" brushRef="#br0" timeOffset="38168.312">6329 11297 513,'0'0'248,"0"0"-248,0 0-25,0 0 22,0 0-74,0 0-59,47 52 128,-31-22-62,-10-2 57,-6 0-63,0 1 38,-24 3 34,-9 5 5,-10 6-2,-8 3-73,-5-8-72</inkml:trace>
  <inkml:trace contextRef="#ctx0" brushRef="#br0" timeOffset="39037.795">6760 11150 441,'0'0'39,"0"0"-39,0 0-2,0 0-16,0 0-6,0 0-27,0 0 10,3 2 22,5 0 18,3 3 1,6-1 41,8-1-18,7-3-4,7 0-19,2-7-4,-2-12-4,-2-4-30,-7-6 9,-6-2 26,-6 2 6,-2-4 13,-7 0 22,-4 0-30,-5-1-8,0 3-31,0 4 17,-8 6-12,-5 5 26,-5 2 34,-4 4-34,-5 3-23,1 3 21,-2 3-2,6 1 0,1 0 3,3 0 2,-1 7-2,2 2 1,-1 3 0,6 0 4,-3 4-3,3 4 2,1 5 4,2 3 4,1 5 2,2 5-1,0 2-10,3 0 5,3 0-7,0-3 0,0-2 0,0-4 2,7-1-4,4-5-1,3-4 3,3-4 1,0-4 9,2-5-10,0-2-2,0-3 2,0-2 3,0-1-3,-1 0 0,0 0 6,5 0-6,0 0-4,4 3-2,3 0-3,1 1-7,-1 2-44,-6-2-26,-6-4-92</inkml:trace>
  <inkml:trace contextRef="#ctx0" brushRef="#br0" timeOffset="39457.881">7178 11205 62,'0'0'640,"0"0"-627,0 0-13,0 0-20,0 0-38,0 0-12,46-8 32,-29 12 35,-4 3-1,-1 0-2,-2 0-1,-4 1-7,-1 2 14,-1 2-2,-2 1 2,-2 1-32,0 3-14,0 1 23,-17 3 22,-5 0-6,0-1 7,-1-2 0,7-2 1,3-3-1,5-3 0,4-5 0,4-2-1,0-3-1,0 0-9,0 0 11,4 0 21,12 0-10,5 0-5,6 0-2,5 0-4,-1 0-36,6 0-70,-4 0-46</inkml:trace>
  <inkml:trace contextRef="#ctx0" brushRef="#br0" timeOffset="39848.278">7630 11112 671,'0'0'24,"0"0"-22,0 0-4,0 0-34,0 0 21,105 20-2,-73-5-37,-9 2 29,-7 3-22,-7 1-4,-9 6 4,-1 9-51,-29 4 81,-15 7-8,-15-2-96</inkml:trace>
  <inkml:trace contextRef="#ctx0" brushRef="#br0" timeOffset="41333.996">7930 10989 81,'0'0'45,"0"0"-27,0 0 1,0 0 2,0 0-11,0 0 6,0 0 6,0 0 4,0 0 24,0 0-25,0 0 0,1 0-20,2 0-4,3 0-2,8 2 0,4 2 1,4 2 10,5-5-10,1-1 0,0 0-1,1 0-1,-8-7 2,4-9-16,-3-1 16,-3 1 4,-2-2 2,-1-1 0,-5 2 0,-2 1-3,-1 1 4,-5 4-7,-2 1 4,-1-1-14,0 1 2,-9-3-39,-3 0 22,-4 0 15,2 2 10,-2 2 0,1-1-9,-1 1 9,4 4 3,4-1 20,1 2-15,1 2 2,6 1 3,-2 1-10,2 0 2,0 0-8,-1 0 3,-2 0-14,-2 4-8,-2 12 22,0 3 0,-1 2-1,4 2 1,-1 1-3,2 1 6,0 3-3,0 1 3,-1-1 1,-1 0 3,2-2-6,2-2 0,1-2 34,0-2-33,0-3 0,0-4-2,4-3-1,5-2-6,-3-2 7,5-3 0,-4 1 26,3-3-20,1 2-1,1 0 2,7-2-3,3 0-1,2 1-3,3-2 0,-4 0 6,1 0-6,-4 0 0,-3 0-1,-4 0 1,-4-3-5,-6 3-17,-3 0-31,0 0-4,0-1-75,-7-6-7</inkml:trace>
  <inkml:trace contextRef="#ctx0" brushRef="#br0" timeOffset="42067.658">8452 10975 390,'0'0'37,"0"0"19,0 0-56,0 0-22,0 0 0,0 0-58,-19 42 80,10-16 9,1-1-9,3-3 6,0-2-6,5-7 0,0-1-5,0-4 5,0-1-6,12 0 6,3 2 45,4 1 25,8 3-45,0 3-15,-3 2 4,-2 2-14,-6 2-11,-5-1 0,-10 0-36,-1 0 15,0 0 15,-16-1 17,-2-2 15,-7 0-12,-2 0 4,-1-1 1,-2 0-5,4-3-1,2-2-2,2-3-19,4-5 18,6-4-24,2 0 2,1 0 23,9-11 6,0-5 1,0-3 37,9-4-44,6-3-12,4-2-17,2 1 29,1 2 0,2 0 15,0 4 31,3 1-41,-3 0-4,7 3 5,-4 2-6,-5 1-2,-2 2 1,-8-1-14,-3 2 5,-2 0 0,0-6 10,-2-1 2,-5-2-2,0 0 0,0 4 31,0 4-3,0 5 34,-3 1-60,1 5-1,-1 0-1,-7-1-55,-2 1 8,-7-2-67,-1 3 79,4-1 32,2 1-3,4 0 6,3 0 0,-4 0 0,1 2-17,1 9-76,0-1-59</inkml:trace>
  <inkml:trace contextRef="#ctx0" brushRef="#br0" timeOffset="42660.094">8888 10519 346,'0'0'57,"0"0"-19,0 0-38,0 0-7,0 0-3,0 0 5,0 0 5,70 12-4,-46-7 6,4 1-2,0-2 6,4 3 1,-4 2 11,5 0-6,-6 6-11,-5 3 4,-4 5-5,-10 7-31,-7 6 26,-1 5-5,0 4 9,-6 0 1,0-2 0,3-7 3,3-2-3,0-6 0,0-1 0,15-2 0,4 0 26,4 3-25,5 6 8,5 2 31,3 8-37,-2 2 5,-4 4-8,-8-3-6,-8-2 6,-10-6-28,-4-3-10,-10-7-16,-32-2-4,-25-6-9,-24-15-90</inkml:trace>
  <inkml:trace contextRef="#ctx0" brushRef="#br0" timeOffset="77283.192">3693 10682 168,'0'0'44,"0"0"-48,13-85 4,5 54-45,3-2-32,3 3-9</inkml:trace>
  <inkml:trace contextRef="#ctx0" brushRef="#br0" timeOffset="78308.738">4694 9260 117,'0'0'69,"0"0"-37,0 0-30,0 0 8,0 0-2,0 0-4,0-2 3,0 2-2,0 0 4,0 0 1,0 0 0,0 0 6,0 0-16,-3 0-3,0 13 3,-4 8 2,-4 7-1,3 5 1,-3 0 2,2 6 4,0-3-8,-2 2 0,4 2 4,-1 2-3,1 3-1,-2-2 0,2-2 1,2-6-1,2-5 0,3-5-6,0-6 6,0-3-9,9-6 5,-1-1 2,2-4-4,-3 0 6,-2-1 0,4 0 0,1 0 13,1 1 5,-1 1-14,-1 1-4,2 3 0,-4 0 4,0 1-4,-1 1 1,-1-2 7,-4 0-8,-1-2 2,0 3 0,0 2 1,-10 5 5,-14 6-7,-3 5 2,-4 3 6,-2 2-8,3-2 1,3-2-2,4-3-3,1-6-20,2-6-45,-4-6-47,6-9-33</inkml:trace>
  <inkml:trace contextRef="#ctx0" brushRef="#br0" timeOffset="78564.886">4728 9540 358,'0'0'18,"0"0"-18,0 0-2,77-69-1,-43 58 3,-4 7-35,-5 2-32,2 2 8,-8 0-4,-5 0 9,-5 0-17,-2 9 49</inkml:trace>
  <inkml:trace contextRef="#ctx0" brushRef="#br0" timeOffset="79681.365">5841 9934 53,'0'0'51,"0"0"-21,0 0-25,0 0 6,0 0 3,0 0-14,-31-66-17,19 47 12,-1-2 1,-3-1-4,0 2 7,4 1 2,-4 5 13,7 6 60,1 2-69,1 5 32,3 1-22,-2 0-13,-5 0-4,1 11 0,-1 5 0,2 2-2,3 2 1,0-2 0,2 2-4,4 1 7,0 3 0,0 1 0,0 2-2,0 2 2,12-3 0,-2 2 0,5-1 0,3-1 0,1-3-1,1 0 1,2-1 0,-1-2 0,-4 0 3,-1 0 1,-6-4 0,-5-2-2,-1-2 0,-4-2-1,0 0 9,0-2 9,0 1-9,-4-2 1,-8-1 6,-6 0-1,-2-4-1,-2-2-9,0 0 4,2-10-6,1-7-4,7-1-2,2 0 2,5 1 0,2 1 38,3 2-31,0 1-2,0 1 10,0-4-15,11-2-2,2-3-1,8-5-19,0-2 11,3-4-14,1-4 17,-4 3-4,-3 3 12,-5 7 5,-2 8 13,-7 7-17,-2 6-1,-2 2-14,-8 2-272</inkml:trace>
</inkml:ink>
</file>

<file path=ppt/ink/ink2.xml><?xml version="1.0" encoding="utf-8"?>
<inkml:ink xmlns:inkml="http://www.w3.org/2003/InkML">
  <inkml:definitions>
    <inkml:context xml:id="ctx0">
      <inkml:inkSource xml:id="inkSrc0">
        <inkml:traceFormat>
          <inkml:channel name="X" type="integer" max="1600" units="cm"/>
          <inkml:channel name="Y" type="integer" max="900" units="cm"/>
        </inkml:traceFormat>
        <inkml:channelProperties>
          <inkml:channelProperty channel="X" name="resolution" value="28.36879" units="1/cm"/>
          <inkml:channelProperty channel="Y" name="resolution" value="28.30189" units="1/cm"/>
        </inkml:channelProperties>
      </inkml:inkSource>
      <inkml:timestamp xml:id="ts0" timeString="2023-11-07T02:19:54.638"/>
    </inkml:context>
    <inkml:brush xml:id="br0">
      <inkml:brushProperty name="width" value="0.05292" units="cm"/>
      <inkml:brushProperty name="height" value="0.05292" units="cm"/>
      <inkml:brushProperty name="color" value="#FF0000"/>
    </inkml:brush>
  </inkml:definitions>
  <inkml:trace contextRef="#ctx0" brushRef="#br0">15049 11790,'0'0,"0"0,21-42,-21 42,22 0,-1 0,-21 0,21 0,-21 0,42 0,-42 0,21 0,1 0,-1 0,-21 21,21 0,0 0,0 0,-21-21,21 21,-21-21,0 22,0-22,0 42,0-42,0 21,0-21,0 42,0-42,0 22,0-22,0 21,-21-21,0 21,21-21,-21 0,21 0,-21 21,0-21,-1 0,1 21,0 22,0-43,0 0,21 0,-21 0,-1 0,1 0,21 0,0 0,0 0,21 0,-21 0,22 0,-1 0,0 0,-21 0,21 0,0 0,0 0,22 0,-43 0,21 0,-21 0,21 0,0 0,0 0,-21 0,22 0,-1 0,0 0,-21 0,21 0,-21 0,21 0</inkml:trace>
  <inkml:trace contextRef="#ctx0" brushRef="#br0" timeOffset="19263.101">14922 14436,'0'0,"21"0,-21 0,22 0,-1 0,21 21,-21 0,0 0,-21-21,22 0,-22 21,21 1,0-1,-21-21,21 21,-21 0,0 0,0 0,0 1,0-1,0 0,0 0,0-21,0 21,0 0,0-21,-21 22,21-22,-21 0,0 21,21 0,-22-21,1 0,0 0,-21 21,42-21,-43 21,43-21,22 0,-22 0,21 0,0 0,0 0,-21 0,21 0,0 0,22 21,-1 1,-42-22,21 0,-21 21,43 21,-22-21,0 22,-21-22,0 0,0 21,0-21,0 1,0-22,0 21,0 0,42 0,-42 0,-21 0,0-21,0 22,0-22,-22 0,43 0,-21 0,-21 21,21-21,-22 0,1 42,-22-42,43 0,0 0,0 0,0 0,-22 0,43 0,-21 0,0 0,0 0</inkml:trace>
  <inkml:trace contextRef="#ctx0" brushRef="#br0" timeOffset="44631.552">20023 11726,'0'0,"22"0,-22 0,21-21,0 0,0 21,0 0,-21 0,21 0,1 0,-1 0,-21 0,21 0,0 0,0 0,-21 0,21 0,1 0,-1 0,-21 0,21 0,0 0,21 21,-42-21,0 21,0-21,0 22,0-22,0 42,0-42,0 21,0-21,0 42,0-42,0 22,0-22,-21 21,21 0,-21 0,21-21,-21 21,0-21,0 21,-1-21,22 22,-21-22,21 21,-21-21,21 0,-21 0,0 0,0 0,21 21,-22-21,1 0,21 21,-21-21,21 0,-21 0,0 0,0 0,-1 0,1 0,0 21,21-21,0-21,21 21,0 0,1-21,-1 21,0-21,0 21,0 0,0 0,-21 0,22 0,-1 0,0 0,0 0,21 0,-20 0,20-21,-42 21,21 0,0 0,0 0,-21 0,22 0,-1 0,0 0,-21 0,21 0,21 0,-20 0,-22 0,21 0,0 0</inkml:trace>
  <inkml:trace contextRef="#ctx0" brushRef="#br0" timeOffset="47455.714">20108 14499,'0'0,"21"0,0 0,-21 0,22 0,-1 0,21-21,-42 21,64-42,-43 42,0 0,0 0,-21 0,21 0,0 0,-21 0,22 0,-1 0,0 0,-21 0,21 0,0 0,-21 21,43-21,-43 42,0-42,0 21,0 1,0-1,0-21,0 21,0 0,0 0,0-21,0 21,0 1,0-1,0-21,0 21,-22-21,1 42,21-42,-21 0,-21 21,21 1,-43-1,22-21,-1 21,22-21,21 0,-42 0,42 0,-21 0,21 0,-43 0,22 0,-21 0,21 0,-43 0,64 0,0 0,0 0,43 0,-22 0,21 0,-42 0,21 0,43 0,-64 0,21 0,0 0,0 0,0 0,1 0,-1 0,-21 0,21 0,0 0,0 0,-21 0,21 0,-21 0,22 0,-1 0,0 0,21 0,-21 0,-21 0,43 0,-22 0,-21 0,42 0,-42 0,21 0,22 0,-43 0,21 0,0 0,0 0,-21 0,21 0,-21 0,43 0,-22 0</inkml:trace>
  <inkml:trace contextRef="#ctx0" brushRef="#br0" timeOffset="49639.839">20404 17230,'0'21,"0"0,0 0,0-21,0 43,0-22,0-21,0 42,0-42,0 21,0-21,0 43,0-22,0 21,0-42,0 42,0-20,0-1,0-21,0 21,0 0,0 0,0 0,0 1,0-1,0-21,0 21,0 0,0 0,0-21</inkml:trace>
  <inkml:trace contextRef="#ctx0" brushRef="#br0" timeOffset="56823.25">13250 13229,'0'0,"42"43,-20-1,-1-21,0 21,0-42,-21 43,21-22,22 21,-43-21,21 1,0 20,0 21,21-20,-20 20,20 1,-21-22,-21-21,42 22,-42-43,22 21,-1-21,0 42,0 22,0-43,0 0,-21-21</inkml:trace>
  <inkml:trace contextRef="#ctx0" brushRef="#br0" timeOffset="58287.333">13800 13229,'0'0,"0"0,-42 21,42 1,-21-1,0 21,0 0,-1-20,1 20,-42 43,20-43,22 0,0-21,0 43,-21-43,42 0,-22-21,22 21,-42 1,42-1,-42 0,21 0,-22 0,43 0,-21 1,0-1,21-21,-21 21,21-21,0 42,0-42,-21 21,21-21,-22 43,1-43,21 21,0-21,-21 21,21 0</inkml:trace>
  <inkml:trace contextRef="#ctx0" brushRef="#br0" timeOffset="60183.442">22013 13314,'42'21,"-42"0,43 0,-22 64,21-43,1 1,-1 20,-21-42,0 43,0-43,-21 0,22-21</inkml:trace>
  <inkml:trace contextRef="#ctx0" brushRef="#br0" timeOffset="61984.545">22796 13356,'0'0,"0"0,-21 0,0 0,21 0,-21 0,0 0,21 21,-43 1,43-1,-21-21,0 42,0-42,21 21,-21-21,-1 43,1-43,0 21,0-21,21 0,-21 21,21 0,-21 0,-1 0,22-21,0 22,-21-1,21 0,0-21,0 21,-21-21</inkml:trace>
  <inkml:trace contextRef="#ctx0" brushRef="#br0" timeOffset="62064.549">22394 13716</inkml:trace>
  <inkml:trace contextRef="#ctx0" brushRef="#br0" timeOffset="63119.61">22394 13716,'0'64,"0"-43,0 42,0-42,0 22,0-22,0 21,0-21,0-21,0 43,0-43,0 21,0-21,0 42,0-21,0 22,0-22,0-21,0 21,0 0,0 0,0-21,0 22,0-1,0 0,0-21,0 42,0-21,0-21,0 22,0-1,0 0,0 0,0 0,0 0,0 1,0-22,0 21,0 0,0 0,0-21,0 21,0 0,0-21</inkml:trace>
  <inkml:trace contextRef="#ctx0" brushRef="#br0" timeOffset="78223.474">12700 12425,'-21'0,"-1"0,1 0,-21-21,0 21,20-21,-20-1,21 22,0 0,21 0,-43 0,22 43,21-43,-21 21,21 0,0 21,0-20,0-22,0 42,0-42,0 21,0-21,0 42,0-42,0 22,0 41,21-63,-21 21,21-21,-21 43,43-22,-22 21,-21-42,42 42,-21-20,-21-22,22 21,-1 0,21 0,-42 0,42 22,-42-43,0 42,0-42,22 63,-22-63,0 43,21-43,0 42,-42 0,-43 1,1-43,42 0,-43 21,22 0,-1-21,1 0,0 0,-1 0,22 0,0 0,-21 0,21 0,-1 21,22-21,0 0,22 0,-22 0,21 0,-21 0,42 21,-21-21,-21 22,21-22,-21 21,22 0,-1 0,0 0,-21-21,42 21,-42 1,21-1,-21 21,43-21,-43 0,21 1,-21-1,21 0,0 21,0-21,-21-21,0 43,22-22,20 21,-42-21,0 1,0 20,0-21,21 21,-21-20,0-22,0 42,21-21,-21-21,0 21,0 22,0-22,21 42,-21-42,0 1,22 20,-22-42,0 42,0-21,21-21,-21 43,0-43,0 21,0 21,0-42,0 21,0 22,0-43,0 42,0-21,0 0,42 1,-42-1,0 0,0-21,0 21,0 0,0 0,21 1,-21 41,43-21,-43-20,21-1,-21-21,0 42,21-21,0 0,0 1,-21-22,0 21,21 0,-21 0,22-21,-1 21,0-21,-21 21,21-21,-21 0,21 0,-21 22,21-22,1 21,-22-21,42 21,0-21,1 21,-22 0,0 0,21 1,-21-22</inkml:trace>
  <inkml:trace contextRef="#ctx0" brushRef="#br0" timeOffset="79767.562">10160 13356,'0'0,"0"21,0 1,0-1,0 42,0-42,21 1,-21 20,0-21,0 21,0-20,0 41,0-42,0 0,0 22,0-1,-21-21,21 43,0-43,0 21,-21-21,21 22,-22-1,22-21</inkml:trace>
  <inkml:trace contextRef="#ctx0" brushRef="#br0" timeOffset="81175.642">10498 13547,'0'0,"-63"21,-1-21,64 0,-42 21,0 0,-1 0,22-21,21 0,-21 0,0 0,0 22,21-22,-21 0,21 0,21 0,0 21,-21-21,21 21,0 0,0 0,22 0,-22 1,0-1,0-21,22 21,-22 21,0-42,21 43,-21-22,1-21,-1 21,-21-21,21 0,21 42</inkml:trace>
  <inkml:trace contextRef="#ctx0" brushRef="#br0" timeOffset="82175.7">10647 13737,'0'0,"0"0,21 0,0 0,21 0,1 0,-1 0,-21 0,21 0,1 0,-22 0,0 0,0 0,22 0,-43 0,21 0,21 0,-42 0,21 0</inkml:trace>
  <inkml:trace contextRef="#ctx0" brushRef="#br0" timeOffset="83903.799">10774 13928,'0'21,"21"-21,-21 0,21 0,21 0,-42 0,43 0,-22 0,-21 0,42 0,-42 0,21 0,-21 0,43 0,-43 0,21 0,-21 0,42 0,-21 0,-21 0,43 0,-43 0,21 0,-21 0,42 0,-42 0,21 0,-21 0,43 0,-43 0,21 0</inkml:trace>
  <inkml:trace contextRef="#ctx0" brushRef="#br0" timeOffset="86375.94">11112 13758,'0'-21,"21"21,1 0,-1 0,0-21,-21 0,21 21,0 0,-21 0,43 0,-22 0,0 0</inkml:trace>
  <inkml:trace contextRef="#ctx0" brushRef="#br0" timeOffset="105472.032">11324 13441,'21'0,"0"0,-21 0,21 0,22-21,-43 21,21 0,21-21,-21 21,-21-22,22 1,-1 21,0 0,-21 0,21 0,21 0,-42 21,0-21,0 43,22-22,-22 21,21 1,-21-22,21 0,-21-21,0 21,0 21,0-20,0-22,21 21,-21 21,0-42,0 42,0-42,0 22,0-22,0 42,0-42,-21 21,21 0,-21 0,0 1,-1-1,1 21,0-42,-21 42,-1-20,22-1,21-21,-21 21,0-21,0 0,21 21,-21 0,-1-21,1 0,21 0,-42 0,21 0,0 21,21-21,0 0,21 0,42 0,-63 0,21 0,1 0,-1 0,-21 0,21 0,0 0,0 0,-21 0,21 0,1 0,-1 0,0 0,0 0,0 0,-21 0,21 0,1 0,-1 0,-21 0,21 0,0 0,0 0,-21 0,21 0,1 0,-1 0,-21 0,21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5.52901" units="1/cm"/>
          <inkml:channelProperty channel="Y" name="resolution" value="65.45454" units="1/cm"/>
        </inkml:channelProperties>
      </inkml:inkSource>
      <inkml:timestamp xml:id="ts0" timeString="2022-12-01T06:30:12.787"/>
    </inkml:context>
    <inkml:brush xml:id="br0">
      <inkml:brushProperty name="width" value="0.05292" units="cm"/>
      <inkml:brushProperty name="height" value="0.05292" units="cm"/>
      <inkml:brushProperty name="color" value="#FF0000"/>
    </inkml:brush>
  </inkml:definitions>
  <inkml:trace contextRef="#ctx0" brushRef="#br0">15187 1517,'0'18,"18"-18,0 0,-1 0,1 0,0 0,17 0,-17 0,-1 0,18 0,-17 0,17 0,-17 0,0 0,-1 0,1 0,0 0,-1 0,1 0,-1 0,1 0,0 0,-1 0,1 0,0 0,-1 0,1 0,0 0,-1 0,1 0,0 0,17 0,-18 0,19 0,-19 0,1 0,0 0,17 0,0 0,0 0,-17 0,17 0,-17 0,0 0,-1 0,1 0,0 0,-1 0,1 0,-1 0,1 0,0 0,-1 0,1 0,0 0,-1 0,1 0,0 0,-1 0,1 0,0 0,-1 0,1 0,-1 0,1 0,0 0,-1 0,1 0,0 0,-1 0,1 0,0 0,-1 0,1 0,-1 0,1 0,0 0,-1 0,-17 17,18-17,0 0,-1 0,1 0,0 0,-1 18,-17 0,18-18,-1 0,1 0,0 0,-1 0,1 0,0 0,-1 0,1 0,0 0,-1 0,1 0,0 0,17 0,-18 0,1 0,0 0,-1 0,1 17,0-17,-1 0,1 0,0 0,-1 0,1 0,-1 0,1 0,0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ea typeface="宋体" panose="02010600030101010101" pitchFamily="2" charset="-122"/>
              </a:defRPr>
            </a:lvl1pPr>
          </a:lstStyle>
          <a:p>
            <a:pPr>
              <a:defRPr/>
            </a:pPr>
            <a:fld id="{A84374C5-BDB2-49F0-96B3-B4A6440556CF}" type="datetimeFigureOut">
              <a:rPr lang="zh-CN" altLang="en-US"/>
              <a:t>2024/1/10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ea typeface="宋体" panose="02010600030101010101" pitchFamily="2" charset="-122"/>
              </a:defRPr>
            </a:lvl1pPr>
          </a:lstStyle>
          <a:p>
            <a:pPr>
              <a:defRPr/>
            </a:pPr>
            <a:fld id="{4D487891-C91B-4218-B7E8-2F20614EC53F}" type="slidenum">
              <a:rPr lang="zh-CN" altLang="en-US"/>
              <a:t>‹#›</a:t>
            </a:fld>
            <a:endParaRPr lang="zh-CN" altLang="en-US"/>
          </a:p>
        </p:txBody>
      </p:sp>
    </p:spTree>
    <p:extLst>
      <p:ext uri="{BB962C8B-B14F-4D97-AF65-F5344CB8AC3E}">
        <p14:creationId xmlns:p14="http://schemas.microsoft.com/office/powerpoint/2010/main" val="1011485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baike.baidu.com/view/1099373.htm" TargetMode="External"/><Relationship Id="rId2" Type="http://schemas.openxmlformats.org/officeDocument/2006/relationships/slide" Target="../slides/slide117.xml"/><Relationship Id="rId1" Type="http://schemas.openxmlformats.org/officeDocument/2006/relationships/notesMaster" Target="../notesMasters/notesMaster1.xml"/><Relationship Id="rId4" Type="http://schemas.openxmlformats.org/officeDocument/2006/relationships/hyperlink" Target="http://baike.baidu.com/view/1009692.htm"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70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2570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gn="l"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pPr>
            <a:fld id="{651EF784-BE0F-4A7F-9FF2-2BF7D270582B}" type="slidenum">
              <a:rPr lang="zh-CN" altLang="en-US" smtClean="0">
                <a:latin typeface="Arial" panose="020B0604020202020204" pitchFamily="34" charset="0"/>
              </a:rPr>
              <a:t>2</a:t>
            </a:fld>
            <a:endParaRPr lang="en-US" altLang="zh-CN">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22</a:t>
            </a:fld>
            <a:endParaRPr lang="zh-CN" altLang="en-US"/>
          </a:p>
        </p:txBody>
      </p:sp>
    </p:spTree>
    <p:extLst>
      <p:ext uri="{BB962C8B-B14F-4D97-AF65-F5344CB8AC3E}">
        <p14:creationId xmlns:p14="http://schemas.microsoft.com/office/powerpoint/2010/main" val="3452092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80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dirty="0"/>
              <a:t>2019.11.14</a:t>
            </a:r>
            <a:endParaRPr lang="zh-CN" altLang="en-US" dirty="0"/>
          </a:p>
        </p:txBody>
      </p:sp>
      <p:sp>
        <p:nvSpPr>
          <p:cNvPr id="2580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gn="l"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pPr>
            <a:fld id="{90A50CA4-7587-474B-B363-1A90B642C064}" type="slidenum">
              <a:rPr lang="zh-CN" altLang="en-US" smtClean="0">
                <a:latin typeface="Arial" panose="020B0604020202020204" pitchFamily="34" charset="0"/>
              </a:rPr>
              <a:t>29</a:t>
            </a:fld>
            <a:endParaRPr lang="zh-CN" altLang="en-US">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33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2022.11.24</a:t>
            </a:r>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40</a:t>
            </a:fld>
            <a:endParaRPr lang="zh-CN" altLang="en-US"/>
          </a:p>
        </p:txBody>
      </p:sp>
    </p:spTree>
    <p:extLst>
      <p:ext uri="{BB962C8B-B14F-4D97-AF65-F5344CB8AC3E}">
        <p14:creationId xmlns:p14="http://schemas.microsoft.com/office/powerpoint/2010/main" val="981405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2018.12.3</a:t>
            </a:r>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45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47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solidFill>
                  <a:prstClr val="black"/>
                </a:solidFill>
              </a:rPr>
              <a:pPr>
                <a:defRPr/>
              </a:pPr>
              <a:t>48</a:t>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2019.5.13</a:t>
            </a:r>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49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52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53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6</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2022.3.28</a:t>
            </a:r>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54</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2020.11.26</a:t>
            </a:r>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56</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2021.12.7</a:t>
            </a:r>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63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2018.6.25</a:t>
            </a:r>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66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幻灯片图像占位符 1"/>
          <p:cNvSpPr>
            <a:spLocks noGrp="1" noRot="1" noChangeAspect="1" noChangeArrowheads="1" noTextEdit="1"/>
          </p:cNvSpPr>
          <p:nvPr>
            <p:ph type="sldImg" idx="4294967295"/>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907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dirty="0"/>
              <a:t>1</a:t>
            </a:r>
            <a:r>
              <a:rPr lang="zh-CN" altLang="en-US" dirty="0"/>
              <a:t>、支配集：</a:t>
            </a:r>
          </a:p>
          <a:p>
            <a:r>
              <a:rPr lang="zh-CN" altLang="en-US" dirty="0"/>
              <a:t>设</a:t>
            </a:r>
            <a:r>
              <a:rPr lang="en-US" altLang="zh-CN" dirty="0"/>
              <a:t>D</a:t>
            </a:r>
            <a:r>
              <a:rPr lang="zh-CN" altLang="en-US" dirty="0"/>
              <a:t>集合是无向图</a:t>
            </a:r>
            <a:r>
              <a:rPr lang="en-US" altLang="zh-CN" dirty="0"/>
              <a:t>G</a:t>
            </a:r>
            <a:r>
              <a:rPr lang="zh-CN" altLang="en-US" dirty="0"/>
              <a:t>的一个顶点子集，对于</a:t>
            </a:r>
            <a:r>
              <a:rPr lang="en-US" altLang="zh-CN" dirty="0"/>
              <a:t>G</a:t>
            </a:r>
            <a:r>
              <a:rPr lang="zh-CN" altLang="en-US" dirty="0"/>
              <a:t>中的任意顶点</a:t>
            </a:r>
            <a:r>
              <a:rPr lang="en-US" altLang="zh-CN" dirty="0"/>
              <a:t>u</a:t>
            </a:r>
            <a:r>
              <a:rPr lang="zh-CN" altLang="en-US" dirty="0"/>
              <a:t>，要么在</a:t>
            </a:r>
            <a:r>
              <a:rPr lang="en-US" altLang="zh-CN" dirty="0"/>
              <a:t>D</a:t>
            </a:r>
            <a:r>
              <a:rPr lang="zh-CN" altLang="en-US" dirty="0"/>
              <a:t>里，要么与</a:t>
            </a:r>
            <a:r>
              <a:rPr lang="en-US" altLang="zh-CN" dirty="0"/>
              <a:t>D</a:t>
            </a:r>
            <a:r>
              <a:rPr lang="zh-CN" altLang="en-US" dirty="0"/>
              <a:t>集合的一个顶点相邻，那么称我们集合</a:t>
            </a:r>
            <a:r>
              <a:rPr lang="en-US" altLang="zh-CN" dirty="0"/>
              <a:t>D</a:t>
            </a:r>
            <a:r>
              <a:rPr lang="zh-CN" altLang="en-US" dirty="0"/>
              <a:t>的</a:t>
            </a:r>
            <a:r>
              <a:rPr lang="en-US" altLang="zh-CN" dirty="0"/>
              <a:t>G</a:t>
            </a:r>
            <a:r>
              <a:rPr lang="zh-CN" altLang="en-US" dirty="0"/>
              <a:t>的一个支配集。如果去掉</a:t>
            </a:r>
            <a:r>
              <a:rPr lang="en-US" altLang="zh-CN" dirty="0"/>
              <a:t>D</a:t>
            </a:r>
            <a:r>
              <a:rPr lang="zh-CN" altLang="en-US" dirty="0"/>
              <a:t>中任何一个顶点，</a:t>
            </a:r>
            <a:r>
              <a:rPr lang="en-US" altLang="zh-CN" dirty="0"/>
              <a:t>D</a:t>
            </a:r>
            <a:r>
              <a:rPr lang="zh-CN" altLang="en-US" dirty="0"/>
              <a:t>不在是支配集，则支配集是</a:t>
            </a:r>
            <a:r>
              <a:rPr lang="zh-CN" altLang="en-US" u="sng" dirty="0"/>
              <a:t>极小支配集</a:t>
            </a:r>
            <a:r>
              <a:rPr lang="zh-CN" altLang="en-US" dirty="0"/>
              <a:t>。</a:t>
            </a:r>
            <a:r>
              <a:rPr lang="en-US" altLang="zh-CN" dirty="0"/>
              <a:t>G</a:t>
            </a:r>
            <a:r>
              <a:rPr lang="zh-CN" altLang="en-US" dirty="0"/>
              <a:t>中所有支配集中顶点个数最小的支配集称为</a:t>
            </a:r>
            <a:r>
              <a:rPr lang="zh-CN" altLang="en-US" u="sng" dirty="0"/>
              <a:t>最小支配集</a:t>
            </a:r>
            <a:r>
              <a:rPr lang="zh-CN" altLang="en-US" dirty="0"/>
              <a:t>，即是极小支配集。最小支配集的顶点个数为</a:t>
            </a:r>
            <a:r>
              <a:rPr lang="zh-CN" altLang="en-US" u="sng" dirty="0"/>
              <a:t>支配数</a:t>
            </a:r>
            <a:r>
              <a:rPr lang="zh-CN" altLang="en-US" dirty="0"/>
              <a:t>。</a:t>
            </a:r>
          </a:p>
          <a:p>
            <a:r>
              <a:rPr lang="en-US" altLang="zh-CN" dirty="0"/>
              <a:t>2</a:t>
            </a:r>
            <a:r>
              <a:rPr lang="zh-CN" altLang="en-US" dirty="0"/>
              <a:t>、独立集：</a:t>
            </a:r>
          </a:p>
          <a:p>
            <a:r>
              <a:rPr lang="zh-CN" altLang="en-US" dirty="0"/>
              <a:t>设</a:t>
            </a:r>
            <a:r>
              <a:rPr lang="en-US" altLang="zh-CN" dirty="0"/>
              <a:t>I</a:t>
            </a:r>
            <a:r>
              <a:rPr lang="zh-CN" altLang="en-US" dirty="0"/>
              <a:t>集合无向图</a:t>
            </a:r>
            <a:r>
              <a:rPr lang="en-US" altLang="zh-CN" dirty="0"/>
              <a:t>G</a:t>
            </a:r>
            <a:r>
              <a:rPr lang="zh-CN" altLang="en-US" dirty="0"/>
              <a:t>的一个顶点子集，对于集合</a:t>
            </a:r>
            <a:r>
              <a:rPr lang="en-US" altLang="zh-CN" dirty="0"/>
              <a:t>I</a:t>
            </a:r>
            <a:r>
              <a:rPr lang="zh-CN" altLang="en-US" dirty="0"/>
              <a:t>中任意两点都不相邻，则我们称集合</a:t>
            </a:r>
            <a:r>
              <a:rPr lang="en-US" altLang="zh-CN" dirty="0"/>
              <a:t>I</a:t>
            </a:r>
            <a:r>
              <a:rPr lang="zh-CN" altLang="en-US" dirty="0"/>
              <a:t>为</a:t>
            </a:r>
            <a:r>
              <a:rPr lang="en-US" altLang="zh-CN" dirty="0"/>
              <a:t>G</a:t>
            </a:r>
            <a:r>
              <a:rPr lang="zh-CN" altLang="en-US" dirty="0"/>
              <a:t>的一个独立集。如果在</a:t>
            </a:r>
            <a:r>
              <a:rPr lang="en-US" altLang="zh-CN" dirty="0"/>
              <a:t>I</a:t>
            </a:r>
            <a:r>
              <a:rPr lang="zh-CN" altLang="en-US" dirty="0"/>
              <a:t>中加入一个非</a:t>
            </a:r>
            <a:r>
              <a:rPr lang="en-US" altLang="zh-CN" dirty="0"/>
              <a:t>I</a:t>
            </a:r>
            <a:r>
              <a:rPr lang="zh-CN" altLang="en-US" dirty="0"/>
              <a:t>集合的顶点后，</a:t>
            </a:r>
            <a:r>
              <a:rPr lang="en-US" altLang="zh-CN" dirty="0"/>
              <a:t>I</a:t>
            </a:r>
            <a:r>
              <a:rPr lang="zh-CN" altLang="en-US" dirty="0"/>
              <a:t>集合不在是独立集，则称集合</a:t>
            </a:r>
            <a:r>
              <a:rPr lang="en-US" altLang="zh-CN" dirty="0"/>
              <a:t>I</a:t>
            </a:r>
            <a:r>
              <a:rPr lang="zh-CN" altLang="en-US" dirty="0"/>
              <a:t>为</a:t>
            </a:r>
            <a:r>
              <a:rPr lang="zh-CN" altLang="en-US" u="sng" dirty="0"/>
              <a:t>极大独立集</a:t>
            </a:r>
            <a:r>
              <a:rPr lang="zh-CN" altLang="en-US" dirty="0"/>
              <a:t>。</a:t>
            </a:r>
            <a:r>
              <a:rPr lang="en-US" altLang="zh-CN" dirty="0"/>
              <a:t>G</a:t>
            </a:r>
            <a:r>
              <a:rPr lang="zh-CN" altLang="en-US" dirty="0"/>
              <a:t>中所有独立集中顶点个数最多的独立集称为</a:t>
            </a:r>
            <a:r>
              <a:rPr lang="zh-CN" altLang="en-US" u="sng" dirty="0"/>
              <a:t>最大独立集</a:t>
            </a:r>
            <a:r>
              <a:rPr lang="zh-CN" altLang="en-US" dirty="0"/>
              <a:t>，即是极大独立集。最大独立集的顶点个数为</a:t>
            </a:r>
            <a:r>
              <a:rPr lang="zh-CN" altLang="en-US" u="sng" dirty="0"/>
              <a:t>独立数</a:t>
            </a:r>
            <a:r>
              <a:rPr lang="zh-CN" altLang="en-US" dirty="0"/>
              <a:t>。</a:t>
            </a:r>
          </a:p>
          <a:p>
            <a:r>
              <a:rPr lang="en-US" altLang="zh-CN" dirty="0"/>
              <a:t>3</a:t>
            </a:r>
            <a:r>
              <a:rPr lang="zh-CN" altLang="en-US" dirty="0"/>
              <a:t>、覆盖集：</a:t>
            </a:r>
          </a:p>
          <a:p>
            <a:r>
              <a:rPr lang="zh-CN" altLang="en-US" dirty="0"/>
              <a:t>设</a:t>
            </a:r>
            <a:r>
              <a:rPr lang="en-US" altLang="zh-CN" dirty="0"/>
              <a:t>K</a:t>
            </a:r>
            <a:r>
              <a:rPr lang="zh-CN" altLang="en-US" dirty="0"/>
              <a:t>集合是无向图</a:t>
            </a:r>
            <a:r>
              <a:rPr lang="en-US" altLang="zh-CN" dirty="0"/>
              <a:t>G</a:t>
            </a:r>
            <a:r>
              <a:rPr lang="zh-CN" altLang="en-US" dirty="0"/>
              <a:t>的一个顶点子集，对于</a:t>
            </a:r>
            <a:r>
              <a:rPr lang="en-US" altLang="zh-CN" dirty="0"/>
              <a:t>G</a:t>
            </a:r>
            <a:r>
              <a:rPr lang="zh-CN" altLang="en-US" dirty="0"/>
              <a:t>中的任意一条边</a:t>
            </a:r>
            <a:r>
              <a:rPr lang="en-US" altLang="zh-CN" dirty="0"/>
              <a:t>e</a:t>
            </a:r>
            <a:r>
              <a:rPr lang="zh-CN" altLang="en-US" dirty="0"/>
              <a:t>，至少有一个端点属于</a:t>
            </a:r>
            <a:r>
              <a:rPr lang="en-US" altLang="zh-CN" dirty="0"/>
              <a:t>K</a:t>
            </a:r>
            <a:r>
              <a:rPr lang="zh-CN" altLang="en-US" dirty="0"/>
              <a:t>，那么我们称集合</a:t>
            </a:r>
            <a:r>
              <a:rPr lang="en-US" altLang="zh-CN" dirty="0"/>
              <a:t>K</a:t>
            </a:r>
            <a:r>
              <a:rPr lang="zh-CN" altLang="en-US" dirty="0"/>
              <a:t>是</a:t>
            </a:r>
            <a:r>
              <a:rPr lang="en-US" altLang="zh-CN" dirty="0"/>
              <a:t>G</a:t>
            </a:r>
            <a:r>
              <a:rPr lang="zh-CN" altLang="en-US" dirty="0"/>
              <a:t>的一个覆盖集。如果去掉</a:t>
            </a:r>
            <a:r>
              <a:rPr lang="en-US" altLang="zh-CN" dirty="0"/>
              <a:t>K</a:t>
            </a:r>
            <a:r>
              <a:rPr lang="zh-CN" altLang="en-US" dirty="0"/>
              <a:t>中的任意一个顶点，</a:t>
            </a:r>
            <a:r>
              <a:rPr lang="en-US" altLang="zh-CN" dirty="0"/>
              <a:t>K</a:t>
            </a:r>
            <a:r>
              <a:rPr lang="zh-CN" altLang="en-US" dirty="0"/>
              <a:t>不在是覆盖集，则称集合</a:t>
            </a:r>
            <a:r>
              <a:rPr lang="en-US" altLang="zh-CN" dirty="0"/>
              <a:t>K</a:t>
            </a:r>
            <a:r>
              <a:rPr lang="zh-CN" altLang="en-US" dirty="0"/>
              <a:t>是</a:t>
            </a:r>
            <a:r>
              <a:rPr lang="zh-CN" altLang="en-US" u="sng" dirty="0"/>
              <a:t>极小覆盖集</a:t>
            </a:r>
            <a:r>
              <a:rPr lang="zh-CN" altLang="en-US" dirty="0"/>
              <a:t>。在</a:t>
            </a:r>
            <a:r>
              <a:rPr lang="en-US" altLang="zh-CN" dirty="0"/>
              <a:t>G</a:t>
            </a:r>
            <a:r>
              <a:rPr lang="zh-CN" altLang="en-US" dirty="0"/>
              <a:t>中所有覆盖集中顶点个数最少的覆盖集称为</a:t>
            </a:r>
            <a:r>
              <a:rPr lang="zh-CN" altLang="en-US" u="sng" dirty="0"/>
              <a:t>最小覆盖集</a:t>
            </a:r>
            <a:r>
              <a:rPr lang="zh-CN" altLang="en-US" dirty="0"/>
              <a:t>。即是极大覆盖集。最小覆盖集的顶点个数为</a:t>
            </a:r>
            <a:r>
              <a:rPr lang="zh-CN" altLang="en-US" u="sng" dirty="0"/>
              <a:t>覆盖数</a:t>
            </a:r>
            <a:r>
              <a:rPr lang="zh-CN" altLang="en-US" dirty="0"/>
              <a:t>。</a:t>
            </a:r>
          </a:p>
          <a:p>
            <a:r>
              <a:rPr lang="en-US" altLang="zh-CN" dirty="0"/>
              <a:t>4</a:t>
            </a:r>
            <a:r>
              <a:rPr lang="zh-CN" altLang="en-US" dirty="0"/>
              <a:t>、网络流：</a:t>
            </a:r>
          </a:p>
          <a:p>
            <a:r>
              <a:rPr lang="en-US" altLang="zh-CN" dirty="0"/>
              <a:t>a</a:t>
            </a:r>
            <a:r>
              <a:rPr lang="zh-CN" altLang="en-US" dirty="0"/>
              <a:t>、网络与流：</a:t>
            </a:r>
          </a:p>
          <a:p>
            <a:r>
              <a:rPr lang="zh-CN" altLang="en-US" dirty="0"/>
              <a:t>网络</a:t>
            </a:r>
            <a:r>
              <a:rPr lang="en-US" altLang="zh-CN" dirty="0"/>
              <a:t>D=(V,A,C</a:t>
            </a:r>
            <a:r>
              <a:rPr lang="zh-CN" altLang="en-US" dirty="0"/>
              <a:t>）</a:t>
            </a:r>
          </a:p>
          <a:p>
            <a:r>
              <a:rPr lang="zh-CN" altLang="en-US" dirty="0"/>
              <a:t>设</a:t>
            </a:r>
            <a:r>
              <a:rPr lang="en-US" altLang="zh-CN" dirty="0"/>
              <a:t>D</a:t>
            </a:r>
            <a:r>
              <a:rPr lang="zh-CN" altLang="en-US" dirty="0"/>
              <a:t>是一个简单有向图，</a:t>
            </a:r>
            <a:r>
              <a:rPr lang="en-US" altLang="zh-CN" dirty="0"/>
              <a:t>V</a:t>
            </a:r>
            <a:r>
              <a:rPr lang="zh-CN" altLang="en-US" dirty="0"/>
              <a:t>是顶点集，</a:t>
            </a:r>
            <a:r>
              <a:rPr lang="en-US" altLang="zh-CN" dirty="0"/>
              <a:t>A</a:t>
            </a:r>
            <a:r>
              <a:rPr lang="zh-CN" altLang="en-US" dirty="0"/>
              <a:t>是边集，</a:t>
            </a:r>
            <a:r>
              <a:rPr lang="en-US" altLang="zh-CN" dirty="0"/>
              <a:t>C</a:t>
            </a:r>
            <a:r>
              <a:rPr lang="zh-CN" altLang="en-US" dirty="0"/>
              <a:t>弧容量集。</a:t>
            </a:r>
          </a:p>
          <a:p>
            <a:r>
              <a:rPr lang="zh-CN" altLang="en-US" dirty="0"/>
              <a:t>网络流</a:t>
            </a:r>
            <a:r>
              <a:rPr lang="en-US" altLang="zh-CN" dirty="0"/>
              <a:t>F</a:t>
            </a:r>
          </a:p>
          <a:p>
            <a:r>
              <a:rPr lang="en-US" altLang="zh-CN" u="sng" dirty="0"/>
              <a:t>F(</a:t>
            </a:r>
            <a:r>
              <a:rPr lang="en-US" altLang="zh-CN" u="sng" dirty="0" err="1"/>
              <a:t>i,j</a:t>
            </a:r>
            <a:r>
              <a:rPr lang="en-US" altLang="zh-CN" u="sng" dirty="0"/>
              <a:t>)=</a:t>
            </a:r>
            <a:r>
              <a:rPr lang="zh-CN" altLang="en-US" u="sng" dirty="0"/>
              <a:t>集合</a:t>
            </a:r>
            <a:r>
              <a:rPr lang="en-US" altLang="zh-CN" u="sng" dirty="0"/>
              <a:t>A</a:t>
            </a:r>
            <a:r>
              <a:rPr lang="zh-CN" altLang="en-US" u="sng" dirty="0"/>
              <a:t>上的一个函数，为弧</a:t>
            </a:r>
            <a:r>
              <a:rPr lang="en-US" altLang="zh-CN" u="sng" dirty="0"/>
              <a:t>(</a:t>
            </a:r>
            <a:r>
              <a:rPr lang="en-US" altLang="zh-CN" u="sng" dirty="0" err="1"/>
              <a:t>vi,vj</a:t>
            </a:r>
            <a:r>
              <a:rPr lang="en-US" altLang="zh-CN" u="sng" dirty="0"/>
              <a:t>)</a:t>
            </a:r>
            <a:r>
              <a:rPr lang="zh-CN" altLang="en-US" u="sng" dirty="0"/>
              <a:t>的流量。</a:t>
            </a:r>
            <a:endParaRPr lang="zh-CN" altLang="en-US" dirty="0"/>
          </a:p>
          <a:p>
            <a:endParaRPr lang="zh-CN" altLang="en-US" dirty="0"/>
          </a:p>
        </p:txBody>
      </p:sp>
      <p:sp>
        <p:nvSpPr>
          <p:cNvPr id="25907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lgn="l"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pPr>
            <a:fld id="{B9140DC8-29B1-423E-A3C6-3A3E14B0CA5B}" type="slidenum">
              <a:rPr lang="zh-CN" altLang="en-US" smtClean="0">
                <a:solidFill>
                  <a:srgbClr val="000000"/>
                </a:solidFill>
                <a:latin typeface="Arial" panose="020B0604020202020204" pitchFamily="34" charset="0"/>
              </a:rPr>
              <a:t>68</a:t>
            </a:fld>
            <a:endParaRPr lang="zh-CN" altLang="en-US">
              <a:solidFill>
                <a:srgbClr val="000000"/>
              </a:solidFill>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73</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2022.12.1</a:t>
            </a:r>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74</a:t>
            </a:fld>
            <a:endParaRPr lang="zh-CN" altLang="en-US"/>
          </a:p>
        </p:txBody>
      </p:sp>
    </p:spTree>
    <p:extLst>
      <p:ext uri="{BB962C8B-B14F-4D97-AF65-F5344CB8AC3E}">
        <p14:creationId xmlns:p14="http://schemas.microsoft.com/office/powerpoint/2010/main" val="2010154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2019.11.21</a:t>
            </a:r>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81</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87</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88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2020.11.19</a:t>
            </a:r>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7</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2018.12.10</a:t>
            </a:r>
            <a:endParaRPr lang="zh-CN" altLang="en-US"/>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92</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97</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2019.5.20</a:t>
            </a:r>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98</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effectLst/>
              </a:rPr>
              <a:t>2022.3.30</a:t>
            </a:r>
          </a:p>
          <a:p>
            <a:r>
              <a:rPr lang="zh-CN" altLang="en-US" sz="1200" dirty="0">
                <a:effectLst/>
              </a:rPr>
              <a:t>设</a:t>
            </a:r>
            <a:r>
              <a:rPr lang="en-US" altLang="zh-CN" sz="1200" dirty="0">
                <a:effectLst/>
              </a:rPr>
              <a:t>G</a:t>
            </a:r>
            <a:r>
              <a:rPr lang="zh-CN" altLang="en-US" sz="1200" dirty="0">
                <a:effectLst/>
              </a:rPr>
              <a:t>是连通的简单图，且</a:t>
            </a:r>
            <a:r>
              <a:rPr lang="en-US" altLang="zh-CN" sz="1200" dirty="0">
                <a:effectLst/>
              </a:rPr>
              <a:t>G</a:t>
            </a:r>
            <a:r>
              <a:rPr lang="zh-CN" altLang="en-US" sz="1200" dirty="0">
                <a:effectLst/>
              </a:rPr>
              <a:t>既不是奇圈又不是完全图，则𝜒</a:t>
            </a:r>
            <a:r>
              <a:rPr lang="en-US" altLang="zh-CN" sz="1200" dirty="0">
                <a:effectLst/>
              </a:rPr>
              <a:t>(G)≤Δ(G)</a:t>
            </a:r>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101</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2020.12.3</a:t>
            </a:r>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102</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考虑图 </a:t>
            </a:r>
            <a:r>
              <a:rPr lang="en-US" altLang="zh-CN" sz="1200" kern="1200" dirty="0">
                <a:solidFill>
                  <a:schemeClr val="tx1"/>
                </a:solidFill>
                <a:effectLst/>
                <a:latin typeface="+mn-lt"/>
                <a:ea typeface="+mn-ea"/>
                <a:cs typeface="+mn-cs"/>
              </a:rPr>
              <a:t>G </a:t>
            </a:r>
            <a:r>
              <a:rPr lang="zh-CN" altLang="zh-CN" sz="1200" kern="1200" dirty="0">
                <a:solidFill>
                  <a:schemeClr val="tx1"/>
                </a:solidFill>
                <a:effectLst/>
                <a:latin typeface="+mn-lt"/>
                <a:ea typeface="+mn-ea"/>
                <a:cs typeface="+mn-cs"/>
              </a:rPr>
              <a:t>的所有可能的正常点染色方案。设 </a:t>
            </a:r>
            <a:r>
              <a:rPr lang="en-US" altLang="zh-CN" sz="1200" i="1" kern="1200" dirty="0">
                <a:solidFill>
                  <a:schemeClr val="tx1"/>
                </a:solidFill>
                <a:effectLst/>
                <a:latin typeface="+mn-lt"/>
                <a:ea typeface="+mn-ea"/>
                <a:cs typeface="+mn-cs"/>
              </a:rPr>
              <a:t>u</a:t>
            </a:r>
            <a:r>
              <a:rPr lang="en-US" altLang="zh-CN" sz="1200" kern="1200" dirty="0">
                <a:solidFill>
                  <a:schemeClr val="tx1"/>
                </a:solidFill>
                <a:effectLst/>
                <a:latin typeface="+mn-lt"/>
                <a:ea typeface="+mn-ea"/>
                <a:cs typeface="+mn-cs"/>
              </a:rPr>
              <a:t>, </a:t>
            </a:r>
            <a:r>
              <a:rPr lang="en-US" altLang="zh-CN" sz="1200" i="1" kern="1200" dirty="0">
                <a:solidFill>
                  <a:schemeClr val="tx1"/>
                </a:solidFill>
                <a:effectLst/>
                <a:latin typeface="+mn-lt"/>
                <a:ea typeface="+mn-ea"/>
                <a:cs typeface="+mn-cs"/>
              </a:rPr>
              <a:t>v</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是 </a:t>
            </a:r>
            <a:r>
              <a:rPr lang="en-US" altLang="zh-CN" sz="1200" kern="1200" dirty="0">
                <a:solidFill>
                  <a:schemeClr val="tx1"/>
                </a:solidFill>
                <a:effectLst/>
                <a:latin typeface="+mn-lt"/>
                <a:ea typeface="+mn-ea"/>
                <a:cs typeface="+mn-cs"/>
              </a:rPr>
              <a:t>G </a:t>
            </a:r>
            <a:r>
              <a:rPr lang="zh-CN" altLang="zh-CN" sz="1200" kern="1200" dirty="0">
                <a:solidFill>
                  <a:schemeClr val="tx1"/>
                </a:solidFill>
                <a:effectLst/>
                <a:latin typeface="+mn-lt"/>
                <a:ea typeface="+mn-ea"/>
                <a:cs typeface="+mn-cs"/>
              </a:rPr>
              <a:t>中互不相邻的两点，则在 </a:t>
            </a:r>
            <a:r>
              <a:rPr lang="en-US" altLang="zh-CN" sz="1200" kern="1200" dirty="0">
                <a:solidFill>
                  <a:schemeClr val="tx1"/>
                </a:solidFill>
                <a:effectLst/>
                <a:latin typeface="+mn-lt"/>
                <a:ea typeface="+mn-ea"/>
                <a:cs typeface="+mn-cs"/>
              </a:rPr>
              <a:t>G </a:t>
            </a:r>
            <a:r>
              <a:rPr lang="zh-CN" altLang="zh-CN" sz="1200" kern="1200" dirty="0">
                <a:solidFill>
                  <a:schemeClr val="tx1"/>
                </a:solidFill>
                <a:effectLst/>
                <a:latin typeface="+mn-lt"/>
                <a:ea typeface="+mn-ea"/>
                <a:cs typeface="+mn-cs"/>
              </a:rPr>
              <a:t>中的正常染色下 </a:t>
            </a:r>
            <a:r>
              <a:rPr lang="en-US" altLang="zh-CN" sz="1200" i="1" kern="1200" dirty="0">
                <a:solidFill>
                  <a:schemeClr val="tx1"/>
                </a:solidFill>
                <a:effectLst/>
                <a:latin typeface="+mn-lt"/>
                <a:ea typeface="+mn-ea"/>
                <a:cs typeface="+mn-cs"/>
              </a:rPr>
              <a:t>u</a:t>
            </a:r>
            <a:r>
              <a:rPr lang="en-US" altLang="zh-CN" sz="1200" kern="1200" dirty="0">
                <a:solidFill>
                  <a:schemeClr val="tx1"/>
                </a:solidFill>
                <a:effectLst/>
                <a:latin typeface="+mn-lt"/>
                <a:ea typeface="+mn-ea"/>
                <a:cs typeface="+mn-cs"/>
              </a:rPr>
              <a:t>, </a:t>
            </a:r>
            <a:r>
              <a:rPr lang="en-US" altLang="zh-CN" sz="1200" i="1" kern="1200" dirty="0">
                <a:solidFill>
                  <a:schemeClr val="tx1"/>
                </a:solidFill>
                <a:effectLst/>
                <a:latin typeface="+mn-lt"/>
                <a:ea typeface="+mn-ea"/>
                <a:cs typeface="+mn-cs"/>
              </a:rPr>
              <a:t>v</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的染色有两种可能：</a:t>
            </a:r>
            <a:r>
              <a:rPr lang="en-US" altLang="zh-CN" sz="1200" i="1" kern="1200" dirty="0">
                <a:solidFill>
                  <a:schemeClr val="tx1"/>
                </a:solidFill>
                <a:effectLst/>
                <a:latin typeface="+mn-lt"/>
                <a:ea typeface="+mn-ea"/>
                <a:cs typeface="+mn-cs"/>
              </a:rPr>
              <a:t>u</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与 </a:t>
            </a:r>
            <a:r>
              <a:rPr lang="en-US" altLang="zh-CN" sz="1200" i="1" kern="1200" dirty="0">
                <a:solidFill>
                  <a:schemeClr val="tx1"/>
                </a:solidFill>
                <a:effectLst/>
                <a:latin typeface="+mn-lt"/>
                <a:ea typeface="+mn-ea"/>
                <a:cs typeface="+mn-cs"/>
              </a:rPr>
              <a:t>v</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同色，或 </a:t>
            </a:r>
            <a:r>
              <a:rPr lang="en-US" altLang="zh-CN" sz="1200" i="1" kern="1200" dirty="0">
                <a:solidFill>
                  <a:schemeClr val="tx1"/>
                </a:solidFill>
                <a:effectLst/>
                <a:latin typeface="+mn-lt"/>
                <a:ea typeface="+mn-ea"/>
                <a:cs typeface="+mn-cs"/>
              </a:rPr>
              <a:t>u</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与 </a:t>
            </a:r>
            <a:r>
              <a:rPr lang="en-US" altLang="zh-CN" sz="1200" i="1" kern="1200" dirty="0">
                <a:solidFill>
                  <a:schemeClr val="tx1"/>
                </a:solidFill>
                <a:effectLst/>
                <a:latin typeface="+mn-lt"/>
                <a:ea typeface="+mn-ea"/>
                <a:cs typeface="+mn-cs"/>
              </a:rPr>
              <a:t>v</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异色。</a:t>
            </a:r>
            <a:r>
              <a:rPr lang="en-US" altLang="zh-CN" sz="1200" kern="1200" dirty="0">
                <a:solidFill>
                  <a:schemeClr val="tx1"/>
                </a:solidFill>
                <a:effectLst/>
                <a:latin typeface="+mn-lt"/>
                <a:ea typeface="+mn-ea"/>
                <a:cs typeface="+mn-cs"/>
              </a:rPr>
              <a:t>G </a:t>
            </a:r>
            <a:r>
              <a:rPr lang="zh-CN" altLang="zh-CN" sz="1200" kern="1200" dirty="0">
                <a:solidFill>
                  <a:schemeClr val="tx1"/>
                </a:solidFill>
                <a:effectLst/>
                <a:latin typeface="+mn-lt"/>
                <a:ea typeface="+mn-ea"/>
                <a:cs typeface="+mn-cs"/>
              </a:rPr>
              <a:t>的使 </a:t>
            </a:r>
            <a:r>
              <a:rPr lang="en-US" altLang="zh-CN" sz="1200" i="1" kern="1200" dirty="0">
                <a:solidFill>
                  <a:schemeClr val="tx1"/>
                </a:solidFill>
                <a:effectLst/>
                <a:latin typeface="+mn-lt"/>
                <a:ea typeface="+mn-ea"/>
                <a:cs typeface="+mn-cs"/>
              </a:rPr>
              <a:t>u</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与 </a:t>
            </a:r>
            <a:r>
              <a:rPr lang="en-US" altLang="zh-CN" sz="1200" i="1" kern="1200" dirty="0">
                <a:solidFill>
                  <a:schemeClr val="tx1"/>
                </a:solidFill>
                <a:effectLst/>
                <a:latin typeface="+mn-lt"/>
                <a:ea typeface="+mn-ea"/>
                <a:cs typeface="+mn-cs"/>
              </a:rPr>
              <a:t>v</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染同色的正常点染色方案与 </a:t>
            </a:r>
            <a:r>
              <a:rPr lang="en-US" altLang="zh-CN" sz="1200" i="1" kern="1200" dirty="0">
                <a:solidFill>
                  <a:schemeClr val="tx1"/>
                </a:solidFill>
                <a:effectLst/>
                <a:latin typeface="+mn-lt"/>
                <a:ea typeface="+mn-ea"/>
                <a:cs typeface="+mn-cs"/>
              </a:rPr>
              <a:t>G</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的正常点染色方案一一对应，而 </a:t>
            </a:r>
            <a:r>
              <a:rPr lang="en-US" altLang="zh-CN" sz="1200" kern="1200" dirty="0">
                <a:solidFill>
                  <a:schemeClr val="tx1"/>
                </a:solidFill>
                <a:effectLst/>
                <a:latin typeface="+mn-lt"/>
                <a:ea typeface="+mn-ea"/>
                <a:cs typeface="+mn-cs"/>
              </a:rPr>
              <a:t>G </a:t>
            </a:r>
            <a:r>
              <a:rPr lang="zh-CN" altLang="zh-CN" sz="1200" kern="1200" dirty="0">
                <a:solidFill>
                  <a:schemeClr val="tx1"/>
                </a:solidFill>
                <a:effectLst/>
                <a:latin typeface="+mn-lt"/>
                <a:ea typeface="+mn-ea"/>
                <a:cs typeface="+mn-cs"/>
              </a:rPr>
              <a:t>的使 </a:t>
            </a:r>
            <a:r>
              <a:rPr lang="en-US" altLang="zh-CN" sz="1200" i="1" kern="1200" dirty="0">
                <a:solidFill>
                  <a:schemeClr val="tx1"/>
                </a:solidFill>
                <a:effectLst/>
                <a:latin typeface="+mn-lt"/>
                <a:ea typeface="+mn-ea"/>
                <a:cs typeface="+mn-cs"/>
              </a:rPr>
              <a:t>u</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与 </a:t>
            </a:r>
            <a:r>
              <a:rPr lang="en-US" altLang="zh-CN" sz="1200" i="1" kern="1200" dirty="0">
                <a:solidFill>
                  <a:schemeClr val="tx1"/>
                </a:solidFill>
                <a:effectLst/>
                <a:latin typeface="+mn-lt"/>
                <a:ea typeface="+mn-ea"/>
                <a:cs typeface="+mn-cs"/>
              </a:rPr>
              <a:t>v</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染异色的正常点染色方案与 </a:t>
            </a:r>
            <a:r>
              <a:rPr lang="en-US" altLang="zh-CN" sz="1200" i="1" kern="1200" dirty="0">
                <a:solidFill>
                  <a:schemeClr val="tx1"/>
                </a:solidFill>
                <a:effectLst/>
                <a:latin typeface="+mn-lt"/>
                <a:ea typeface="+mn-ea"/>
                <a:cs typeface="+mn-cs"/>
              </a:rPr>
              <a:t>G</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的正常点染色方案一一对应。因此 </a:t>
            </a:r>
            <a:r>
              <a:rPr lang="en-US" altLang="zh-CN" sz="1200" i="1" kern="1200" dirty="0">
                <a:solidFill>
                  <a:schemeClr val="tx1"/>
                </a:solidFill>
                <a:effectLst/>
                <a:latin typeface="+mn-lt"/>
                <a:ea typeface="+mn-ea"/>
                <a:cs typeface="+mn-cs"/>
              </a:rPr>
              <a:t>χ</a:t>
            </a:r>
            <a:r>
              <a:rPr lang="en-US" altLang="zh-CN" sz="1200" kern="1200" dirty="0">
                <a:solidFill>
                  <a:schemeClr val="tx1"/>
                </a:solidFill>
                <a:effectLst/>
                <a:latin typeface="+mn-lt"/>
                <a:ea typeface="+mn-ea"/>
                <a:cs typeface="+mn-cs"/>
              </a:rPr>
              <a:t> (</a:t>
            </a:r>
            <a:r>
              <a:rPr lang="en-US" altLang="zh-CN" sz="1200" i="1" kern="1200" dirty="0">
                <a:solidFill>
                  <a:schemeClr val="tx1"/>
                </a:solidFill>
                <a:effectLst/>
                <a:latin typeface="+mn-lt"/>
                <a:ea typeface="+mn-ea"/>
                <a:cs typeface="+mn-cs"/>
              </a:rPr>
              <a:t>G</a:t>
            </a:r>
            <a:r>
              <a:rPr lang="en-US" altLang="zh-CN" sz="1200" kern="1200" dirty="0">
                <a:solidFill>
                  <a:schemeClr val="tx1"/>
                </a:solidFill>
                <a:effectLst/>
                <a:latin typeface="+mn-lt"/>
                <a:ea typeface="+mn-ea"/>
                <a:cs typeface="+mn-cs"/>
              </a:rPr>
              <a:t>) = min{</a:t>
            </a:r>
            <a:r>
              <a:rPr lang="en-US" altLang="zh-CN" sz="1200" i="1" kern="1200" dirty="0">
                <a:solidFill>
                  <a:schemeClr val="tx1"/>
                </a:solidFill>
                <a:effectLst/>
                <a:latin typeface="+mn-lt"/>
                <a:ea typeface="+mn-ea"/>
                <a:cs typeface="+mn-cs"/>
              </a:rPr>
              <a:t>χ</a:t>
            </a:r>
            <a:r>
              <a:rPr lang="en-US" altLang="zh-CN" sz="1200" kern="1200" dirty="0">
                <a:solidFill>
                  <a:schemeClr val="tx1"/>
                </a:solidFill>
                <a:effectLst/>
                <a:latin typeface="+mn-lt"/>
                <a:ea typeface="+mn-ea"/>
                <a:cs typeface="+mn-cs"/>
              </a:rPr>
              <a:t> (</a:t>
            </a:r>
            <a:r>
              <a:rPr lang="en-US" altLang="zh-CN" sz="1200" i="1" kern="1200" dirty="0">
                <a:solidFill>
                  <a:schemeClr val="tx1"/>
                </a:solidFill>
                <a:effectLst/>
                <a:latin typeface="+mn-lt"/>
                <a:ea typeface="+mn-ea"/>
                <a:cs typeface="+mn-cs"/>
              </a:rPr>
              <a:t>G</a:t>
            </a:r>
            <a:r>
              <a:rPr lang="en-US" altLang="zh-CN" sz="1200" kern="1200" dirty="0">
                <a:solidFill>
                  <a:schemeClr val="tx1"/>
                </a:solidFill>
                <a:effectLst/>
                <a:latin typeface="+mn-lt"/>
                <a:ea typeface="+mn-ea"/>
                <a:cs typeface="+mn-cs"/>
              </a:rPr>
              <a:t>′), </a:t>
            </a:r>
            <a:r>
              <a:rPr lang="en-US" altLang="zh-CN" sz="1200" i="1" kern="1200" dirty="0">
                <a:solidFill>
                  <a:schemeClr val="tx1"/>
                </a:solidFill>
                <a:effectLst/>
                <a:latin typeface="+mn-lt"/>
                <a:ea typeface="+mn-ea"/>
                <a:cs typeface="+mn-cs"/>
              </a:rPr>
              <a:t>χ</a:t>
            </a:r>
            <a:r>
              <a:rPr lang="en-US" altLang="zh-CN" sz="1200" kern="1200" dirty="0">
                <a:solidFill>
                  <a:schemeClr val="tx1"/>
                </a:solidFill>
                <a:effectLst/>
                <a:latin typeface="+mn-lt"/>
                <a:ea typeface="+mn-ea"/>
                <a:cs typeface="+mn-cs"/>
              </a:rPr>
              <a:t> (</a:t>
            </a:r>
            <a:r>
              <a:rPr lang="en-US" altLang="zh-CN" sz="1200" i="1" kern="1200" dirty="0">
                <a:solidFill>
                  <a:schemeClr val="tx1"/>
                </a:solidFill>
                <a:effectLst/>
                <a:latin typeface="+mn-lt"/>
                <a:ea typeface="+mn-ea"/>
                <a:cs typeface="+mn-cs"/>
              </a:rPr>
              <a:t>G</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。证毕。</a:t>
            </a:r>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106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贪心算法（又称贪婪算法）是指，在对</a:t>
            </a:r>
            <a:r>
              <a:rPr lang="zh-CN" altLang="en-US" dirty="0">
                <a:hlinkClick r:id="rId3"/>
              </a:rPr>
              <a:t>问题求解</a:t>
            </a:r>
            <a:r>
              <a:rPr lang="zh-CN" altLang="en-US" dirty="0"/>
              <a:t>时，总是做出在当前看来是最好的选择。也就是说，不从整体最优上加以考虑，他所做出的是在某种意义上的局部</a:t>
            </a:r>
            <a:r>
              <a:rPr lang="zh-CN" altLang="en-US" dirty="0">
                <a:hlinkClick r:id="rId4"/>
              </a:rPr>
              <a:t>最优解</a:t>
            </a:r>
            <a:r>
              <a:rPr lang="zh-CN" altLang="en-US" dirty="0"/>
              <a:t>。</a:t>
            </a:r>
          </a:p>
          <a:p>
            <a:r>
              <a:rPr lang="zh-CN" altLang="en-US" dirty="0"/>
              <a:t>贪心算法不是对所有问题都能得到整体最优解，关键是贪心策略的选择，选择的贪心策略必须具备无后效性，即某个状态以前的过程不会影响以后的状态，只与当前状态有关。</a:t>
            </a:r>
            <a:r>
              <a:rPr lang="en-US" altLang="zh-CN" baseline="30000" dirty="0"/>
              <a:t>[1]</a:t>
            </a:r>
            <a:r>
              <a:rPr lang="zh-CN" altLang="en-US" dirty="0"/>
              <a:t>  </a:t>
            </a:r>
          </a:p>
          <a:p>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117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b="1" kern="1200" dirty="0">
                <a:solidFill>
                  <a:schemeClr val="tx1"/>
                </a:solidFill>
                <a:effectLst/>
                <a:latin typeface="+mn-lt"/>
                <a:ea typeface="+mn-ea"/>
                <a:cs typeface="+mn-cs"/>
              </a:rPr>
              <a:t>注：</a:t>
            </a:r>
            <a:r>
              <a:rPr lang="zh-CN" altLang="zh-CN" sz="1200" kern="1200" dirty="0">
                <a:solidFill>
                  <a:schemeClr val="tx1"/>
                </a:solidFill>
                <a:effectLst/>
                <a:latin typeface="+mn-lt"/>
                <a:ea typeface="+mn-ea"/>
                <a:cs typeface="+mn-cs"/>
              </a:rPr>
              <a:t>对本题所给的图</a:t>
            </a:r>
            <a:r>
              <a:rPr lang="zh-CN" altLang="zh-CN" sz="1200" b="1"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a:t>
            </a:r>
            <a:r>
              <a:rPr lang="zh-CN" altLang="zh-CN" sz="1200" kern="1200" dirty="0">
                <a:solidFill>
                  <a:schemeClr val="tx1"/>
                </a:solidFill>
                <a:effectLst/>
                <a:latin typeface="+mn-lt"/>
                <a:ea typeface="+mn-ea"/>
                <a:cs typeface="+mn-cs"/>
              </a:rPr>
              <a:t>，上述过程恰好得到</a:t>
            </a:r>
            <a:r>
              <a:rPr lang="zh-CN" altLang="zh-CN" sz="1200" b="1" kern="1200" dirty="0">
                <a:solidFill>
                  <a:schemeClr val="tx1"/>
                </a:solidFill>
                <a:effectLst/>
                <a:latin typeface="+mn-lt"/>
                <a:ea typeface="+mn-ea"/>
                <a:cs typeface="+mn-cs"/>
              </a:rPr>
              <a:t> </a:t>
            </a:r>
            <a:r>
              <a:rPr lang="en-US" altLang="zh-CN" sz="1200" i="1" kern="1200" dirty="0">
                <a:solidFill>
                  <a:schemeClr val="tx1"/>
                </a:solidFill>
                <a:effectLst/>
                <a:latin typeface="+mn-lt"/>
                <a:ea typeface="+mn-ea"/>
                <a:cs typeface="+mn-cs"/>
              </a:rPr>
              <a:t>χ</a:t>
            </a:r>
            <a:r>
              <a:rPr lang="en-US" altLang="zh-CN" sz="1200" b="1"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a:t>
            </a:r>
            <a:r>
              <a:rPr lang="en-US" altLang="zh-CN" sz="1200" b="1"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。事实上，因</a:t>
            </a:r>
            <a:r>
              <a:rPr lang="zh-CN" altLang="zh-CN" sz="1200" b="1"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a:t>
            </a:r>
            <a:r>
              <a:rPr lang="en-US" altLang="zh-CN" sz="1200" b="1"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含有</a:t>
            </a:r>
            <a:r>
              <a:rPr lang="zh-CN" altLang="zh-CN" sz="1200" b="1" kern="1200" dirty="0">
                <a:solidFill>
                  <a:schemeClr val="tx1"/>
                </a:solidFill>
                <a:effectLst/>
                <a:latin typeface="+mn-lt"/>
                <a:ea typeface="+mn-ea"/>
                <a:cs typeface="+mn-cs"/>
              </a:rPr>
              <a:t> </a:t>
            </a:r>
            <a:r>
              <a:rPr lang="en-US" altLang="zh-CN" sz="1200" i="1" kern="1200" dirty="0">
                <a:solidFill>
                  <a:schemeClr val="tx1"/>
                </a:solidFill>
                <a:effectLst/>
                <a:latin typeface="+mn-lt"/>
                <a:ea typeface="+mn-ea"/>
                <a:cs typeface="+mn-cs"/>
              </a:rPr>
              <a:t>K</a:t>
            </a:r>
            <a:r>
              <a:rPr lang="en-US" altLang="zh-CN" sz="1200" kern="1200" baseline="-25000" dirty="0">
                <a:solidFill>
                  <a:schemeClr val="tx1"/>
                </a:solidFill>
                <a:effectLst/>
                <a:latin typeface="+mn-lt"/>
                <a:ea typeface="+mn-ea"/>
                <a:cs typeface="+mn-cs"/>
              </a:rPr>
              <a:t>3</a:t>
            </a:r>
            <a:r>
              <a:rPr lang="en-US" altLang="zh-CN" sz="1200" b="1"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，因此正常顶点染色至少需要 </a:t>
            </a:r>
            <a:r>
              <a:rPr lang="en-US" altLang="zh-CN" sz="1200" kern="1200" dirty="0">
                <a:solidFill>
                  <a:schemeClr val="tx1"/>
                </a:solidFill>
                <a:effectLst/>
                <a:latin typeface="+mn-lt"/>
                <a:ea typeface="+mn-ea"/>
                <a:cs typeface="+mn-cs"/>
              </a:rPr>
              <a:t>3 </a:t>
            </a:r>
            <a:r>
              <a:rPr lang="zh-CN" altLang="zh-CN" sz="1200" kern="1200" dirty="0">
                <a:solidFill>
                  <a:schemeClr val="tx1"/>
                </a:solidFill>
                <a:effectLst/>
                <a:latin typeface="+mn-lt"/>
                <a:ea typeface="+mn-ea"/>
                <a:cs typeface="+mn-cs"/>
              </a:rPr>
              <a:t>种颜色。从而 </a:t>
            </a:r>
            <a:r>
              <a:rPr lang="en-US" altLang="zh-CN" sz="1200" i="1" kern="1200" dirty="0">
                <a:solidFill>
                  <a:schemeClr val="tx1"/>
                </a:solidFill>
                <a:effectLst/>
                <a:latin typeface="+mn-lt"/>
                <a:ea typeface="+mn-ea"/>
                <a:cs typeface="+mn-cs"/>
              </a:rPr>
              <a:t>χ</a:t>
            </a:r>
            <a:r>
              <a:rPr lang="en-US" altLang="zh-CN" sz="1200" kern="1200" dirty="0">
                <a:solidFill>
                  <a:schemeClr val="tx1"/>
                </a:solidFill>
                <a:effectLst/>
                <a:latin typeface="+mn-lt"/>
                <a:ea typeface="+mn-ea"/>
                <a:cs typeface="+mn-cs"/>
              </a:rPr>
              <a:t> (</a:t>
            </a:r>
            <a:r>
              <a:rPr lang="en-US" altLang="zh-CN" sz="1200" i="1" kern="1200" dirty="0">
                <a:solidFill>
                  <a:schemeClr val="tx1"/>
                </a:solidFill>
                <a:effectLst/>
                <a:latin typeface="+mn-lt"/>
                <a:ea typeface="+mn-ea"/>
                <a:cs typeface="+mn-cs"/>
              </a:rPr>
              <a:t>G</a:t>
            </a:r>
            <a:r>
              <a:rPr lang="en-US" altLang="zh-CN" sz="1200" kern="1200" dirty="0">
                <a:solidFill>
                  <a:schemeClr val="tx1"/>
                </a:solidFill>
                <a:effectLst/>
                <a:latin typeface="+mn-lt"/>
                <a:ea typeface="+mn-ea"/>
                <a:cs typeface="+mn-cs"/>
              </a:rPr>
              <a:t>) = 3 </a:t>
            </a:r>
            <a:r>
              <a:rPr lang="zh-CN" altLang="zh-CN" sz="120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118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2021.12.14</a:t>
            </a:r>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123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8</a:t>
            </a:fld>
            <a:endParaRPr lang="zh-CN" altLang="en-US"/>
          </a:p>
        </p:txBody>
      </p:sp>
    </p:spTree>
    <p:extLst>
      <p:ext uri="{BB962C8B-B14F-4D97-AF65-F5344CB8AC3E}">
        <p14:creationId xmlns:p14="http://schemas.microsoft.com/office/powerpoint/2010/main" val="3788766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2018.11.26</a:t>
            </a:r>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13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ltLang="zh-CN" dirty="0">
                <a:solidFill>
                  <a:srgbClr val="FF0000"/>
                </a:solidFill>
                <a:effectLst/>
              </a:rPr>
              <a:t> Berge </a:t>
            </a:r>
            <a:r>
              <a:rPr lang="zh-CN" altLang="zh-CN" dirty="0">
                <a:solidFill>
                  <a:srgbClr val="FF0000"/>
                </a:solidFill>
                <a:effectLst/>
              </a:rPr>
              <a:t>定理（定理</a:t>
            </a:r>
            <a:r>
              <a:rPr lang="en-US" altLang="zh-CN" dirty="0">
                <a:solidFill>
                  <a:srgbClr val="FF0000"/>
                </a:solidFill>
                <a:effectLst/>
              </a:rPr>
              <a:t> 3.1.1</a:t>
            </a:r>
            <a:r>
              <a:rPr lang="zh-CN" altLang="zh-CN" dirty="0">
                <a:solidFill>
                  <a:srgbClr val="FF0000"/>
                </a:solidFill>
                <a:effectLst/>
              </a:rPr>
              <a:t>）：</a:t>
            </a:r>
            <a:r>
              <a:rPr lang="zh-CN" altLang="zh-CN" dirty="0">
                <a:effectLst/>
              </a:rPr>
              <a:t>图 </a:t>
            </a:r>
            <a:r>
              <a:rPr lang="en-US" altLang="zh-CN" i="1" dirty="0">
                <a:effectLst/>
              </a:rPr>
              <a:t>G</a:t>
            </a:r>
            <a:r>
              <a:rPr lang="en-US" altLang="zh-CN" dirty="0">
                <a:effectLst/>
              </a:rPr>
              <a:t> </a:t>
            </a:r>
            <a:r>
              <a:rPr lang="zh-CN" altLang="zh-CN" dirty="0">
                <a:effectLst/>
              </a:rPr>
              <a:t>的匹配 </a:t>
            </a:r>
            <a:r>
              <a:rPr lang="en-US" altLang="zh-CN" i="1" dirty="0">
                <a:effectLst/>
              </a:rPr>
              <a:t>M</a:t>
            </a:r>
            <a:r>
              <a:rPr lang="en-US" altLang="zh-CN" dirty="0">
                <a:effectLst/>
              </a:rPr>
              <a:t> </a:t>
            </a:r>
            <a:r>
              <a:rPr lang="zh-CN" altLang="zh-CN" dirty="0">
                <a:effectLst/>
              </a:rPr>
              <a:t>是</a:t>
            </a:r>
            <a:r>
              <a:rPr lang="zh-CN" altLang="zh-CN" dirty="0">
                <a:solidFill>
                  <a:srgbClr val="FF0000"/>
                </a:solidFill>
                <a:effectLst/>
              </a:rPr>
              <a:t>最大匹配的充要条件</a:t>
            </a:r>
            <a:r>
              <a:rPr lang="zh-CN" altLang="zh-CN" dirty="0">
                <a:effectLst/>
              </a:rPr>
              <a:t>是 </a:t>
            </a:r>
            <a:r>
              <a:rPr lang="en-US" altLang="zh-CN" i="1" dirty="0">
                <a:effectLst/>
              </a:rPr>
              <a:t>G</a:t>
            </a:r>
            <a:r>
              <a:rPr lang="en-US" altLang="zh-CN" dirty="0">
                <a:effectLst/>
              </a:rPr>
              <a:t> </a:t>
            </a:r>
            <a:r>
              <a:rPr lang="zh-CN" altLang="zh-CN" dirty="0">
                <a:effectLst/>
              </a:rPr>
              <a:t>中</a:t>
            </a:r>
            <a:r>
              <a:rPr lang="zh-CN" altLang="zh-CN" dirty="0">
                <a:solidFill>
                  <a:srgbClr val="FF0000"/>
                </a:solidFill>
                <a:effectLst/>
              </a:rPr>
              <a:t>不存在 </a:t>
            </a:r>
            <a:r>
              <a:rPr lang="en-US" altLang="zh-CN" i="1" dirty="0">
                <a:solidFill>
                  <a:srgbClr val="FF0000"/>
                </a:solidFill>
                <a:effectLst/>
              </a:rPr>
              <a:t>M</a:t>
            </a:r>
            <a:r>
              <a:rPr lang="en-US" altLang="zh-CN" dirty="0">
                <a:solidFill>
                  <a:srgbClr val="FF0000"/>
                </a:solidFill>
                <a:effectLst/>
              </a:rPr>
              <a:t> </a:t>
            </a:r>
            <a:r>
              <a:rPr lang="zh-CN" altLang="zh-CN" dirty="0">
                <a:solidFill>
                  <a:srgbClr val="FF0000"/>
                </a:solidFill>
                <a:effectLst/>
              </a:rPr>
              <a:t>可扩展路。</a:t>
            </a:r>
          </a:p>
          <a:p>
            <a:pPr>
              <a:defRPr/>
            </a:pPr>
            <a:r>
              <a:rPr lang="en-US" altLang="zh-CN" dirty="0">
                <a:effectLst/>
              </a:rPr>
              <a:t> </a:t>
            </a:r>
            <a:endParaRPr lang="zh-CN" altLang="zh-CN" dirty="0">
              <a:effectLst/>
            </a:endParaRPr>
          </a:p>
          <a:p>
            <a:pPr>
              <a:defRPr/>
            </a:pPr>
            <a:r>
              <a:rPr lang="en-US" altLang="zh-CN" dirty="0">
                <a:solidFill>
                  <a:srgbClr val="FF0000"/>
                </a:solidFill>
                <a:effectLst/>
              </a:rPr>
              <a:t>Hall </a:t>
            </a:r>
            <a:r>
              <a:rPr lang="zh-CN" altLang="zh-CN" dirty="0">
                <a:solidFill>
                  <a:srgbClr val="FF0000"/>
                </a:solidFill>
                <a:effectLst/>
              </a:rPr>
              <a:t>定理（定理</a:t>
            </a:r>
            <a:r>
              <a:rPr lang="en-US" altLang="zh-CN" dirty="0">
                <a:solidFill>
                  <a:srgbClr val="FF0000"/>
                </a:solidFill>
                <a:effectLst/>
              </a:rPr>
              <a:t> 3.3.1</a:t>
            </a:r>
            <a:r>
              <a:rPr lang="zh-CN" altLang="zh-CN" dirty="0">
                <a:solidFill>
                  <a:srgbClr val="FF0000"/>
                </a:solidFill>
                <a:effectLst/>
              </a:rPr>
              <a:t>）：</a:t>
            </a:r>
            <a:r>
              <a:rPr lang="zh-CN" altLang="zh-CN" dirty="0">
                <a:effectLst/>
              </a:rPr>
              <a:t>设 </a:t>
            </a:r>
            <a:r>
              <a:rPr lang="en-US" altLang="zh-CN" i="1" dirty="0">
                <a:effectLst/>
              </a:rPr>
              <a:t>G</a:t>
            </a:r>
            <a:r>
              <a:rPr lang="en-US" altLang="zh-CN" dirty="0">
                <a:effectLst/>
              </a:rPr>
              <a:t> </a:t>
            </a:r>
            <a:r>
              <a:rPr lang="zh-CN" altLang="zh-CN" dirty="0">
                <a:effectLst/>
              </a:rPr>
              <a:t>是具有二划分 </a:t>
            </a:r>
            <a:r>
              <a:rPr lang="en-US" altLang="zh-CN" dirty="0">
                <a:effectLst/>
              </a:rPr>
              <a:t>( </a:t>
            </a:r>
            <a:r>
              <a:rPr lang="en-US" altLang="zh-CN" i="1" dirty="0">
                <a:effectLst/>
              </a:rPr>
              <a:t>X</a:t>
            </a:r>
            <a:r>
              <a:rPr lang="en-US" altLang="zh-CN" dirty="0">
                <a:effectLst/>
              </a:rPr>
              <a:t> ,</a:t>
            </a:r>
            <a:r>
              <a:rPr lang="en-US" altLang="zh-CN" i="1" dirty="0">
                <a:effectLst/>
              </a:rPr>
              <a:t>Y</a:t>
            </a:r>
            <a:r>
              <a:rPr lang="en-US" altLang="zh-CN" dirty="0">
                <a:effectLst/>
              </a:rPr>
              <a:t> ) </a:t>
            </a:r>
            <a:r>
              <a:rPr lang="zh-CN" altLang="zh-CN" dirty="0">
                <a:effectLst/>
              </a:rPr>
              <a:t>的二部图，则 </a:t>
            </a:r>
            <a:r>
              <a:rPr lang="en-US" altLang="zh-CN" i="1" dirty="0">
                <a:effectLst/>
              </a:rPr>
              <a:t>G</a:t>
            </a:r>
            <a:r>
              <a:rPr lang="en-US" altLang="zh-CN" dirty="0">
                <a:effectLst/>
              </a:rPr>
              <a:t> </a:t>
            </a:r>
            <a:r>
              <a:rPr lang="zh-CN" altLang="zh-CN" dirty="0">
                <a:effectLst/>
              </a:rPr>
              <a:t>有饱和 </a:t>
            </a:r>
            <a:r>
              <a:rPr lang="en-US" altLang="zh-CN" i="1" dirty="0">
                <a:effectLst/>
              </a:rPr>
              <a:t>X</a:t>
            </a:r>
            <a:r>
              <a:rPr lang="en-US" altLang="zh-CN" dirty="0">
                <a:effectLst/>
              </a:rPr>
              <a:t> </a:t>
            </a:r>
            <a:r>
              <a:rPr lang="zh-CN" altLang="zh-CN" dirty="0">
                <a:effectLst/>
              </a:rPr>
              <a:t>的匹配当且仅当对 </a:t>
            </a:r>
            <a:r>
              <a:rPr lang="en-US" altLang="zh-CN" dirty="0">
                <a:effectLst/>
              </a:rPr>
              <a:t>∀</a:t>
            </a:r>
            <a:r>
              <a:rPr lang="en-US" altLang="zh-CN" i="1" dirty="0">
                <a:effectLst/>
              </a:rPr>
              <a:t>S</a:t>
            </a:r>
            <a:r>
              <a:rPr lang="en-US" altLang="zh-CN" dirty="0">
                <a:effectLst/>
              </a:rPr>
              <a:t> ⊆ </a:t>
            </a:r>
            <a:r>
              <a:rPr lang="en-US" altLang="zh-CN" i="1" dirty="0">
                <a:effectLst/>
              </a:rPr>
              <a:t>X</a:t>
            </a:r>
            <a:r>
              <a:rPr lang="en-US" altLang="zh-CN" dirty="0">
                <a:effectLst/>
              </a:rPr>
              <a:t> </a:t>
            </a:r>
            <a:r>
              <a:rPr lang="zh-CN" altLang="zh-CN" dirty="0">
                <a:effectLst/>
              </a:rPr>
              <a:t>， </a:t>
            </a:r>
            <a:r>
              <a:rPr lang="en-US" altLang="zh-CN" i="1" dirty="0">
                <a:effectLst/>
              </a:rPr>
              <a:t>N</a:t>
            </a:r>
            <a:r>
              <a:rPr lang="en-US" altLang="zh-CN" dirty="0">
                <a:effectLst/>
              </a:rPr>
              <a:t> (</a:t>
            </a:r>
            <a:r>
              <a:rPr lang="en-US" altLang="zh-CN" i="1" dirty="0">
                <a:effectLst/>
              </a:rPr>
              <a:t>S</a:t>
            </a:r>
            <a:r>
              <a:rPr lang="en-US" altLang="zh-CN" dirty="0">
                <a:effectLst/>
              </a:rPr>
              <a:t>) ≥ </a:t>
            </a:r>
            <a:r>
              <a:rPr lang="en-US" altLang="zh-CN" i="1" dirty="0">
                <a:effectLst/>
              </a:rPr>
              <a:t>S</a:t>
            </a:r>
            <a:r>
              <a:rPr lang="en-US" altLang="zh-CN" dirty="0">
                <a:effectLst/>
              </a:rPr>
              <a:t> </a:t>
            </a:r>
            <a:r>
              <a:rPr lang="zh-CN" altLang="zh-CN" dirty="0">
                <a:effectLst/>
              </a:rPr>
              <a:t>，其中 </a:t>
            </a:r>
            <a:r>
              <a:rPr lang="en-US" altLang="zh-CN" i="1" dirty="0">
                <a:effectLst/>
              </a:rPr>
              <a:t>N</a:t>
            </a:r>
            <a:r>
              <a:rPr lang="en-US" altLang="zh-CN" dirty="0">
                <a:effectLst/>
              </a:rPr>
              <a:t> (</a:t>
            </a:r>
            <a:r>
              <a:rPr lang="en-US" altLang="zh-CN" i="1" dirty="0">
                <a:effectLst/>
              </a:rPr>
              <a:t>S</a:t>
            </a:r>
            <a:r>
              <a:rPr lang="en-US" altLang="zh-CN" dirty="0">
                <a:effectLst/>
              </a:rPr>
              <a:t>) </a:t>
            </a:r>
            <a:r>
              <a:rPr lang="zh-CN" altLang="zh-CN" dirty="0">
                <a:effectLst/>
              </a:rPr>
              <a:t>表示 </a:t>
            </a:r>
            <a:r>
              <a:rPr lang="en-US" altLang="zh-CN" i="1" dirty="0">
                <a:effectLst/>
              </a:rPr>
              <a:t>S</a:t>
            </a:r>
            <a:r>
              <a:rPr lang="en-US" altLang="zh-CN" dirty="0">
                <a:effectLst/>
              </a:rPr>
              <a:t> </a:t>
            </a:r>
            <a:r>
              <a:rPr lang="zh-CN" altLang="zh-CN" dirty="0">
                <a:effectLst/>
              </a:rPr>
              <a:t>的所有邻点之集。</a:t>
            </a:r>
          </a:p>
          <a:p>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14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2022.11.17</a:t>
            </a:r>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15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2016.12.21</a:t>
            </a:r>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t>17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2016.12.21</a:t>
            </a:r>
            <a:endParaRPr lang="zh-CN" altLang="en-US" dirty="0"/>
          </a:p>
        </p:txBody>
      </p:sp>
      <p:sp>
        <p:nvSpPr>
          <p:cNvPr id="4" name="灯片编号占位符 3"/>
          <p:cNvSpPr>
            <a:spLocks noGrp="1"/>
          </p:cNvSpPr>
          <p:nvPr>
            <p:ph type="sldNum" sz="quarter" idx="10"/>
          </p:nvPr>
        </p:nvSpPr>
        <p:spPr/>
        <p:txBody>
          <a:bodyPr/>
          <a:lstStyle/>
          <a:p>
            <a:pPr>
              <a:defRPr/>
            </a:pPr>
            <a:fld id="{4D487891-C91B-4218-B7E8-2F20614EC53F}" type="slidenum">
              <a:rPr lang="zh-CN" altLang="en-US" smtClean="0">
                <a:solidFill>
                  <a:prstClr val="black"/>
                </a:solidFill>
              </a:rPr>
              <a:pPr>
                <a:defRPr/>
              </a:pPr>
              <a:t>18</a:t>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6146" name="Rectangle 2"/>
          <p:cNvSpPr>
            <a:spLocks noGrp="1" noRot="1" noChangeArrowheads="1"/>
          </p:cNvSpPr>
          <p:nvPr>
            <p:ph type="ctrTitle"/>
          </p:nvPr>
        </p:nvSpPr>
        <p:spPr>
          <a:xfrm>
            <a:off x="684213" y="2276475"/>
            <a:ext cx="7772400" cy="1143000"/>
          </a:xfrm>
        </p:spPr>
        <p:txBody>
          <a:bodyPr/>
          <a:lstStyle>
            <a:lvl1pPr>
              <a:defRPr sz="4800"/>
            </a:lvl1pPr>
          </a:lstStyle>
          <a:p>
            <a:pPr lvl="0"/>
            <a:r>
              <a:rPr lang="zh-CN" altLang="en-US" noProof="0"/>
              <a:t>单击此处编辑母版标题样式</a:t>
            </a:r>
          </a:p>
        </p:txBody>
      </p:sp>
      <p:sp>
        <p:nvSpPr>
          <p:cNvPr id="6147" name="Rectangle 3"/>
          <p:cNvSpPr>
            <a:spLocks noGrp="1" noRot="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34872EBF-F17F-4681-BC13-6157568A6BB5}"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DD77665-3A12-4205-8E97-899F992E455A}"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56388" y="490538"/>
            <a:ext cx="2135187" cy="59626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50825" y="490538"/>
            <a:ext cx="6253163" cy="59626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98484ADA-998A-49F5-A13F-D8A84002C36D}"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a:t>单击此处编辑母版标题样式</a:t>
            </a:r>
          </a:p>
        </p:txBody>
      </p:sp>
      <p:sp>
        <p:nvSpPr>
          <p:cNvPr id="3" name="文本占位符 2"/>
          <p:cNvSpPr>
            <a:spLocks noGrp="1"/>
          </p:cNvSpPr>
          <p:nvPr>
            <p:ph type="body" sz="half" idx="1"/>
          </p:nvPr>
        </p:nvSpPr>
        <p:spPr>
          <a:xfrm>
            <a:off x="250825" y="1268413"/>
            <a:ext cx="4194175" cy="51847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97400" y="1268413"/>
            <a:ext cx="4194175" cy="51847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04BCAF6A-5669-4255-8732-C47D2D9746FE}" type="slidenum">
              <a:rPr lang="en-US" altLang="zh-CN"/>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a:t>单击此处编辑母版标题样式</a:t>
            </a:r>
          </a:p>
        </p:txBody>
      </p:sp>
      <p:sp>
        <p:nvSpPr>
          <p:cNvPr id="3" name="文本占位符 2"/>
          <p:cNvSpPr>
            <a:spLocks noGrp="1"/>
          </p:cNvSpPr>
          <p:nvPr>
            <p:ph type="body" sz="half" idx="1"/>
          </p:nvPr>
        </p:nvSpPr>
        <p:spPr>
          <a:xfrm>
            <a:off x="250825" y="1268413"/>
            <a:ext cx="4194175" cy="51847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597400" y="1268413"/>
            <a:ext cx="4194175" cy="25161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97400" y="3937000"/>
            <a:ext cx="4194175" cy="25161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5B126096-3F85-4548-83A9-9AFED7345F9D}" type="slidenum">
              <a:rPr lang="en-US" altLang="zh-CN"/>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buFontTx/>
              <a:buNone/>
              <a:defRPr>
                <a:ea typeface="宋体" panose="02010600030101010101" pitchFamily="2" charset="-122"/>
              </a:defRPr>
            </a:lvl1pPr>
          </a:lstStyle>
          <a:p>
            <a:pPr>
              <a:defRPr/>
            </a:pPr>
            <a:fld id="{98CD8EFC-61D1-44DC-A4FC-AF1E8FAE8A47}" type="datetimeFigureOut">
              <a:rPr lang="en-US" altLang="zh-CN"/>
              <a:t>1/10/2024</a:t>
            </a:fld>
            <a:endParaRPr lang="zh-CN" altLang="en-US"/>
          </a:p>
        </p:txBody>
      </p:sp>
      <p:sp>
        <p:nvSpPr>
          <p:cNvPr id="5" name="页脚占位符 4"/>
          <p:cNvSpPr>
            <a:spLocks noGrp="1"/>
          </p:cNvSpPr>
          <p:nvPr>
            <p:ph type="ftr" sz="quarter" idx="11"/>
          </p:nvPr>
        </p:nvSpPr>
        <p:spPr/>
        <p:txBody>
          <a:bodyPr/>
          <a:lstStyle>
            <a:lvl1pPr algn="ctr">
              <a:buFontTx/>
              <a:buNone/>
              <a:defRPr>
                <a:ea typeface="宋体" panose="02010600030101010101"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Tx/>
              <a:buNone/>
              <a:defRPr>
                <a:ea typeface="宋体" panose="02010600030101010101" pitchFamily="2" charset="-122"/>
              </a:defRPr>
            </a:lvl1pPr>
          </a:lstStyle>
          <a:p>
            <a:pPr>
              <a:defRPr/>
            </a:pPr>
            <a:fld id="{8C64F1F6-8CEB-46A8-B984-96715C061D6E}" type="slidenum">
              <a:rPr lang="en-US" altLang="zh-CN"/>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buFontTx/>
              <a:buNone/>
              <a:defRPr>
                <a:ea typeface="宋体" panose="02010600030101010101" pitchFamily="2" charset="-122"/>
              </a:defRPr>
            </a:lvl1pPr>
          </a:lstStyle>
          <a:p>
            <a:pPr>
              <a:defRPr/>
            </a:pPr>
            <a:fld id="{4DDF05E2-E8C3-4092-B3A5-EAB0D7AC686E}" type="datetimeFigureOut">
              <a:rPr lang="en-US" altLang="zh-CN"/>
              <a:t>1/10/2024</a:t>
            </a:fld>
            <a:endParaRPr lang="zh-CN" altLang="en-US"/>
          </a:p>
        </p:txBody>
      </p:sp>
      <p:sp>
        <p:nvSpPr>
          <p:cNvPr id="5" name="页脚占位符 4"/>
          <p:cNvSpPr>
            <a:spLocks noGrp="1"/>
          </p:cNvSpPr>
          <p:nvPr>
            <p:ph type="ftr" sz="quarter" idx="11"/>
          </p:nvPr>
        </p:nvSpPr>
        <p:spPr/>
        <p:txBody>
          <a:bodyPr/>
          <a:lstStyle>
            <a:lvl1pPr algn="ctr">
              <a:buFontTx/>
              <a:buNone/>
              <a:defRPr>
                <a:ea typeface="宋体" panose="02010600030101010101"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Tx/>
              <a:buNone/>
              <a:defRPr>
                <a:ea typeface="宋体" panose="02010600030101010101" pitchFamily="2" charset="-122"/>
              </a:defRPr>
            </a:lvl1pPr>
          </a:lstStyle>
          <a:p>
            <a:pPr>
              <a:defRPr/>
            </a:pPr>
            <a:fld id="{816EC869-DDC2-4690-8955-03014B766B1A}" type="slidenum">
              <a:rPr lang="en-US" altLang="zh-CN"/>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buFontTx/>
              <a:buNone/>
              <a:defRPr>
                <a:ea typeface="宋体" panose="02010600030101010101" pitchFamily="2" charset="-122"/>
              </a:defRPr>
            </a:lvl1pPr>
          </a:lstStyle>
          <a:p>
            <a:pPr>
              <a:defRPr/>
            </a:pPr>
            <a:fld id="{B0538FCA-93AF-4E84-ADB8-A8B0B5C825F2}" type="datetimeFigureOut">
              <a:rPr lang="en-US" altLang="zh-CN"/>
              <a:t>1/10/2024</a:t>
            </a:fld>
            <a:endParaRPr lang="zh-CN" altLang="en-US"/>
          </a:p>
        </p:txBody>
      </p:sp>
      <p:sp>
        <p:nvSpPr>
          <p:cNvPr id="5" name="页脚占位符 4"/>
          <p:cNvSpPr>
            <a:spLocks noGrp="1"/>
          </p:cNvSpPr>
          <p:nvPr>
            <p:ph type="ftr" sz="quarter" idx="11"/>
          </p:nvPr>
        </p:nvSpPr>
        <p:spPr/>
        <p:txBody>
          <a:bodyPr/>
          <a:lstStyle>
            <a:lvl1pPr algn="ctr">
              <a:buFontTx/>
              <a:buNone/>
              <a:defRPr>
                <a:ea typeface="宋体" panose="02010600030101010101"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Tx/>
              <a:buNone/>
              <a:defRPr>
                <a:ea typeface="宋体" panose="02010600030101010101" pitchFamily="2" charset="-122"/>
              </a:defRPr>
            </a:lvl1pPr>
          </a:lstStyle>
          <a:p>
            <a:pPr>
              <a:defRPr/>
            </a:pPr>
            <a:fld id="{1B731E6B-6DBD-4DFE-AA5B-F3952B19A925}" type="slidenum">
              <a:rPr lang="en-US" altLang="zh-CN"/>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438400" y="2286000"/>
            <a:ext cx="3048000" cy="3840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638800" y="2286000"/>
            <a:ext cx="3048000" cy="3840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buFontTx/>
              <a:buNone/>
              <a:defRPr>
                <a:ea typeface="宋体" panose="02010600030101010101" pitchFamily="2" charset="-122"/>
              </a:defRPr>
            </a:lvl1pPr>
          </a:lstStyle>
          <a:p>
            <a:pPr>
              <a:defRPr/>
            </a:pPr>
            <a:fld id="{9A2728FF-F8DC-4C06-A7D3-56680EC5C5D1}" type="datetimeFigureOut">
              <a:rPr lang="en-US" altLang="zh-CN"/>
              <a:t>1/10/2024</a:t>
            </a:fld>
            <a:endParaRPr lang="zh-CN" altLang="en-US"/>
          </a:p>
        </p:txBody>
      </p:sp>
      <p:sp>
        <p:nvSpPr>
          <p:cNvPr id="6" name="页脚占位符 5"/>
          <p:cNvSpPr>
            <a:spLocks noGrp="1"/>
          </p:cNvSpPr>
          <p:nvPr>
            <p:ph type="ftr" sz="quarter" idx="11"/>
          </p:nvPr>
        </p:nvSpPr>
        <p:spPr/>
        <p:txBody>
          <a:bodyPr/>
          <a:lstStyle>
            <a:lvl1pPr algn="ctr">
              <a:buFontTx/>
              <a:buNone/>
              <a:defRPr>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buFontTx/>
              <a:buNone/>
              <a:defRPr>
                <a:ea typeface="宋体" panose="02010600030101010101" pitchFamily="2" charset="-122"/>
              </a:defRPr>
            </a:lvl1pPr>
          </a:lstStyle>
          <a:p>
            <a:pPr>
              <a:defRPr/>
            </a:pPr>
            <a:fld id="{208C341B-CB6A-476C-B533-9CD4DFF58C0C}" type="slidenum">
              <a:rPr lang="en-US" altLang="zh-CN"/>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buFontTx/>
              <a:buNone/>
              <a:defRPr>
                <a:ea typeface="宋体" panose="02010600030101010101" pitchFamily="2" charset="-122"/>
              </a:defRPr>
            </a:lvl1pPr>
          </a:lstStyle>
          <a:p>
            <a:pPr>
              <a:defRPr/>
            </a:pPr>
            <a:fld id="{BAD72263-E47E-4391-88BB-09CA9271ABAF}" type="datetimeFigureOut">
              <a:rPr lang="en-US" altLang="zh-CN"/>
              <a:t>1/10/2024</a:t>
            </a:fld>
            <a:endParaRPr lang="zh-CN" altLang="en-US"/>
          </a:p>
        </p:txBody>
      </p:sp>
      <p:sp>
        <p:nvSpPr>
          <p:cNvPr id="8" name="页脚占位符 7"/>
          <p:cNvSpPr>
            <a:spLocks noGrp="1"/>
          </p:cNvSpPr>
          <p:nvPr>
            <p:ph type="ftr" sz="quarter" idx="11"/>
          </p:nvPr>
        </p:nvSpPr>
        <p:spPr/>
        <p:txBody>
          <a:bodyPr/>
          <a:lstStyle>
            <a:lvl1pPr algn="ctr">
              <a:buFontTx/>
              <a:buNone/>
              <a:defRPr>
                <a:ea typeface="宋体" panose="02010600030101010101" pitchFamily="2" charset="-122"/>
              </a:defRPr>
            </a:lvl1pPr>
          </a:lstStyle>
          <a:p>
            <a:pPr>
              <a:defRPr/>
            </a:pPr>
            <a:endParaRPr lang="zh-CN" altLang="en-US"/>
          </a:p>
        </p:txBody>
      </p:sp>
      <p:sp>
        <p:nvSpPr>
          <p:cNvPr id="9" name="灯片编号占位符 8"/>
          <p:cNvSpPr>
            <a:spLocks noGrp="1"/>
          </p:cNvSpPr>
          <p:nvPr>
            <p:ph type="sldNum" sz="quarter" idx="12"/>
          </p:nvPr>
        </p:nvSpPr>
        <p:spPr/>
        <p:txBody>
          <a:bodyPr/>
          <a:lstStyle>
            <a:lvl1pPr>
              <a:buFontTx/>
              <a:buNone/>
              <a:defRPr>
                <a:ea typeface="宋体" panose="02010600030101010101" pitchFamily="2" charset="-122"/>
              </a:defRPr>
            </a:lvl1pPr>
          </a:lstStyle>
          <a:p>
            <a:pPr>
              <a:defRPr/>
            </a:pPr>
            <a:fld id="{047E0B43-B2D5-44EC-8566-C5313D3E5BE3}" type="slidenum">
              <a:rPr lang="en-US" altLang="zh-CN"/>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buFontTx/>
              <a:buNone/>
              <a:defRPr>
                <a:ea typeface="宋体" panose="02010600030101010101" pitchFamily="2" charset="-122"/>
              </a:defRPr>
            </a:lvl1pPr>
          </a:lstStyle>
          <a:p>
            <a:pPr>
              <a:defRPr/>
            </a:pPr>
            <a:fld id="{AF94399A-116C-4A65-B02F-BFAEF6E824BE}" type="datetimeFigureOut">
              <a:rPr lang="en-US" altLang="zh-CN"/>
              <a:t>1/10/2024</a:t>
            </a:fld>
            <a:endParaRPr lang="zh-CN" altLang="en-US"/>
          </a:p>
        </p:txBody>
      </p:sp>
      <p:sp>
        <p:nvSpPr>
          <p:cNvPr id="4" name="页脚占位符 3"/>
          <p:cNvSpPr>
            <a:spLocks noGrp="1"/>
          </p:cNvSpPr>
          <p:nvPr>
            <p:ph type="ftr" sz="quarter" idx="11"/>
          </p:nvPr>
        </p:nvSpPr>
        <p:spPr/>
        <p:txBody>
          <a:bodyPr/>
          <a:lstStyle>
            <a:lvl1pPr algn="ctr">
              <a:buFontTx/>
              <a:buNone/>
              <a:defRPr>
                <a:ea typeface="宋体" panose="02010600030101010101" pitchFamily="2" charset="-122"/>
              </a:defRPr>
            </a:lvl1pPr>
          </a:lstStyle>
          <a:p>
            <a:pPr>
              <a:defRPr/>
            </a:pPr>
            <a:endParaRPr lang="zh-CN" altLang="en-US"/>
          </a:p>
        </p:txBody>
      </p:sp>
      <p:sp>
        <p:nvSpPr>
          <p:cNvPr id="5" name="灯片编号占位符 4"/>
          <p:cNvSpPr>
            <a:spLocks noGrp="1"/>
          </p:cNvSpPr>
          <p:nvPr>
            <p:ph type="sldNum" sz="quarter" idx="12"/>
          </p:nvPr>
        </p:nvSpPr>
        <p:spPr/>
        <p:txBody>
          <a:bodyPr/>
          <a:lstStyle>
            <a:lvl1pPr>
              <a:buFontTx/>
              <a:buNone/>
              <a:defRPr>
                <a:ea typeface="宋体" panose="02010600030101010101" pitchFamily="2" charset="-122"/>
              </a:defRPr>
            </a:lvl1pPr>
          </a:lstStyle>
          <a:p>
            <a:pPr>
              <a:defRPr/>
            </a:pPr>
            <a:fld id="{7E2DCDE1-EED9-4AB9-91AB-35E867345E6C}" type="slidenum">
              <a:rPr lang="en-US" altLang="zh-CN"/>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C3E2143-2FCE-4481-B69E-F37FA050C84A}" type="slidenum">
              <a:rPr lang="en-US" altLang="zh-CN"/>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buFontTx/>
              <a:buNone/>
              <a:defRPr>
                <a:ea typeface="宋体" panose="02010600030101010101" pitchFamily="2" charset="-122"/>
              </a:defRPr>
            </a:lvl1pPr>
          </a:lstStyle>
          <a:p>
            <a:pPr>
              <a:defRPr/>
            </a:pPr>
            <a:fld id="{14D53EE0-6935-4CEE-A1F8-4C86EB5759A9}" type="datetimeFigureOut">
              <a:rPr lang="en-US" altLang="zh-CN"/>
              <a:t>1/10/2024</a:t>
            </a:fld>
            <a:endParaRPr lang="zh-CN" altLang="en-US"/>
          </a:p>
        </p:txBody>
      </p:sp>
      <p:sp>
        <p:nvSpPr>
          <p:cNvPr id="3" name="页脚占位符 2"/>
          <p:cNvSpPr>
            <a:spLocks noGrp="1"/>
          </p:cNvSpPr>
          <p:nvPr>
            <p:ph type="ftr" sz="quarter" idx="11"/>
          </p:nvPr>
        </p:nvSpPr>
        <p:spPr/>
        <p:txBody>
          <a:bodyPr/>
          <a:lstStyle>
            <a:lvl1pPr algn="ctr">
              <a:buFontTx/>
              <a:buNone/>
              <a:defRPr>
                <a:ea typeface="宋体" panose="02010600030101010101" pitchFamily="2" charset="-122"/>
              </a:defRPr>
            </a:lvl1pPr>
          </a:lstStyle>
          <a:p>
            <a:pPr>
              <a:defRPr/>
            </a:pPr>
            <a:endParaRPr lang="zh-CN" altLang="en-US"/>
          </a:p>
        </p:txBody>
      </p:sp>
      <p:sp>
        <p:nvSpPr>
          <p:cNvPr id="4" name="灯片编号占位符 3"/>
          <p:cNvSpPr>
            <a:spLocks noGrp="1"/>
          </p:cNvSpPr>
          <p:nvPr>
            <p:ph type="sldNum" sz="quarter" idx="12"/>
          </p:nvPr>
        </p:nvSpPr>
        <p:spPr/>
        <p:txBody>
          <a:bodyPr/>
          <a:lstStyle>
            <a:lvl1pPr>
              <a:buFontTx/>
              <a:buNone/>
              <a:defRPr>
                <a:ea typeface="宋体" panose="02010600030101010101" pitchFamily="2" charset="-122"/>
              </a:defRPr>
            </a:lvl1pPr>
          </a:lstStyle>
          <a:p>
            <a:pPr>
              <a:defRPr/>
            </a:pPr>
            <a:fld id="{EE0960EE-E3FE-4442-A116-3CA16763E97D}" type="slidenum">
              <a:rPr lang="en-US" altLang="zh-CN"/>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buFontTx/>
              <a:buNone/>
              <a:defRPr>
                <a:ea typeface="宋体" panose="02010600030101010101" pitchFamily="2" charset="-122"/>
              </a:defRPr>
            </a:lvl1pPr>
          </a:lstStyle>
          <a:p>
            <a:pPr>
              <a:defRPr/>
            </a:pPr>
            <a:fld id="{D975CBB2-F44D-4BA6-8317-7B98E71D9E0E}" type="datetimeFigureOut">
              <a:rPr lang="en-US" altLang="zh-CN"/>
              <a:t>1/10/2024</a:t>
            </a:fld>
            <a:endParaRPr lang="zh-CN" altLang="en-US"/>
          </a:p>
        </p:txBody>
      </p:sp>
      <p:sp>
        <p:nvSpPr>
          <p:cNvPr id="6" name="页脚占位符 5"/>
          <p:cNvSpPr>
            <a:spLocks noGrp="1"/>
          </p:cNvSpPr>
          <p:nvPr>
            <p:ph type="ftr" sz="quarter" idx="11"/>
          </p:nvPr>
        </p:nvSpPr>
        <p:spPr/>
        <p:txBody>
          <a:bodyPr/>
          <a:lstStyle>
            <a:lvl1pPr algn="ctr">
              <a:buFontTx/>
              <a:buNone/>
              <a:defRPr>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buFontTx/>
              <a:buNone/>
              <a:defRPr>
                <a:ea typeface="宋体" panose="02010600030101010101" pitchFamily="2" charset="-122"/>
              </a:defRPr>
            </a:lvl1pPr>
          </a:lstStyle>
          <a:p>
            <a:pPr>
              <a:defRPr/>
            </a:pPr>
            <a:fld id="{7FE88E6C-AB18-4444-B0BF-B77CFD1A55A7}" type="slidenum">
              <a:rPr lang="en-US" altLang="zh-CN"/>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buFontTx/>
              <a:buNone/>
              <a:defRPr>
                <a:ea typeface="宋体" panose="02010600030101010101" pitchFamily="2" charset="-122"/>
              </a:defRPr>
            </a:lvl1pPr>
          </a:lstStyle>
          <a:p>
            <a:pPr>
              <a:defRPr/>
            </a:pPr>
            <a:fld id="{EAF4F4A8-3BF6-4231-993F-EFF70E33ACC1}" type="datetimeFigureOut">
              <a:rPr lang="en-US" altLang="zh-CN"/>
              <a:t>1/10/2024</a:t>
            </a:fld>
            <a:endParaRPr lang="zh-CN" altLang="en-US"/>
          </a:p>
        </p:txBody>
      </p:sp>
      <p:sp>
        <p:nvSpPr>
          <p:cNvPr id="6" name="页脚占位符 5"/>
          <p:cNvSpPr>
            <a:spLocks noGrp="1"/>
          </p:cNvSpPr>
          <p:nvPr>
            <p:ph type="ftr" sz="quarter" idx="11"/>
          </p:nvPr>
        </p:nvSpPr>
        <p:spPr/>
        <p:txBody>
          <a:bodyPr/>
          <a:lstStyle>
            <a:lvl1pPr algn="ctr">
              <a:buFontTx/>
              <a:buNone/>
              <a:defRPr>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buFontTx/>
              <a:buNone/>
              <a:defRPr>
                <a:ea typeface="宋体" panose="02010600030101010101" pitchFamily="2" charset="-122"/>
              </a:defRPr>
            </a:lvl1pPr>
          </a:lstStyle>
          <a:p>
            <a:pPr>
              <a:defRPr/>
            </a:pPr>
            <a:fld id="{52F3F3F3-C73A-4F8B-AC25-5F988A3E3953}" type="slidenum">
              <a:rPr lang="en-US" altLang="zh-CN"/>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buFontTx/>
              <a:buNone/>
              <a:defRPr>
                <a:ea typeface="宋体" panose="02010600030101010101" pitchFamily="2" charset="-122"/>
              </a:defRPr>
            </a:lvl1pPr>
          </a:lstStyle>
          <a:p>
            <a:pPr>
              <a:defRPr/>
            </a:pPr>
            <a:fld id="{924ADCC6-EA35-45B3-B8C5-0CE8EB3114FA}" type="datetimeFigureOut">
              <a:rPr lang="en-US" altLang="zh-CN"/>
              <a:t>1/10/2024</a:t>
            </a:fld>
            <a:endParaRPr lang="zh-CN" altLang="en-US"/>
          </a:p>
        </p:txBody>
      </p:sp>
      <p:sp>
        <p:nvSpPr>
          <p:cNvPr id="5" name="页脚占位符 4"/>
          <p:cNvSpPr>
            <a:spLocks noGrp="1"/>
          </p:cNvSpPr>
          <p:nvPr>
            <p:ph type="ftr" sz="quarter" idx="11"/>
          </p:nvPr>
        </p:nvSpPr>
        <p:spPr/>
        <p:txBody>
          <a:bodyPr/>
          <a:lstStyle>
            <a:lvl1pPr algn="ctr">
              <a:buFontTx/>
              <a:buNone/>
              <a:defRPr>
                <a:ea typeface="宋体" panose="02010600030101010101"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Tx/>
              <a:buNone/>
              <a:defRPr>
                <a:ea typeface="宋体" panose="02010600030101010101" pitchFamily="2" charset="-122"/>
              </a:defRPr>
            </a:lvl1pPr>
          </a:lstStyle>
          <a:p>
            <a:pPr>
              <a:defRPr/>
            </a:pPr>
            <a:fld id="{E7BDEC91-7258-48B9-A243-08A2EE51C378}" type="slidenum">
              <a:rPr lang="en-US" altLang="zh-CN"/>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24700" y="228600"/>
            <a:ext cx="1562100" cy="58975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438400" y="228600"/>
            <a:ext cx="4533900" cy="58975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buFontTx/>
              <a:buNone/>
              <a:defRPr>
                <a:ea typeface="宋体" panose="02010600030101010101" pitchFamily="2" charset="-122"/>
              </a:defRPr>
            </a:lvl1pPr>
          </a:lstStyle>
          <a:p>
            <a:pPr>
              <a:defRPr/>
            </a:pPr>
            <a:fld id="{08DA0FE9-1A28-4D78-AEDE-BB744F65A836}" type="datetimeFigureOut">
              <a:rPr lang="en-US" altLang="zh-CN"/>
              <a:t>1/10/2024</a:t>
            </a:fld>
            <a:endParaRPr lang="zh-CN" altLang="en-US"/>
          </a:p>
        </p:txBody>
      </p:sp>
      <p:sp>
        <p:nvSpPr>
          <p:cNvPr id="5" name="页脚占位符 4"/>
          <p:cNvSpPr>
            <a:spLocks noGrp="1"/>
          </p:cNvSpPr>
          <p:nvPr>
            <p:ph type="ftr" sz="quarter" idx="11"/>
          </p:nvPr>
        </p:nvSpPr>
        <p:spPr/>
        <p:txBody>
          <a:bodyPr/>
          <a:lstStyle>
            <a:lvl1pPr algn="ctr">
              <a:buFontTx/>
              <a:buNone/>
              <a:defRPr>
                <a:ea typeface="宋体" panose="02010600030101010101"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Tx/>
              <a:buNone/>
              <a:defRPr>
                <a:ea typeface="宋体" panose="02010600030101010101" pitchFamily="2" charset="-122"/>
              </a:defRPr>
            </a:lvl1pPr>
          </a:lstStyle>
          <a:p>
            <a:pPr>
              <a:defRPr/>
            </a:pPr>
            <a:fld id="{E159FD8D-E9AB-41B5-9487-0FA7EC9C05C1}" type="slidenum">
              <a:rPr lang="en-US" altLang="zh-CN"/>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buFontTx/>
              <a:buNone/>
              <a:defRPr/>
            </a:lvl1pPr>
          </a:lstStyle>
          <a:p>
            <a:pPr>
              <a:defRPr/>
            </a:pPr>
            <a:fld id="{1D0647C3-A4F9-46EC-8E29-827959425279}" type="datetimeFigureOut">
              <a:rPr lang="en-US" altLang="zh-CN"/>
              <a:t>1/10/2024</a:t>
            </a:fld>
            <a:endParaRPr lang="zh-CN" altLang="en-US"/>
          </a:p>
        </p:txBody>
      </p:sp>
      <p:sp>
        <p:nvSpPr>
          <p:cNvPr id="5" name="页脚占位符 4"/>
          <p:cNvSpPr>
            <a:spLocks noGrp="1"/>
          </p:cNvSpPr>
          <p:nvPr>
            <p:ph type="ftr" sz="quarter" idx="11"/>
          </p:nvPr>
        </p:nvSpPr>
        <p:spPr/>
        <p:txBody>
          <a:bodyPr/>
          <a:lstStyle>
            <a:lvl1pPr algn="ctr">
              <a:buFontTx/>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Tx/>
              <a:buNone/>
              <a:defRPr/>
            </a:lvl1pPr>
          </a:lstStyle>
          <a:p>
            <a:pPr>
              <a:defRPr/>
            </a:pPr>
            <a:fld id="{4E869250-8DDD-4047-996A-92B702ECF81E}" type="slidenum">
              <a:rPr lang="en-US" altLang="zh-CN"/>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buFontTx/>
              <a:buNone/>
              <a:defRPr/>
            </a:lvl1pPr>
          </a:lstStyle>
          <a:p>
            <a:pPr>
              <a:defRPr/>
            </a:pPr>
            <a:fld id="{5EE321E3-B62C-4B24-A194-7E95F87E842A}" type="datetimeFigureOut">
              <a:rPr lang="en-US" altLang="zh-CN"/>
              <a:t>1/10/2024</a:t>
            </a:fld>
            <a:endParaRPr lang="zh-CN" altLang="en-US"/>
          </a:p>
        </p:txBody>
      </p:sp>
      <p:sp>
        <p:nvSpPr>
          <p:cNvPr id="5" name="页脚占位符 4"/>
          <p:cNvSpPr>
            <a:spLocks noGrp="1"/>
          </p:cNvSpPr>
          <p:nvPr>
            <p:ph type="ftr" sz="quarter" idx="11"/>
          </p:nvPr>
        </p:nvSpPr>
        <p:spPr/>
        <p:txBody>
          <a:bodyPr/>
          <a:lstStyle>
            <a:lvl1pPr algn="ctr">
              <a:buFontTx/>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Tx/>
              <a:buNone/>
              <a:defRPr/>
            </a:lvl1pPr>
          </a:lstStyle>
          <a:p>
            <a:pPr>
              <a:defRPr/>
            </a:pPr>
            <a:fld id="{CC8266C6-1734-4647-8449-41A92CFC251B}" type="slidenum">
              <a:rPr lang="en-US" altLang="zh-CN"/>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buFontTx/>
              <a:buNone/>
              <a:defRPr/>
            </a:lvl1pPr>
          </a:lstStyle>
          <a:p>
            <a:pPr>
              <a:defRPr/>
            </a:pPr>
            <a:fld id="{BBF58522-CA0E-4F7E-809B-170A0AD0CD97}" type="datetimeFigureOut">
              <a:rPr lang="en-US" altLang="zh-CN"/>
              <a:t>1/10/2024</a:t>
            </a:fld>
            <a:endParaRPr lang="zh-CN" altLang="en-US"/>
          </a:p>
        </p:txBody>
      </p:sp>
      <p:sp>
        <p:nvSpPr>
          <p:cNvPr id="5" name="页脚占位符 4"/>
          <p:cNvSpPr>
            <a:spLocks noGrp="1"/>
          </p:cNvSpPr>
          <p:nvPr>
            <p:ph type="ftr" sz="quarter" idx="11"/>
          </p:nvPr>
        </p:nvSpPr>
        <p:spPr/>
        <p:txBody>
          <a:bodyPr/>
          <a:lstStyle>
            <a:lvl1pPr algn="ctr">
              <a:buFontTx/>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Tx/>
              <a:buNone/>
              <a:defRPr/>
            </a:lvl1pPr>
          </a:lstStyle>
          <a:p>
            <a:pPr>
              <a:defRPr/>
            </a:pPr>
            <a:fld id="{2F0CEA2A-5D0C-45E4-8B26-F4E109A71332}" type="slidenum">
              <a:rPr lang="en-US" altLang="zh-CN"/>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438400" y="2286000"/>
            <a:ext cx="3048000" cy="3840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638800" y="2286000"/>
            <a:ext cx="3048000" cy="3840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buFontTx/>
              <a:buNone/>
              <a:defRPr/>
            </a:lvl1pPr>
          </a:lstStyle>
          <a:p>
            <a:pPr>
              <a:defRPr/>
            </a:pPr>
            <a:fld id="{8C2CD374-284D-4980-A04B-8EC6CE27812A}" type="datetimeFigureOut">
              <a:rPr lang="en-US" altLang="zh-CN"/>
              <a:t>1/10/2024</a:t>
            </a:fld>
            <a:endParaRPr lang="zh-CN" altLang="en-US"/>
          </a:p>
        </p:txBody>
      </p:sp>
      <p:sp>
        <p:nvSpPr>
          <p:cNvPr id="6" name="页脚占位符 5"/>
          <p:cNvSpPr>
            <a:spLocks noGrp="1"/>
          </p:cNvSpPr>
          <p:nvPr>
            <p:ph type="ftr" sz="quarter" idx="11"/>
          </p:nvPr>
        </p:nvSpPr>
        <p:spPr/>
        <p:txBody>
          <a:bodyPr/>
          <a:lstStyle>
            <a:lvl1pPr algn="ctr">
              <a:buFontTx/>
              <a:buNone/>
              <a:defRPr/>
            </a:lvl1pPr>
          </a:lstStyle>
          <a:p>
            <a:pPr>
              <a:defRPr/>
            </a:pPr>
            <a:endParaRPr lang="zh-CN" altLang="en-US"/>
          </a:p>
        </p:txBody>
      </p:sp>
      <p:sp>
        <p:nvSpPr>
          <p:cNvPr id="7" name="灯片编号占位符 6"/>
          <p:cNvSpPr>
            <a:spLocks noGrp="1"/>
          </p:cNvSpPr>
          <p:nvPr>
            <p:ph type="sldNum" sz="quarter" idx="12"/>
          </p:nvPr>
        </p:nvSpPr>
        <p:spPr/>
        <p:txBody>
          <a:bodyPr/>
          <a:lstStyle>
            <a:lvl1pPr>
              <a:buFontTx/>
              <a:buNone/>
              <a:defRPr/>
            </a:lvl1pPr>
          </a:lstStyle>
          <a:p>
            <a:pPr>
              <a:defRPr/>
            </a:pPr>
            <a:fld id="{680D20ED-B295-4BE9-AFAC-B716969E7FD0}" type="slidenum">
              <a:rPr lang="en-US" altLang="zh-CN"/>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buFontTx/>
              <a:buNone/>
              <a:defRPr/>
            </a:lvl1pPr>
          </a:lstStyle>
          <a:p>
            <a:pPr>
              <a:defRPr/>
            </a:pPr>
            <a:fld id="{A84E60C6-F72A-45D3-97E2-55B9552A898A}" type="datetimeFigureOut">
              <a:rPr lang="en-US" altLang="zh-CN"/>
              <a:t>1/10/2024</a:t>
            </a:fld>
            <a:endParaRPr lang="zh-CN" altLang="en-US"/>
          </a:p>
        </p:txBody>
      </p:sp>
      <p:sp>
        <p:nvSpPr>
          <p:cNvPr id="8" name="页脚占位符 7"/>
          <p:cNvSpPr>
            <a:spLocks noGrp="1"/>
          </p:cNvSpPr>
          <p:nvPr>
            <p:ph type="ftr" sz="quarter" idx="11"/>
          </p:nvPr>
        </p:nvSpPr>
        <p:spPr/>
        <p:txBody>
          <a:bodyPr/>
          <a:lstStyle>
            <a:lvl1pPr algn="ctr">
              <a:buFontTx/>
              <a:buNone/>
              <a:defRPr/>
            </a:lvl1pPr>
          </a:lstStyle>
          <a:p>
            <a:pPr>
              <a:defRPr/>
            </a:pPr>
            <a:endParaRPr lang="zh-CN" altLang="en-US"/>
          </a:p>
        </p:txBody>
      </p:sp>
      <p:sp>
        <p:nvSpPr>
          <p:cNvPr id="9" name="灯片编号占位符 8"/>
          <p:cNvSpPr>
            <a:spLocks noGrp="1"/>
          </p:cNvSpPr>
          <p:nvPr>
            <p:ph type="sldNum" sz="quarter" idx="12"/>
          </p:nvPr>
        </p:nvSpPr>
        <p:spPr/>
        <p:txBody>
          <a:bodyPr/>
          <a:lstStyle>
            <a:lvl1pPr>
              <a:buFontTx/>
              <a:buNone/>
              <a:defRPr/>
            </a:lvl1pPr>
          </a:lstStyle>
          <a:p>
            <a:pPr>
              <a:defRPr/>
            </a:pPr>
            <a:fld id="{BC46B104-1C4F-4EEF-9FA6-A6171C4B3403}" type="slidenum">
              <a:rPr lang="en-US" altLang="zh-CN"/>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20ACF5AB-B836-4581-9906-FD2276DF419F}" type="slidenum">
              <a:rPr lang="en-US" altLang="zh-CN"/>
              <a:t>‹#›</a:t>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buFontTx/>
              <a:buNone/>
              <a:defRPr/>
            </a:lvl1pPr>
          </a:lstStyle>
          <a:p>
            <a:pPr>
              <a:defRPr/>
            </a:pPr>
            <a:fld id="{7325026D-2BF1-4495-9F24-23D85FB6BACE}" type="datetimeFigureOut">
              <a:rPr lang="en-US" altLang="zh-CN"/>
              <a:t>1/10/2024</a:t>
            </a:fld>
            <a:endParaRPr lang="zh-CN" altLang="en-US"/>
          </a:p>
        </p:txBody>
      </p:sp>
      <p:sp>
        <p:nvSpPr>
          <p:cNvPr id="4" name="页脚占位符 3"/>
          <p:cNvSpPr>
            <a:spLocks noGrp="1"/>
          </p:cNvSpPr>
          <p:nvPr>
            <p:ph type="ftr" sz="quarter" idx="11"/>
          </p:nvPr>
        </p:nvSpPr>
        <p:spPr/>
        <p:txBody>
          <a:bodyPr/>
          <a:lstStyle>
            <a:lvl1pPr algn="ctr">
              <a:buFontTx/>
              <a:buNone/>
              <a:defRPr/>
            </a:lvl1pPr>
          </a:lstStyle>
          <a:p>
            <a:pPr>
              <a:defRPr/>
            </a:pPr>
            <a:endParaRPr lang="zh-CN" altLang="en-US"/>
          </a:p>
        </p:txBody>
      </p:sp>
      <p:sp>
        <p:nvSpPr>
          <p:cNvPr id="5" name="灯片编号占位符 4"/>
          <p:cNvSpPr>
            <a:spLocks noGrp="1"/>
          </p:cNvSpPr>
          <p:nvPr>
            <p:ph type="sldNum" sz="quarter" idx="12"/>
          </p:nvPr>
        </p:nvSpPr>
        <p:spPr/>
        <p:txBody>
          <a:bodyPr/>
          <a:lstStyle>
            <a:lvl1pPr>
              <a:buFontTx/>
              <a:buNone/>
              <a:defRPr/>
            </a:lvl1pPr>
          </a:lstStyle>
          <a:p>
            <a:pPr>
              <a:defRPr/>
            </a:pPr>
            <a:fld id="{C53904A0-F3B1-488B-834A-388B7C5248B0}" type="slidenum">
              <a:rPr lang="en-US" altLang="zh-CN"/>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buFontTx/>
              <a:buNone/>
              <a:defRPr/>
            </a:lvl1pPr>
          </a:lstStyle>
          <a:p>
            <a:pPr>
              <a:defRPr/>
            </a:pPr>
            <a:fld id="{910E1A2F-2C4C-4B55-88ED-C37541B12B06}" type="datetimeFigureOut">
              <a:rPr lang="en-US" altLang="zh-CN"/>
              <a:t>1/10/2024</a:t>
            </a:fld>
            <a:endParaRPr lang="zh-CN" altLang="en-US"/>
          </a:p>
        </p:txBody>
      </p:sp>
      <p:sp>
        <p:nvSpPr>
          <p:cNvPr id="3" name="页脚占位符 2"/>
          <p:cNvSpPr>
            <a:spLocks noGrp="1"/>
          </p:cNvSpPr>
          <p:nvPr>
            <p:ph type="ftr" sz="quarter" idx="11"/>
          </p:nvPr>
        </p:nvSpPr>
        <p:spPr/>
        <p:txBody>
          <a:bodyPr/>
          <a:lstStyle>
            <a:lvl1pPr algn="ctr">
              <a:buFontTx/>
              <a:buNone/>
              <a:defRPr/>
            </a:lvl1pPr>
          </a:lstStyle>
          <a:p>
            <a:pPr>
              <a:defRPr/>
            </a:pPr>
            <a:endParaRPr lang="zh-CN" altLang="en-US"/>
          </a:p>
        </p:txBody>
      </p:sp>
      <p:sp>
        <p:nvSpPr>
          <p:cNvPr id="4" name="灯片编号占位符 3"/>
          <p:cNvSpPr>
            <a:spLocks noGrp="1"/>
          </p:cNvSpPr>
          <p:nvPr>
            <p:ph type="sldNum" sz="quarter" idx="12"/>
          </p:nvPr>
        </p:nvSpPr>
        <p:spPr/>
        <p:txBody>
          <a:bodyPr/>
          <a:lstStyle>
            <a:lvl1pPr>
              <a:buFontTx/>
              <a:buNone/>
              <a:defRPr/>
            </a:lvl1pPr>
          </a:lstStyle>
          <a:p>
            <a:pPr>
              <a:defRPr/>
            </a:pPr>
            <a:fld id="{09D40AE1-17BB-413C-9E1C-43295592B34A}" type="slidenum">
              <a:rPr lang="en-US" altLang="zh-CN"/>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buFontTx/>
              <a:buNone/>
              <a:defRPr/>
            </a:lvl1pPr>
          </a:lstStyle>
          <a:p>
            <a:pPr>
              <a:defRPr/>
            </a:pPr>
            <a:fld id="{4664A22C-E56A-4794-8F42-C80ADDAE63F4}" type="datetimeFigureOut">
              <a:rPr lang="en-US" altLang="zh-CN"/>
              <a:t>1/10/2024</a:t>
            </a:fld>
            <a:endParaRPr lang="zh-CN" altLang="en-US"/>
          </a:p>
        </p:txBody>
      </p:sp>
      <p:sp>
        <p:nvSpPr>
          <p:cNvPr id="6" name="页脚占位符 5"/>
          <p:cNvSpPr>
            <a:spLocks noGrp="1"/>
          </p:cNvSpPr>
          <p:nvPr>
            <p:ph type="ftr" sz="quarter" idx="11"/>
          </p:nvPr>
        </p:nvSpPr>
        <p:spPr/>
        <p:txBody>
          <a:bodyPr/>
          <a:lstStyle>
            <a:lvl1pPr algn="ctr">
              <a:buFontTx/>
              <a:buNone/>
              <a:defRPr/>
            </a:lvl1pPr>
          </a:lstStyle>
          <a:p>
            <a:pPr>
              <a:defRPr/>
            </a:pPr>
            <a:endParaRPr lang="zh-CN" altLang="en-US"/>
          </a:p>
        </p:txBody>
      </p:sp>
      <p:sp>
        <p:nvSpPr>
          <p:cNvPr id="7" name="灯片编号占位符 6"/>
          <p:cNvSpPr>
            <a:spLocks noGrp="1"/>
          </p:cNvSpPr>
          <p:nvPr>
            <p:ph type="sldNum" sz="quarter" idx="12"/>
          </p:nvPr>
        </p:nvSpPr>
        <p:spPr/>
        <p:txBody>
          <a:bodyPr/>
          <a:lstStyle>
            <a:lvl1pPr>
              <a:buFontTx/>
              <a:buNone/>
              <a:defRPr/>
            </a:lvl1pPr>
          </a:lstStyle>
          <a:p>
            <a:pPr>
              <a:defRPr/>
            </a:pPr>
            <a:fld id="{F9451BA5-017E-4096-B92D-7A5A28E2F4D3}" type="slidenum">
              <a:rPr lang="en-US" altLang="zh-CN"/>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buFontTx/>
              <a:buNone/>
              <a:defRPr/>
            </a:lvl1pPr>
          </a:lstStyle>
          <a:p>
            <a:pPr>
              <a:defRPr/>
            </a:pPr>
            <a:fld id="{CA07DB7B-72D7-4778-9FD1-5A8819626244}" type="datetimeFigureOut">
              <a:rPr lang="en-US" altLang="zh-CN"/>
              <a:t>1/10/2024</a:t>
            </a:fld>
            <a:endParaRPr lang="zh-CN" altLang="en-US"/>
          </a:p>
        </p:txBody>
      </p:sp>
      <p:sp>
        <p:nvSpPr>
          <p:cNvPr id="6" name="页脚占位符 5"/>
          <p:cNvSpPr>
            <a:spLocks noGrp="1"/>
          </p:cNvSpPr>
          <p:nvPr>
            <p:ph type="ftr" sz="quarter" idx="11"/>
          </p:nvPr>
        </p:nvSpPr>
        <p:spPr/>
        <p:txBody>
          <a:bodyPr/>
          <a:lstStyle>
            <a:lvl1pPr algn="ctr">
              <a:buFontTx/>
              <a:buNone/>
              <a:defRPr/>
            </a:lvl1pPr>
          </a:lstStyle>
          <a:p>
            <a:pPr>
              <a:defRPr/>
            </a:pPr>
            <a:endParaRPr lang="zh-CN" altLang="en-US"/>
          </a:p>
        </p:txBody>
      </p:sp>
      <p:sp>
        <p:nvSpPr>
          <p:cNvPr id="7" name="灯片编号占位符 6"/>
          <p:cNvSpPr>
            <a:spLocks noGrp="1"/>
          </p:cNvSpPr>
          <p:nvPr>
            <p:ph type="sldNum" sz="quarter" idx="12"/>
          </p:nvPr>
        </p:nvSpPr>
        <p:spPr/>
        <p:txBody>
          <a:bodyPr/>
          <a:lstStyle>
            <a:lvl1pPr>
              <a:buFontTx/>
              <a:buNone/>
              <a:defRPr/>
            </a:lvl1pPr>
          </a:lstStyle>
          <a:p>
            <a:pPr>
              <a:defRPr/>
            </a:pPr>
            <a:fld id="{445A6D26-66AF-45A7-8048-0843D8738B78}" type="slidenum">
              <a:rPr lang="en-US" altLang="zh-CN"/>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buFontTx/>
              <a:buNone/>
              <a:defRPr/>
            </a:lvl1pPr>
          </a:lstStyle>
          <a:p>
            <a:pPr>
              <a:defRPr/>
            </a:pPr>
            <a:fld id="{474C39A0-07E8-4086-949F-5AF84334B5A5}" type="datetimeFigureOut">
              <a:rPr lang="en-US" altLang="zh-CN"/>
              <a:t>1/10/2024</a:t>
            </a:fld>
            <a:endParaRPr lang="zh-CN" altLang="en-US"/>
          </a:p>
        </p:txBody>
      </p:sp>
      <p:sp>
        <p:nvSpPr>
          <p:cNvPr id="5" name="页脚占位符 4"/>
          <p:cNvSpPr>
            <a:spLocks noGrp="1"/>
          </p:cNvSpPr>
          <p:nvPr>
            <p:ph type="ftr" sz="quarter" idx="11"/>
          </p:nvPr>
        </p:nvSpPr>
        <p:spPr/>
        <p:txBody>
          <a:bodyPr/>
          <a:lstStyle>
            <a:lvl1pPr algn="ctr">
              <a:buFontTx/>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Tx/>
              <a:buNone/>
              <a:defRPr/>
            </a:lvl1pPr>
          </a:lstStyle>
          <a:p>
            <a:pPr>
              <a:defRPr/>
            </a:pPr>
            <a:fld id="{B59086D0-C24F-471F-9540-09F97E4AD852}" type="slidenum">
              <a:rPr lang="en-US" altLang="zh-CN"/>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24700" y="228600"/>
            <a:ext cx="1562100" cy="58975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438400" y="228600"/>
            <a:ext cx="4533900" cy="58975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buFontTx/>
              <a:buNone/>
              <a:defRPr/>
            </a:lvl1pPr>
          </a:lstStyle>
          <a:p>
            <a:pPr>
              <a:defRPr/>
            </a:pPr>
            <a:fld id="{CB3D4859-891E-46DB-B0C6-C28626589A80}" type="datetimeFigureOut">
              <a:rPr lang="en-US" altLang="zh-CN"/>
              <a:t>1/10/2024</a:t>
            </a:fld>
            <a:endParaRPr lang="zh-CN" altLang="en-US"/>
          </a:p>
        </p:txBody>
      </p:sp>
      <p:sp>
        <p:nvSpPr>
          <p:cNvPr id="5" name="页脚占位符 4"/>
          <p:cNvSpPr>
            <a:spLocks noGrp="1"/>
          </p:cNvSpPr>
          <p:nvPr>
            <p:ph type="ftr" sz="quarter" idx="11"/>
          </p:nvPr>
        </p:nvSpPr>
        <p:spPr/>
        <p:txBody>
          <a:bodyPr/>
          <a:lstStyle>
            <a:lvl1pPr algn="ctr">
              <a:buFontTx/>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Tx/>
              <a:buNone/>
              <a:defRPr/>
            </a:lvl1pPr>
          </a:lstStyle>
          <a:p>
            <a:pPr>
              <a:defRPr/>
            </a:pPr>
            <a:fld id="{2A50D397-6622-4C38-B8CE-15944C81EC84}" type="slidenum">
              <a:rPr lang="en-US" altLang="zh-CN"/>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50825"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97400"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3892E2B7-36F8-42DC-AAE3-4BBEF37C68DE}" type="slidenum">
              <a:rPr lang="en-US" altLang="zh-CN"/>
              <a:t>‹#›</a:t>
            </a:fld>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609600"/>
            <a:ext cx="2057400" cy="55165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609600"/>
            <a:ext cx="6019800" cy="55165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6146" name="Rectangle 2"/>
          <p:cNvSpPr>
            <a:spLocks noGrp="1" noRot="1" noChangeArrowheads="1"/>
          </p:cNvSpPr>
          <p:nvPr>
            <p:ph type="ctrTitle"/>
          </p:nvPr>
        </p:nvSpPr>
        <p:spPr>
          <a:xfrm>
            <a:off x="684213" y="2276475"/>
            <a:ext cx="7772400" cy="1143000"/>
          </a:xfrm>
        </p:spPr>
        <p:txBody>
          <a:bodyPr/>
          <a:lstStyle>
            <a:lvl1pPr>
              <a:defRPr sz="4800"/>
            </a:lvl1pPr>
          </a:lstStyle>
          <a:p>
            <a:pPr lvl="0"/>
            <a:r>
              <a:rPr lang="zh-CN" altLang="en-US" noProof="0"/>
              <a:t>单击此处编辑母版标题样式</a:t>
            </a:r>
          </a:p>
        </p:txBody>
      </p:sp>
      <p:sp>
        <p:nvSpPr>
          <p:cNvPr id="6147" name="Rectangle 3"/>
          <p:cNvSpPr>
            <a:spLocks noGrp="1" noRot="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6" name="Rectangle 6"/>
          <p:cNvSpPr>
            <a:spLocks noGrp="1" noChangeArrowheads="1"/>
          </p:cNvSpPr>
          <p:nvPr>
            <p:ph type="sldNum" sz="quarter" idx="12"/>
          </p:nvPr>
        </p:nvSpPr>
        <p:spPr/>
        <p:txBody>
          <a:bodyPr/>
          <a:lstStyle>
            <a:lvl1pPr>
              <a:defRPr/>
            </a:lvl1pPr>
          </a:lstStyle>
          <a:p>
            <a:pPr>
              <a:defRPr/>
            </a:pPr>
            <a:fld id="{34872EBF-F17F-4681-BC13-6157568A6BB5}"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7630889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6" name="Rectangle 6"/>
          <p:cNvSpPr>
            <a:spLocks noGrp="1" noChangeArrowheads="1"/>
          </p:cNvSpPr>
          <p:nvPr>
            <p:ph type="sldNum" sz="quarter" idx="12"/>
          </p:nvPr>
        </p:nvSpPr>
        <p:spPr/>
        <p:txBody>
          <a:bodyPr/>
          <a:lstStyle>
            <a:lvl1pPr>
              <a:defRPr/>
            </a:lvl1pPr>
          </a:lstStyle>
          <a:p>
            <a:pPr>
              <a:defRPr/>
            </a:pPr>
            <a:fld id="{EC3E2143-2FCE-4481-B69E-F37FA050C84A}"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2824839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6" name="Rectangle 6"/>
          <p:cNvSpPr>
            <a:spLocks noGrp="1" noChangeArrowheads="1"/>
          </p:cNvSpPr>
          <p:nvPr>
            <p:ph type="sldNum" sz="quarter" idx="12"/>
          </p:nvPr>
        </p:nvSpPr>
        <p:spPr/>
        <p:txBody>
          <a:bodyPr/>
          <a:lstStyle>
            <a:lvl1pPr>
              <a:defRPr/>
            </a:lvl1pPr>
          </a:lstStyle>
          <a:p>
            <a:pPr>
              <a:defRPr/>
            </a:pPr>
            <a:fld id="{20ACF5AB-B836-4581-9906-FD2276DF419F}"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1898534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4BC11F92-4DCA-4582-A1CA-F847B8CC5E2C}" type="slidenum">
              <a:rPr lang="en-US" altLang="zh-CN"/>
              <a:t>‹#›</a:t>
            </a:fld>
            <a:endParaRPr lang="en-US" altLang="zh-C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50825"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97400" y="1268413"/>
            <a:ext cx="419417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7" name="Rectangle 6"/>
          <p:cNvSpPr>
            <a:spLocks noGrp="1" noChangeArrowheads="1"/>
          </p:cNvSpPr>
          <p:nvPr>
            <p:ph type="sldNum" sz="quarter" idx="12"/>
          </p:nvPr>
        </p:nvSpPr>
        <p:spPr/>
        <p:txBody>
          <a:bodyPr/>
          <a:lstStyle>
            <a:lvl1pPr>
              <a:defRPr/>
            </a:lvl1pPr>
          </a:lstStyle>
          <a:p>
            <a:pPr>
              <a:defRPr/>
            </a:pPr>
            <a:fld id="{3892E2B7-36F8-42DC-AAE3-4BBEF37C68DE}"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494491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9" name="Rectangle 6"/>
          <p:cNvSpPr>
            <a:spLocks noGrp="1" noChangeArrowheads="1"/>
          </p:cNvSpPr>
          <p:nvPr>
            <p:ph type="sldNum" sz="quarter" idx="12"/>
          </p:nvPr>
        </p:nvSpPr>
        <p:spPr/>
        <p:txBody>
          <a:bodyPr/>
          <a:lstStyle>
            <a:lvl1pPr>
              <a:defRPr/>
            </a:lvl1pPr>
          </a:lstStyle>
          <a:p>
            <a:pPr>
              <a:defRPr/>
            </a:pPr>
            <a:fld id="{4BC11F92-4DCA-4582-A1CA-F847B8CC5E2C}"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8223024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5" name="Rectangle 6"/>
          <p:cNvSpPr>
            <a:spLocks noGrp="1" noChangeArrowheads="1"/>
          </p:cNvSpPr>
          <p:nvPr>
            <p:ph type="sldNum" sz="quarter" idx="12"/>
          </p:nvPr>
        </p:nvSpPr>
        <p:spPr/>
        <p:txBody>
          <a:bodyPr/>
          <a:lstStyle>
            <a:lvl1pPr>
              <a:defRPr/>
            </a:lvl1pPr>
          </a:lstStyle>
          <a:p>
            <a:pPr>
              <a:defRPr/>
            </a:pPr>
            <a:fld id="{5BA21F57-6C35-4977-BD52-D39D071F2B7D}"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34472236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4" name="Rectangle 6"/>
          <p:cNvSpPr>
            <a:spLocks noGrp="1" noChangeArrowheads="1"/>
          </p:cNvSpPr>
          <p:nvPr>
            <p:ph type="sldNum" sz="quarter" idx="12"/>
          </p:nvPr>
        </p:nvSpPr>
        <p:spPr/>
        <p:txBody>
          <a:bodyPr/>
          <a:lstStyle>
            <a:lvl1pPr>
              <a:defRPr/>
            </a:lvl1pPr>
          </a:lstStyle>
          <a:p>
            <a:pPr>
              <a:defRPr/>
            </a:pPr>
            <a:fld id="{EF703FA2-0BF4-43D0-AA18-6204CA9340F5}"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17667146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7" name="Rectangle 6"/>
          <p:cNvSpPr>
            <a:spLocks noGrp="1" noChangeArrowheads="1"/>
          </p:cNvSpPr>
          <p:nvPr>
            <p:ph type="sldNum" sz="quarter" idx="12"/>
          </p:nvPr>
        </p:nvSpPr>
        <p:spPr/>
        <p:txBody>
          <a:bodyPr/>
          <a:lstStyle>
            <a:lvl1pPr>
              <a:defRPr/>
            </a:lvl1pPr>
          </a:lstStyle>
          <a:p>
            <a:pPr>
              <a:defRPr/>
            </a:pPr>
            <a:fld id="{25D5E7BC-D50F-417E-935C-CBD753EE3B05}"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28167976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7" name="Rectangle 6"/>
          <p:cNvSpPr>
            <a:spLocks noGrp="1" noChangeArrowheads="1"/>
          </p:cNvSpPr>
          <p:nvPr>
            <p:ph type="sldNum" sz="quarter" idx="12"/>
          </p:nvPr>
        </p:nvSpPr>
        <p:spPr/>
        <p:txBody>
          <a:bodyPr/>
          <a:lstStyle>
            <a:lvl1pPr>
              <a:defRPr/>
            </a:lvl1pPr>
          </a:lstStyle>
          <a:p>
            <a:pPr>
              <a:defRPr/>
            </a:pPr>
            <a:fld id="{685F54CA-9384-468A-BB03-E4C4FF258545}"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3625339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6" name="Rectangle 6"/>
          <p:cNvSpPr>
            <a:spLocks noGrp="1" noChangeArrowheads="1"/>
          </p:cNvSpPr>
          <p:nvPr>
            <p:ph type="sldNum" sz="quarter" idx="12"/>
          </p:nvPr>
        </p:nvSpPr>
        <p:spPr/>
        <p:txBody>
          <a:bodyPr/>
          <a:lstStyle>
            <a:lvl1pPr>
              <a:defRPr/>
            </a:lvl1pPr>
          </a:lstStyle>
          <a:p>
            <a:pPr>
              <a:defRPr/>
            </a:pPr>
            <a:fld id="{EDD77665-3A12-4205-8E97-899F992E455A}"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24758798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56388" y="490538"/>
            <a:ext cx="2135187" cy="59626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50825" y="490538"/>
            <a:ext cx="6253163" cy="59626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6" name="Rectangle 6"/>
          <p:cNvSpPr>
            <a:spLocks noGrp="1" noChangeArrowheads="1"/>
          </p:cNvSpPr>
          <p:nvPr>
            <p:ph type="sldNum" sz="quarter" idx="12"/>
          </p:nvPr>
        </p:nvSpPr>
        <p:spPr/>
        <p:txBody>
          <a:bodyPr/>
          <a:lstStyle>
            <a:lvl1pPr>
              <a:defRPr/>
            </a:lvl1pPr>
          </a:lstStyle>
          <a:p>
            <a:pPr>
              <a:defRPr/>
            </a:pPr>
            <a:fld id="{98484ADA-998A-49F5-A13F-D8A84002C36D}"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28122766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a:t>单击此处编辑母版标题样式</a:t>
            </a:r>
          </a:p>
        </p:txBody>
      </p:sp>
      <p:sp>
        <p:nvSpPr>
          <p:cNvPr id="3" name="文本占位符 2"/>
          <p:cNvSpPr>
            <a:spLocks noGrp="1"/>
          </p:cNvSpPr>
          <p:nvPr>
            <p:ph type="body" sz="half" idx="1"/>
          </p:nvPr>
        </p:nvSpPr>
        <p:spPr>
          <a:xfrm>
            <a:off x="250825" y="1268413"/>
            <a:ext cx="4194175" cy="51847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97400" y="1268413"/>
            <a:ext cx="4194175" cy="51847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7" name="Rectangle 6"/>
          <p:cNvSpPr>
            <a:spLocks noGrp="1" noChangeArrowheads="1"/>
          </p:cNvSpPr>
          <p:nvPr>
            <p:ph type="sldNum" sz="quarter" idx="12"/>
          </p:nvPr>
        </p:nvSpPr>
        <p:spPr/>
        <p:txBody>
          <a:bodyPr/>
          <a:lstStyle>
            <a:lvl1pPr>
              <a:defRPr/>
            </a:lvl1pPr>
          </a:lstStyle>
          <a:p>
            <a:pPr>
              <a:defRPr/>
            </a:pPr>
            <a:fld id="{04BCAF6A-5669-4255-8732-C47D2D9746FE}"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41741010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490538"/>
            <a:ext cx="8540750" cy="720725"/>
          </a:xfrm>
        </p:spPr>
        <p:txBody>
          <a:bodyPr/>
          <a:lstStyle/>
          <a:p>
            <a:r>
              <a:rPr lang="zh-CN" altLang="en-US"/>
              <a:t>单击此处编辑母版标题样式</a:t>
            </a:r>
          </a:p>
        </p:txBody>
      </p:sp>
      <p:sp>
        <p:nvSpPr>
          <p:cNvPr id="3" name="文本占位符 2"/>
          <p:cNvSpPr>
            <a:spLocks noGrp="1"/>
          </p:cNvSpPr>
          <p:nvPr>
            <p:ph type="body" sz="half" idx="1"/>
          </p:nvPr>
        </p:nvSpPr>
        <p:spPr>
          <a:xfrm>
            <a:off x="250825" y="1268413"/>
            <a:ext cx="4194175" cy="51847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597400" y="1268413"/>
            <a:ext cx="4194175" cy="25161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97400" y="3937000"/>
            <a:ext cx="4194175" cy="25161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p:txBody>
          <a:bodyPr/>
          <a:lstStyle>
            <a:lvl1pPr>
              <a:defRPr/>
            </a:lvl1pPr>
          </a:lstStyle>
          <a:p>
            <a:pPr>
              <a:defRPr/>
            </a:pPr>
            <a:endParaRPr lang="en-US" altLang="zh-CN">
              <a:solidFill>
                <a:srgbClr val="007A77"/>
              </a:solidFill>
            </a:endParaRPr>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solidFill>
                <a:srgbClr val="007A77"/>
              </a:solidFill>
            </a:endParaRPr>
          </a:p>
        </p:txBody>
      </p:sp>
      <p:sp>
        <p:nvSpPr>
          <p:cNvPr id="8" name="Rectangle 6"/>
          <p:cNvSpPr>
            <a:spLocks noGrp="1" noChangeArrowheads="1"/>
          </p:cNvSpPr>
          <p:nvPr>
            <p:ph type="sldNum" sz="quarter" idx="12"/>
          </p:nvPr>
        </p:nvSpPr>
        <p:spPr/>
        <p:txBody>
          <a:bodyPr/>
          <a:lstStyle>
            <a:lvl1pPr>
              <a:defRPr/>
            </a:lvl1pPr>
          </a:lstStyle>
          <a:p>
            <a:pPr>
              <a:defRPr/>
            </a:pPr>
            <a:fld id="{5B126096-3F85-4548-83A9-9AFED7345F9D}"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758707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5BA21F57-6C35-4977-BD52-D39D071F2B7D}"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EF703FA2-0BF4-43D0-AA18-6204CA9340F5}"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25D5E7BC-D50F-417E-935C-CBD753EE3B05}"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85F54CA-9384-468A-BB03-E4C4FF258545}"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2.wmf"/><Relationship Id="rId18" Type="http://schemas.openxmlformats.org/officeDocument/2006/relationships/image" Target="../media/image6.png"/><Relationship Id="rId3" Type="http://schemas.openxmlformats.org/officeDocument/2006/relationships/slideLayout" Target="../slideLayouts/slideLayout38.xml"/><Relationship Id="rId21" Type="http://schemas.openxmlformats.org/officeDocument/2006/relationships/image" Target="../media/image9.png"/><Relationship Id="rId7" Type="http://schemas.openxmlformats.org/officeDocument/2006/relationships/slideLayout" Target="../slideLayouts/slideLayout42.xml"/><Relationship Id="rId12" Type="http://schemas.openxmlformats.org/officeDocument/2006/relationships/theme" Target="../theme/theme4.xml"/><Relationship Id="rId17" Type="http://schemas.openxmlformats.org/officeDocument/2006/relationships/image" Target="../media/image5.png"/><Relationship Id="rId2" Type="http://schemas.openxmlformats.org/officeDocument/2006/relationships/slideLayout" Target="../slideLayouts/slideLayout37.xml"/><Relationship Id="rId16" Type="http://schemas.openxmlformats.org/officeDocument/2006/relationships/image" Target="../media/image4.png"/><Relationship Id="rId20" Type="http://schemas.openxmlformats.org/officeDocument/2006/relationships/image" Target="../media/image8.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 Target="../slides/slide1.xml"/><Relationship Id="rId10" Type="http://schemas.openxmlformats.org/officeDocument/2006/relationships/slideLayout" Target="../slideLayouts/slideLayout45.xml"/><Relationship Id="rId19" Type="http://schemas.openxmlformats.org/officeDocument/2006/relationships/image" Target="../media/image7.png"/><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3.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title"/>
          </p:nvPr>
        </p:nvSpPr>
        <p:spPr bwMode="auto">
          <a:xfrm>
            <a:off x="323850" y="0"/>
            <a:ext cx="8540750" cy="720725"/>
          </a:xfrm>
          <a:prstGeom prst="rect">
            <a:avLst/>
          </a:prstGeom>
          <a:noFill/>
          <a:ln>
            <a:noFill/>
          </a:ln>
          <a:effectLst/>
        </p:spPr>
        <p:txBody>
          <a:bodyPr vert="horz" wrap="square" lIns="91440" tIns="45720" rIns="91440" bIns="45720" numCol="1" anchor="ctr" anchorCtr="0" compatLnSpc="1"/>
          <a:lstStyle/>
          <a:p>
            <a:pPr lvl="0"/>
            <a:r>
              <a:rPr lang="zh-CN" altLang="en-US"/>
              <a:t>单击此处编辑母版标题样式</a:t>
            </a:r>
          </a:p>
        </p:txBody>
      </p:sp>
      <p:sp>
        <p:nvSpPr>
          <p:cNvPr id="5123" name="Rectangle 3"/>
          <p:cNvSpPr>
            <a:spLocks noGrp="1" noRot="1" noChangeArrowheads="1"/>
          </p:cNvSpPr>
          <p:nvPr>
            <p:ph type="body" idx="1"/>
          </p:nvPr>
        </p:nvSpPr>
        <p:spPr bwMode="auto">
          <a:xfrm>
            <a:off x="323850" y="981075"/>
            <a:ext cx="8540750" cy="5184775"/>
          </a:xfrm>
          <a:prstGeom prst="rect">
            <a:avLst/>
          </a:prstGeom>
          <a:noFill/>
          <a:ln>
            <a:noFill/>
          </a:ln>
          <a:effec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4" name="Rectangle 4"/>
          <p:cNvSpPr>
            <a:spLocks noGrp="1" noChangeArrowheads="1"/>
          </p:cNvSpPr>
          <p:nvPr>
            <p:ph type="dt" sz="half" idx="2"/>
          </p:nvPr>
        </p:nvSpPr>
        <p:spPr bwMode="auto">
          <a:xfrm>
            <a:off x="301625" y="6245225"/>
            <a:ext cx="2289175" cy="476250"/>
          </a:xfrm>
          <a:prstGeom prst="rect">
            <a:avLst/>
          </a:prstGeom>
          <a:noFill/>
          <a:ln>
            <a:noFill/>
          </a:ln>
          <a:effectLst/>
        </p:spPr>
        <p:txBody>
          <a:bodyPr vert="horz" wrap="square" lIns="91440" tIns="45720" rIns="91440" bIns="45720" numCol="1" anchor="t" anchorCtr="0" compatLnSpc="1"/>
          <a:lstStyle>
            <a:lvl1pPr algn="l">
              <a:defRPr sz="1400">
                <a:latin typeface="Arial" panose="020B0604020202020204" pitchFamily="34" charset="0"/>
                <a:ea typeface="宋体" panose="02010600030101010101" pitchFamily="2" charset="-122"/>
              </a:defRPr>
            </a:lvl1pPr>
          </a:lstStyle>
          <a:p>
            <a:pPr>
              <a:defRPr/>
            </a:pPr>
            <a:endParaRPr lang="en-US" altLang="zh-CN"/>
          </a:p>
        </p:txBody>
      </p:sp>
      <p:sp>
        <p:nvSpPr>
          <p:cNvPr id="5125"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a:defRPr sz="1400">
                <a:latin typeface="Arial" panose="020B0604020202020204" pitchFamily="34" charset="0"/>
                <a:ea typeface="宋体" panose="02010600030101010101" pitchFamily="2" charset="-122"/>
              </a:defRPr>
            </a:lvl1pPr>
          </a:lstStyle>
          <a:p>
            <a:pPr>
              <a:defRPr/>
            </a:pPr>
            <a:endParaRPr lang="en-US" altLang="zh-CN"/>
          </a:p>
        </p:txBody>
      </p:sp>
      <p:sp>
        <p:nvSpPr>
          <p:cNvPr id="5126" name="Rectangle 6"/>
          <p:cNvSpPr>
            <a:spLocks noGrp="1" noChangeArrowheads="1"/>
          </p:cNvSpPr>
          <p:nvPr>
            <p:ph type="sldNum" sz="quarter" idx="4"/>
          </p:nvPr>
        </p:nvSpPr>
        <p:spPr bwMode="auto">
          <a:xfrm>
            <a:off x="6553200" y="6245225"/>
            <a:ext cx="2289175" cy="476250"/>
          </a:xfrm>
          <a:prstGeom prst="rect">
            <a:avLst/>
          </a:prstGeom>
          <a:noFill/>
          <a:ln>
            <a:noFill/>
          </a:ln>
          <a:effectLst/>
        </p:spPr>
        <p:txBody>
          <a:bodyPr vert="horz" wrap="square" lIns="91440" tIns="45720" rIns="91440" bIns="45720" numCol="1" anchor="t" anchorCtr="0" compatLnSpc="1"/>
          <a:lstStyle>
            <a:lvl1pPr algn="r">
              <a:defRPr sz="1400">
                <a:latin typeface="Arial" panose="020B0604020202020204" pitchFamily="34" charset="0"/>
                <a:ea typeface="宋体" panose="02010600030101010101" pitchFamily="2" charset="-122"/>
              </a:defRPr>
            </a:lvl1pPr>
          </a:lstStyle>
          <a:p>
            <a:pPr>
              <a:defRPr/>
            </a:pPr>
            <a:fld id="{07FB050E-5A2B-4D5E-A31E-B4BF46BBEEA9}"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grpSp>
        <p:nvGrpSpPr>
          <p:cNvPr id="2050" name="Group 2"/>
          <p:cNvGrpSpPr/>
          <p:nvPr/>
        </p:nvGrpSpPr>
        <p:grpSpPr bwMode="auto">
          <a:xfrm>
            <a:off x="0" y="0"/>
            <a:ext cx="9144000" cy="6858000"/>
            <a:chOff x="0" y="0"/>
            <a:chExt cx="9144000" cy="6858000"/>
          </a:xfrm>
        </p:grpSpPr>
        <p:pic>
          <p:nvPicPr>
            <p:cNvPr id="2056" name="Rectangle 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1104" y="0"/>
              <a:ext cx="8698992" cy="341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7"/>
            <p:cNvSpPr>
              <a:spLocks noChangeArrowheads="1"/>
            </p:cNvSpPr>
            <p:nvPr/>
          </p:nvSpPr>
          <p:spPr bwMode="auto">
            <a:xfrm>
              <a:off x="0" y="0"/>
              <a:ext cx="1828800" cy="6858000"/>
            </a:xfrm>
            <a:prstGeom prst="rect">
              <a:avLst/>
            </a:prstGeom>
            <a:solidFill>
              <a:srgbClr val="D4E33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a:solidFill>
                  <a:srgbClr val="FFFFFF"/>
                </a:solidFill>
              </a:endParaRPr>
            </a:p>
          </p:txBody>
        </p:sp>
        <p:sp>
          <p:nvSpPr>
            <p:cNvPr id="1029" name="Rectangle 8"/>
            <p:cNvSpPr>
              <a:spLocks noChangeArrowheads="1"/>
            </p:cNvSpPr>
            <p:nvPr/>
          </p:nvSpPr>
          <p:spPr bwMode="auto">
            <a:xfrm>
              <a:off x="0" y="0"/>
              <a:ext cx="1828800" cy="16764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a:solidFill>
                  <a:srgbClr val="FFFFFF"/>
                </a:solidFill>
              </a:endParaRPr>
            </a:p>
          </p:txBody>
        </p:sp>
        <p:sp>
          <p:nvSpPr>
            <p:cNvPr id="1030" name="Oval 10"/>
            <p:cNvSpPr>
              <a:spLocks noChangeArrowheads="1"/>
            </p:cNvSpPr>
            <p:nvPr/>
          </p:nvSpPr>
          <p:spPr bwMode="auto">
            <a:xfrm>
              <a:off x="495300" y="419100"/>
              <a:ext cx="838200" cy="838200"/>
            </a:xfrm>
            <a:prstGeom prst="ellipse">
              <a:avLst/>
            </a:prstGeom>
            <a:solidFill>
              <a:schemeClr val="accent1">
                <a:alpha val="5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a:solidFill>
                  <a:srgbClr val="FFFFFF"/>
                </a:solidFill>
              </a:endParaRPr>
            </a:p>
          </p:txBody>
        </p:sp>
      </p:grpSp>
      <p:sp>
        <p:nvSpPr>
          <p:cNvPr id="2051" name="Text Placeholder 2"/>
          <p:cNvSpPr>
            <a:spLocks noGrp="1" noChangeArrowheads="1"/>
          </p:cNvSpPr>
          <p:nvPr>
            <p:ph type="body" idx="1"/>
          </p:nvPr>
        </p:nvSpPr>
        <p:spPr bwMode="auto">
          <a:xfrm>
            <a:off x="2438400" y="2286000"/>
            <a:ext cx="6248400"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2052" name="Title Placeholder 1"/>
          <p:cNvSpPr>
            <a:spLocks noGrp="1" noChangeArrowheads="1"/>
          </p:cNvSpPr>
          <p:nvPr>
            <p:ph type="title"/>
          </p:nvPr>
        </p:nvSpPr>
        <p:spPr bwMode="auto">
          <a:xfrm>
            <a:off x="2438400" y="228600"/>
            <a:ext cx="6248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1033" name="Date Placeholder 3"/>
          <p:cNvSpPr>
            <a:spLocks noGrp="1" noChangeArrowheads="1"/>
          </p:cNvSpPr>
          <p:nvPr>
            <p:ph type="dt" sz="half" idx="2"/>
          </p:nvPr>
        </p:nvSpPr>
        <p:spPr bwMode="auto">
          <a:xfrm>
            <a:off x="6553200" y="6351588"/>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buFont typeface="Arial" panose="020B0604020202020204" pitchFamily="34" charset="0"/>
              <a:buNone/>
              <a:defRPr sz="900">
                <a:solidFill>
                  <a:srgbClr val="000000"/>
                </a:solidFill>
                <a:latin typeface="+mj-lt"/>
                <a:ea typeface="宋体" panose="02010600030101010101" pitchFamily="2" charset="-122"/>
              </a:defRPr>
            </a:lvl1pPr>
          </a:lstStyle>
          <a:p>
            <a:pPr>
              <a:defRPr/>
            </a:pPr>
            <a:fld id="{1AD4534D-02AA-4C1D-B67B-BFCDBB3E7B20}" type="datetimeFigureOut">
              <a:rPr lang="en-US" altLang="zh-CN"/>
              <a:t>1/10/2024</a:t>
            </a:fld>
            <a:endParaRPr lang="zh-CN" altLang="en-US"/>
          </a:p>
        </p:txBody>
      </p:sp>
      <p:sp>
        <p:nvSpPr>
          <p:cNvPr id="1034" name="Footer Placeholder 4"/>
          <p:cNvSpPr>
            <a:spLocks noGrp="1" noChangeArrowheads="1"/>
          </p:cNvSpPr>
          <p:nvPr>
            <p:ph type="ftr" sz="quarter" idx="3"/>
          </p:nvPr>
        </p:nvSpPr>
        <p:spPr bwMode="auto">
          <a:xfrm>
            <a:off x="24384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a:buFont typeface="Arial" panose="020B0604020202020204" pitchFamily="34" charset="0"/>
              <a:buNone/>
              <a:defRPr sz="900">
                <a:solidFill>
                  <a:srgbClr val="000000"/>
                </a:solidFill>
                <a:latin typeface="+mj-lt"/>
                <a:ea typeface="宋体" panose="02010600030101010101" pitchFamily="2" charset="-122"/>
              </a:defRPr>
            </a:lvl1pPr>
          </a:lstStyle>
          <a:p>
            <a:pPr>
              <a:defRPr/>
            </a:pPr>
            <a:endParaRPr lang="zh-CN" altLang="en-US"/>
          </a:p>
        </p:txBody>
      </p:sp>
      <p:sp>
        <p:nvSpPr>
          <p:cNvPr id="1035" name="Slide Number Placeholder 5"/>
          <p:cNvSpPr>
            <a:spLocks noGrp="1" noChangeArrowheads="1"/>
          </p:cNvSpPr>
          <p:nvPr>
            <p:ph type="sldNum" sz="quarter" idx="4"/>
          </p:nvPr>
        </p:nvSpPr>
        <p:spPr bwMode="auto">
          <a:xfrm>
            <a:off x="533400" y="533400"/>
            <a:ext cx="762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buFont typeface="Arial" panose="020B0604020202020204" pitchFamily="34" charset="0"/>
              <a:buNone/>
              <a:defRPr sz="1600">
                <a:solidFill>
                  <a:srgbClr val="000000"/>
                </a:solidFill>
                <a:latin typeface="+mj-lt"/>
                <a:ea typeface="宋体" panose="02010600030101010101" pitchFamily="2" charset="-122"/>
              </a:defRPr>
            </a:lvl1pPr>
          </a:lstStyle>
          <a:p>
            <a:pPr>
              <a:defRPr/>
            </a:pPr>
            <a:fld id="{3B4788E9-965C-46B9-A29E-0BBFC21824A7}" type="slidenum">
              <a:rPr lang="en-US" altLang="zh-CN"/>
              <a:t>‹#›</a:t>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r" rtl="0" eaLnBrk="0" fontAlgn="base" hangingPunct="0">
        <a:spcBef>
          <a:spcPct val="0"/>
        </a:spcBef>
        <a:spcAft>
          <a:spcPct val="0"/>
        </a:spcAft>
        <a:defRPr sz="4400">
          <a:solidFill>
            <a:schemeClr val="tx1"/>
          </a:solidFill>
          <a:latin typeface="+mj-lt"/>
          <a:ea typeface="+mj-ea"/>
          <a:cs typeface="+mj-cs"/>
        </a:defRPr>
      </a:lvl1pPr>
      <a:lvl2pPr algn="r" rtl="0" eaLnBrk="0" fontAlgn="base" hangingPunct="0">
        <a:spcBef>
          <a:spcPct val="0"/>
        </a:spcBef>
        <a:spcAft>
          <a:spcPct val="0"/>
        </a:spcAft>
        <a:defRPr sz="4400">
          <a:solidFill>
            <a:schemeClr val="tx1"/>
          </a:solidFill>
          <a:latin typeface="Trebuchet MS" panose="020B0603020202020204" pitchFamily="34" charset="0"/>
          <a:ea typeface="黑体" panose="02010609060101010101" pitchFamily="49" charset="-122"/>
        </a:defRPr>
      </a:lvl2pPr>
      <a:lvl3pPr algn="r" rtl="0" eaLnBrk="0" fontAlgn="base" hangingPunct="0">
        <a:spcBef>
          <a:spcPct val="0"/>
        </a:spcBef>
        <a:spcAft>
          <a:spcPct val="0"/>
        </a:spcAft>
        <a:defRPr sz="4400">
          <a:solidFill>
            <a:schemeClr val="tx1"/>
          </a:solidFill>
          <a:latin typeface="Trebuchet MS" panose="020B0603020202020204" pitchFamily="34" charset="0"/>
          <a:ea typeface="黑体" panose="02010609060101010101" pitchFamily="49" charset="-122"/>
        </a:defRPr>
      </a:lvl3pPr>
      <a:lvl4pPr algn="r" rtl="0" eaLnBrk="0" fontAlgn="base" hangingPunct="0">
        <a:spcBef>
          <a:spcPct val="0"/>
        </a:spcBef>
        <a:spcAft>
          <a:spcPct val="0"/>
        </a:spcAft>
        <a:defRPr sz="4400">
          <a:solidFill>
            <a:schemeClr val="tx1"/>
          </a:solidFill>
          <a:latin typeface="Trebuchet MS" panose="020B0603020202020204" pitchFamily="34" charset="0"/>
          <a:ea typeface="黑体" panose="02010609060101010101" pitchFamily="49" charset="-122"/>
        </a:defRPr>
      </a:lvl4pPr>
      <a:lvl5pPr algn="r" rtl="0" eaLnBrk="0" fontAlgn="base" hangingPunct="0">
        <a:spcBef>
          <a:spcPct val="0"/>
        </a:spcBef>
        <a:spcAft>
          <a:spcPct val="0"/>
        </a:spcAft>
        <a:defRPr sz="4400">
          <a:solidFill>
            <a:schemeClr val="tx1"/>
          </a:solidFill>
          <a:latin typeface="Trebuchet MS" panose="020B0603020202020204" pitchFamily="34" charset="0"/>
          <a:ea typeface="黑体" panose="02010609060101010101" pitchFamily="49" charset="-122"/>
        </a:defRPr>
      </a:lvl5pPr>
      <a:lvl6pPr marL="457200" algn="r" rtl="0" fontAlgn="base">
        <a:spcBef>
          <a:spcPct val="0"/>
        </a:spcBef>
        <a:spcAft>
          <a:spcPct val="0"/>
        </a:spcAft>
        <a:defRPr sz="4400">
          <a:solidFill>
            <a:schemeClr val="tx1"/>
          </a:solidFill>
          <a:latin typeface="Trebuchet MS" panose="020B0603020202020204" pitchFamily="34" charset="0"/>
          <a:ea typeface="黑体" panose="02010609060101010101" pitchFamily="49" charset="-122"/>
        </a:defRPr>
      </a:lvl6pPr>
      <a:lvl7pPr marL="914400" algn="r" rtl="0" fontAlgn="base">
        <a:spcBef>
          <a:spcPct val="0"/>
        </a:spcBef>
        <a:spcAft>
          <a:spcPct val="0"/>
        </a:spcAft>
        <a:defRPr sz="4400">
          <a:solidFill>
            <a:schemeClr val="tx1"/>
          </a:solidFill>
          <a:latin typeface="Trebuchet MS" panose="020B0603020202020204" pitchFamily="34" charset="0"/>
          <a:ea typeface="黑体" panose="02010609060101010101" pitchFamily="49" charset="-122"/>
        </a:defRPr>
      </a:lvl7pPr>
      <a:lvl8pPr marL="1371600" algn="r" rtl="0" fontAlgn="base">
        <a:spcBef>
          <a:spcPct val="0"/>
        </a:spcBef>
        <a:spcAft>
          <a:spcPct val="0"/>
        </a:spcAft>
        <a:defRPr sz="4400">
          <a:solidFill>
            <a:schemeClr val="tx1"/>
          </a:solidFill>
          <a:latin typeface="Trebuchet MS" panose="020B0603020202020204" pitchFamily="34" charset="0"/>
          <a:ea typeface="黑体" panose="02010609060101010101" pitchFamily="49" charset="-122"/>
        </a:defRPr>
      </a:lvl8pPr>
      <a:lvl9pPr marL="1828800" algn="r" rtl="0" fontAlgn="base">
        <a:spcBef>
          <a:spcPct val="0"/>
        </a:spcBef>
        <a:spcAft>
          <a:spcPct val="0"/>
        </a:spcAft>
        <a:defRPr sz="4400">
          <a:solidFill>
            <a:schemeClr val="tx1"/>
          </a:solidFill>
          <a:latin typeface="Trebuchet MS" panose="020B0603020202020204" pitchFamily="34" charset="0"/>
          <a:ea typeface="黑体" panose="02010609060101010101" pitchFamily="49" charset="-122"/>
        </a:defRPr>
      </a:lvl9pPr>
    </p:titleStyle>
    <p:bodyStyle>
      <a:lvl1pPr marL="457200" indent="-457200" algn="l" rtl="0" eaLnBrk="0" fontAlgn="base" hangingPunct="0">
        <a:spcBef>
          <a:spcPts val="1800"/>
        </a:spcBef>
        <a:spcAft>
          <a:spcPct val="0"/>
        </a:spcAft>
        <a:buClr>
          <a:schemeClr val="accent1"/>
        </a:buClr>
        <a:buSzPct val="80000"/>
        <a:buFont typeface="Wingdings" panose="05000000000000000000" pitchFamily="2" charset="2"/>
        <a:buChar char=""/>
        <a:defRPr sz="2200">
          <a:solidFill>
            <a:schemeClr val="tx1"/>
          </a:solidFill>
          <a:latin typeface="+mn-lt"/>
          <a:ea typeface="+mn-ea"/>
          <a:cs typeface="+mn-cs"/>
        </a:defRPr>
      </a:lvl1pPr>
      <a:lvl2pPr marL="914400" indent="-457200" algn="l" rtl="0" eaLnBrk="0" fontAlgn="base" hangingPunct="0">
        <a:spcBef>
          <a:spcPts val="1800"/>
        </a:spcBef>
        <a:spcAft>
          <a:spcPct val="0"/>
        </a:spcAft>
        <a:buClr>
          <a:schemeClr val="accent1"/>
        </a:buClr>
        <a:buSzPct val="80000"/>
        <a:buFont typeface="Wingdings" panose="05000000000000000000" pitchFamily="2" charset="2"/>
        <a:buChar char=""/>
        <a:defRPr sz="2000">
          <a:solidFill>
            <a:schemeClr val="tx1"/>
          </a:solidFill>
          <a:latin typeface="+mn-lt"/>
          <a:ea typeface="+mn-ea"/>
        </a:defRPr>
      </a:lvl2pPr>
      <a:lvl3pPr marL="1371600" indent="-457200" algn="l" rtl="0" eaLnBrk="0" fontAlgn="base" hangingPunct="0">
        <a:spcBef>
          <a:spcPts val="1200"/>
        </a:spcBef>
        <a:spcAft>
          <a:spcPct val="0"/>
        </a:spcAft>
        <a:buClr>
          <a:schemeClr val="accent1"/>
        </a:buClr>
        <a:buSzPct val="80000"/>
        <a:buFont typeface="Wingdings" panose="05000000000000000000" pitchFamily="2" charset="2"/>
        <a:buChar char=""/>
        <a:defRPr>
          <a:solidFill>
            <a:schemeClr val="tx1"/>
          </a:solidFill>
          <a:latin typeface="+mn-lt"/>
          <a:ea typeface="+mn-ea"/>
        </a:defRPr>
      </a:lvl3pPr>
      <a:lvl4pPr marL="1828800" indent="-457200" algn="l" rtl="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mn-lt"/>
          <a:ea typeface="+mn-ea"/>
        </a:defRPr>
      </a:lvl4pPr>
      <a:lvl5pPr marL="2286000" indent="-457200" algn="l" rtl="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mn-lt"/>
          <a:ea typeface="+mn-ea"/>
        </a:defRPr>
      </a:lvl5pPr>
      <a:lvl6pPr marL="2743200" indent="-457200" algn="l" rtl="0" fontAlgn="base">
        <a:spcBef>
          <a:spcPts val="1200"/>
        </a:spcBef>
        <a:spcAft>
          <a:spcPct val="0"/>
        </a:spcAft>
        <a:buClr>
          <a:schemeClr val="accent1"/>
        </a:buClr>
        <a:buSzPct val="80000"/>
        <a:buFont typeface="Wingdings" panose="05000000000000000000" pitchFamily="2" charset="2"/>
        <a:buChar char=""/>
        <a:defRPr sz="1600">
          <a:solidFill>
            <a:schemeClr val="tx1"/>
          </a:solidFill>
          <a:latin typeface="+mn-lt"/>
          <a:ea typeface="+mn-ea"/>
        </a:defRPr>
      </a:lvl6pPr>
      <a:lvl7pPr marL="3200400" indent="-457200" algn="l" rtl="0" fontAlgn="base">
        <a:spcBef>
          <a:spcPts val="1200"/>
        </a:spcBef>
        <a:spcAft>
          <a:spcPct val="0"/>
        </a:spcAft>
        <a:buClr>
          <a:schemeClr val="accent1"/>
        </a:buClr>
        <a:buSzPct val="80000"/>
        <a:buFont typeface="Wingdings" panose="05000000000000000000" pitchFamily="2" charset="2"/>
        <a:buChar char=""/>
        <a:defRPr sz="1600">
          <a:solidFill>
            <a:schemeClr val="tx1"/>
          </a:solidFill>
          <a:latin typeface="+mn-lt"/>
          <a:ea typeface="+mn-ea"/>
        </a:defRPr>
      </a:lvl7pPr>
      <a:lvl8pPr marL="3657600" indent="-457200" algn="l" rtl="0" fontAlgn="base">
        <a:spcBef>
          <a:spcPts val="1200"/>
        </a:spcBef>
        <a:spcAft>
          <a:spcPct val="0"/>
        </a:spcAft>
        <a:buClr>
          <a:schemeClr val="accent1"/>
        </a:buClr>
        <a:buSzPct val="80000"/>
        <a:buFont typeface="Wingdings" panose="05000000000000000000" pitchFamily="2" charset="2"/>
        <a:buChar char=""/>
        <a:defRPr sz="1600">
          <a:solidFill>
            <a:schemeClr val="tx1"/>
          </a:solidFill>
          <a:latin typeface="+mn-lt"/>
          <a:ea typeface="+mn-ea"/>
        </a:defRPr>
      </a:lvl8pPr>
      <a:lvl9pPr marL="4114800" indent="-457200" algn="l" rtl="0" fontAlgn="base">
        <a:spcBef>
          <a:spcPts val="1200"/>
        </a:spcBef>
        <a:spcAft>
          <a:spcPct val="0"/>
        </a:spcAft>
        <a:buClr>
          <a:schemeClr val="accent1"/>
        </a:buClr>
        <a:buSzPct val="80000"/>
        <a:buFont typeface="Wingdings" panose="05000000000000000000" pitchFamily="2" charset="2"/>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grpSp>
        <p:nvGrpSpPr>
          <p:cNvPr id="3074" name="Group 2"/>
          <p:cNvGrpSpPr/>
          <p:nvPr/>
        </p:nvGrpSpPr>
        <p:grpSpPr bwMode="auto">
          <a:xfrm>
            <a:off x="0" y="0"/>
            <a:ext cx="9144000" cy="6858000"/>
            <a:chOff x="0" y="0"/>
            <a:chExt cx="9144000" cy="6858000"/>
          </a:xfrm>
        </p:grpSpPr>
        <p:pic>
          <p:nvPicPr>
            <p:cNvPr id="3080" name="Rectangle 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1104" y="0"/>
              <a:ext cx="8698992" cy="341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7"/>
            <p:cNvSpPr>
              <a:spLocks noChangeArrowheads="1"/>
            </p:cNvSpPr>
            <p:nvPr/>
          </p:nvSpPr>
          <p:spPr bwMode="auto">
            <a:xfrm>
              <a:off x="0" y="0"/>
              <a:ext cx="1828800" cy="6858000"/>
            </a:xfrm>
            <a:prstGeom prst="rect">
              <a:avLst/>
            </a:prstGeom>
            <a:solidFill>
              <a:srgbClr val="D4E33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a:solidFill>
                  <a:srgbClr val="FFFFFF"/>
                </a:solidFill>
              </a:endParaRPr>
            </a:p>
          </p:txBody>
        </p:sp>
        <p:sp>
          <p:nvSpPr>
            <p:cNvPr id="1029" name="Rectangle 8"/>
            <p:cNvSpPr>
              <a:spLocks noChangeArrowheads="1"/>
            </p:cNvSpPr>
            <p:nvPr/>
          </p:nvSpPr>
          <p:spPr bwMode="auto">
            <a:xfrm>
              <a:off x="0" y="0"/>
              <a:ext cx="1828800" cy="16764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a:solidFill>
                  <a:srgbClr val="FFFFFF"/>
                </a:solidFill>
              </a:endParaRPr>
            </a:p>
          </p:txBody>
        </p:sp>
        <p:sp>
          <p:nvSpPr>
            <p:cNvPr id="1030" name="Oval 10"/>
            <p:cNvSpPr>
              <a:spLocks noChangeArrowheads="1"/>
            </p:cNvSpPr>
            <p:nvPr/>
          </p:nvSpPr>
          <p:spPr bwMode="auto">
            <a:xfrm>
              <a:off x="495300" y="419100"/>
              <a:ext cx="838200" cy="838200"/>
            </a:xfrm>
            <a:prstGeom prst="ellipse">
              <a:avLst/>
            </a:prstGeom>
            <a:solidFill>
              <a:schemeClr val="accent1">
                <a:alpha val="5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a:solidFill>
                  <a:srgbClr val="FFFFFF"/>
                </a:solidFill>
              </a:endParaRPr>
            </a:p>
          </p:txBody>
        </p:sp>
      </p:grpSp>
      <p:sp>
        <p:nvSpPr>
          <p:cNvPr id="3075" name="Text Placeholder 2"/>
          <p:cNvSpPr>
            <a:spLocks noGrp="1" noChangeArrowheads="1"/>
          </p:cNvSpPr>
          <p:nvPr>
            <p:ph type="body" idx="1"/>
          </p:nvPr>
        </p:nvSpPr>
        <p:spPr bwMode="auto">
          <a:xfrm>
            <a:off x="2438400" y="2286000"/>
            <a:ext cx="6248400"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3076" name="Title Placeholder 1"/>
          <p:cNvSpPr>
            <a:spLocks noGrp="1" noChangeArrowheads="1"/>
          </p:cNvSpPr>
          <p:nvPr>
            <p:ph type="title"/>
          </p:nvPr>
        </p:nvSpPr>
        <p:spPr bwMode="auto">
          <a:xfrm>
            <a:off x="2438400" y="228600"/>
            <a:ext cx="6248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1033" name="Date Placeholder 3"/>
          <p:cNvSpPr>
            <a:spLocks noGrp="1" noChangeArrowheads="1"/>
          </p:cNvSpPr>
          <p:nvPr>
            <p:ph type="dt" sz="half" idx="2"/>
          </p:nvPr>
        </p:nvSpPr>
        <p:spPr bwMode="auto">
          <a:xfrm>
            <a:off x="6553200" y="6351588"/>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buFont typeface="Arial" panose="020B0604020202020204" pitchFamily="34" charset="0"/>
              <a:buNone/>
              <a:defRPr sz="900">
                <a:solidFill>
                  <a:srgbClr val="000000"/>
                </a:solidFill>
                <a:latin typeface="+mj-lt"/>
                <a:ea typeface="宋体" panose="02010600030101010101" pitchFamily="2" charset="-122"/>
              </a:defRPr>
            </a:lvl1pPr>
          </a:lstStyle>
          <a:p>
            <a:pPr>
              <a:defRPr/>
            </a:pPr>
            <a:fld id="{59892F49-899D-4B27-8BE4-2D44B3403F03}" type="datetimeFigureOut">
              <a:rPr lang="en-US" altLang="zh-CN"/>
              <a:t>1/10/2024</a:t>
            </a:fld>
            <a:endParaRPr lang="zh-CN" altLang="en-US"/>
          </a:p>
        </p:txBody>
      </p:sp>
      <p:sp>
        <p:nvSpPr>
          <p:cNvPr id="1034" name="Footer Placeholder 4"/>
          <p:cNvSpPr>
            <a:spLocks noGrp="1" noChangeArrowheads="1"/>
          </p:cNvSpPr>
          <p:nvPr>
            <p:ph type="ftr" sz="quarter" idx="3"/>
          </p:nvPr>
        </p:nvSpPr>
        <p:spPr bwMode="auto">
          <a:xfrm>
            <a:off x="24384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a:buFont typeface="Arial" panose="020B0604020202020204" pitchFamily="34" charset="0"/>
              <a:buNone/>
              <a:defRPr sz="900">
                <a:solidFill>
                  <a:srgbClr val="000000"/>
                </a:solidFill>
                <a:latin typeface="+mj-lt"/>
                <a:ea typeface="宋体" panose="02010600030101010101" pitchFamily="2" charset="-122"/>
              </a:defRPr>
            </a:lvl1pPr>
          </a:lstStyle>
          <a:p>
            <a:pPr>
              <a:defRPr/>
            </a:pPr>
            <a:endParaRPr lang="zh-CN" altLang="en-US"/>
          </a:p>
        </p:txBody>
      </p:sp>
      <p:sp>
        <p:nvSpPr>
          <p:cNvPr id="1035" name="Slide Number Placeholder 5"/>
          <p:cNvSpPr>
            <a:spLocks noGrp="1" noChangeArrowheads="1"/>
          </p:cNvSpPr>
          <p:nvPr>
            <p:ph type="sldNum" sz="quarter" idx="4"/>
          </p:nvPr>
        </p:nvSpPr>
        <p:spPr bwMode="auto">
          <a:xfrm>
            <a:off x="533400" y="533400"/>
            <a:ext cx="762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buFont typeface="Arial" panose="020B0604020202020204" pitchFamily="34" charset="0"/>
              <a:buNone/>
              <a:defRPr sz="1600">
                <a:solidFill>
                  <a:srgbClr val="000000"/>
                </a:solidFill>
                <a:latin typeface="+mj-lt"/>
                <a:ea typeface="宋体" panose="02010600030101010101" pitchFamily="2" charset="-122"/>
              </a:defRPr>
            </a:lvl1pPr>
          </a:lstStyle>
          <a:p>
            <a:pPr>
              <a:defRPr/>
            </a:pPr>
            <a:fld id="{C6CB6E9B-1171-4DE1-993D-0A00B133A405}" type="slidenum">
              <a:rPr lang="en-US" altLang="zh-CN"/>
              <a:t>‹#›</a:t>
            </a:fld>
            <a:endParaRPr lang="zh-CN"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r" rtl="0" eaLnBrk="0" fontAlgn="base" hangingPunct="0">
        <a:spcBef>
          <a:spcPct val="0"/>
        </a:spcBef>
        <a:spcAft>
          <a:spcPct val="0"/>
        </a:spcAft>
        <a:defRPr sz="4400">
          <a:solidFill>
            <a:schemeClr val="tx1"/>
          </a:solidFill>
          <a:latin typeface="+mj-lt"/>
          <a:ea typeface="+mj-ea"/>
          <a:cs typeface="+mj-cs"/>
        </a:defRPr>
      </a:lvl1pPr>
      <a:lvl2pPr algn="r" rtl="0" eaLnBrk="0" fontAlgn="base" hangingPunct="0">
        <a:spcBef>
          <a:spcPct val="0"/>
        </a:spcBef>
        <a:spcAft>
          <a:spcPct val="0"/>
        </a:spcAft>
        <a:defRPr sz="4400">
          <a:solidFill>
            <a:schemeClr val="tx1"/>
          </a:solidFill>
          <a:latin typeface="Trebuchet MS" panose="020B0603020202020204" pitchFamily="34" charset="0"/>
          <a:ea typeface="黑体" panose="02010609060101010101" pitchFamily="49" charset="-122"/>
        </a:defRPr>
      </a:lvl2pPr>
      <a:lvl3pPr algn="r" rtl="0" eaLnBrk="0" fontAlgn="base" hangingPunct="0">
        <a:spcBef>
          <a:spcPct val="0"/>
        </a:spcBef>
        <a:spcAft>
          <a:spcPct val="0"/>
        </a:spcAft>
        <a:defRPr sz="4400">
          <a:solidFill>
            <a:schemeClr val="tx1"/>
          </a:solidFill>
          <a:latin typeface="Trebuchet MS" panose="020B0603020202020204" pitchFamily="34" charset="0"/>
          <a:ea typeface="黑体" panose="02010609060101010101" pitchFamily="49" charset="-122"/>
        </a:defRPr>
      </a:lvl3pPr>
      <a:lvl4pPr algn="r" rtl="0" eaLnBrk="0" fontAlgn="base" hangingPunct="0">
        <a:spcBef>
          <a:spcPct val="0"/>
        </a:spcBef>
        <a:spcAft>
          <a:spcPct val="0"/>
        </a:spcAft>
        <a:defRPr sz="4400">
          <a:solidFill>
            <a:schemeClr val="tx1"/>
          </a:solidFill>
          <a:latin typeface="Trebuchet MS" panose="020B0603020202020204" pitchFamily="34" charset="0"/>
          <a:ea typeface="黑体" panose="02010609060101010101" pitchFamily="49" charset="-122"/>
        </a:defRPr>
      </a:lvl4pPr>
      <a:lvl5pPr algn="r" rtl="0" eaLnBrk="0" fontAlgn="base" hangingPunct="0">
        <a:spcBef>
          <a:spcPct val="0"/>
        </a:spcBef>
        <a:spcAft>
          <a:spcPct val="0"/>
        </a:spcAft>
        <a:defRPr sz="4400">
          <a:solidFill>
            <a:schemeClr val="tx1"/>
          </a:solidFill>
          <a:latin typeface="Trebuchet MS" panose="020B0603020202020204" pitchFamily="34" charset="0"/>
          <a:ea typeface="黑体" panose="02010609060101010101" pitchFamily="49" charset="-122"/>
        </a:defRPr>
      </a:lvl5pPr>
      <a:lvl6pPr marL="457200" algn="r" rtl="0" fontAlgn="base">
        <a:spcBef>
          <a:spcPct val="0"/>
        </a:spcBef>
        <a:spcAft>
          <a:spcPct val="0"/>
        </a:spcAft>
        <a:defRPr sz="4400">
          <a:solidFill>
            <a:schemeClr val="tx1"/>
          </a:solidFill>
          <a:latin typeface="Trebuchet MS" panose="020B0603020202020204" pitchFamily="34" charset="0"/>
          <a:ea typeface="黑体" panose="02010609060101010101" pitchFamily="49" charset="-122"/>
        </a:defRPr>
      </a:lvl6pPr>
      <a:lvl7pPr marL="914400" algn="r" rtl="0" fontAlgn="base">
        <a:spcBef>
          <a:spcPct val="0"/>
        </a:spcBef>
        <a:spcAft>
          <a:spcPct val="0"/>
        </a:spcAft>
        <a:defRPr sz="4400">
          <a:solidFill>
            <a:schemeClr val="tx1"/>
          </a:solidFill>
          <a:latin typeface="Trebuchet MS" panose="020B0603020202020204" pitchFamily="34" charset="0"/>
          <a:ea typeface="黑体" panose="02010609060101010101" pitchFamily="49" charset="-122"/>
        </a:defRPr>
      </a:lvl7pPr>
      <a:lvl8pPr marL="1371600" algn="r" rtl="0" fontAlgn="base">
        <a:spcBef>
          <a:spcPct val="0"/>
        </a:spcBef>
        <a:spcAft>
          <a:spcPct val="0"/>
        </a:spcAft>
        <a:defRPr sz="4400">
          <a:solidFill>
            <a:schemeClr val="tx1"/>
          </a:solidFill>
          <a:latin typeface="Trebuchet MS" panose="020B0603020202020204" pitchFamily="34" charset="0"/>
          <a:ea typeface="黑体" panose="02010609060101010101" pitchFamily="49" charset="-122"/>
        </a:defRPr>
      </a:lvl8pPr>
      <a:lvl9pPr marL="1828800" algn="r" rtl="0" fontAlgn="base">
        <a:spcBef>
          <a:spcPct val="0"/>
        </a:spcBef>
        <a:spcAft>
          <a:spcPct val="0"/>
        </a:spcAft>
        <a:defRPr sz="4400">
          <a:solidFill>
            <a:schemeClr val="tx1"/>
          </a:solidFill>
          <a:latin typeface="Trebuchet MS" panose="020B0603020202020204" pitchFamily="34" charset="0"/>
          <a:ea typeface="黑体" panose="02010609060101010101" pitchFamily="49" charset="-122"/>
        </a:defRPr>
      </a:lvl9pPr>
    </p:titleStyle>
    <p:bodyStyle>
      <a:lvl1pPr marL="457200" indent="-457200" algn="l" rtl="0" eaLnBrk="0" fontAlgn="base" hangingPunct="0">
        <a:spcBef>
          <a:spcPts val="1800"/>
        </a:spcBef>
        <a:spcAft>
          <a:spcPct val="0"/>
        </a:spcAft>
        <a:buClr>
          <a:schemeClr val="accent1"/>
        </a:buClr>
        <a:buSzPct val="80000"/>
        <a:buFont typeface="Wingdings" panose="05000000000000000000" pitchFamily="2" charset="2"/>
        <a:buChar char=""/>
        <a:defRPr sz="2200">
          <a:solidFill>
            <a:schemeClr val="tx1"/>
          </a:solidFill>
          <a:latin typeface="+mn-lt"/>
          <a:ea typeface="+mn-ea"/>
          <a:cs typeface="+mn-cs"/>
        </a:defRPr>
      </a:lvl1pPr>
      <a:lvl2pPr marL="914400" indent="-457200" algn="l" rtl="0" eaLnBrk="0" fontAlgn="base" hangingPunct="0">
        <a:spcBef>
          <a:spcPts val="1800"/>
        </a:spcBef>
        <a:spcAft>
          <a:spcPct val="0"/>
        </a:spcAft>
        <a:buClr>
          <a:schemeClr val="accent1"/>
        </a:buClr>
        <a:buSzPct val="80000"/>
        <a:buFont typeface="Wingdings" panose="05000000000000000000" pitchFamily="2" charset="2"/>
        <a:buChar char=""/>
        <a:defRPr sz="2000">
          <a:solidFill>
            <a:schemeClr val="tx1"/>
          </a:solidFill>
          <a:latin typeface="+mn-lt"/>
          <a:ea typeface="+mn-ea"/>
        </a:defRPr>
      </a:lvl2pPr>
      <a:lvl3pPr marL="1371600" indent="-457200" algn="l" rtl="0" eaLnBrk="0" fontAlgn="base" hangingPunct="0">
        <a:spcBef>
          <a:spcPts val="1200"/>
        </a:spcBef>
        <a:spcAft>
          <a:spcPct val="0"/>
        </a:spcAft>
        <a:buClr>
          <a:schemeClr val="accent1"/>
        </a:buClr>
        <a:buSzPct val="80000"/>
        <a:buFont typeface="Wingdings" panose="05000000000000000000" pitchFamily="2" charset="2"/>
        <a:buChar char=""/>
        <a:defRPr>
          <a:solidFill>
            <a:schemeClr val="tx1"/>
          </a:solidFill>
          <a:latin typeface="+mn-lt"/>
          <a:ea typeface="+mn-ea"/>
        </a:defRPr>
      </a:lvl3pPr>
      <a:lvl4pPr marL="1828800" indent="-457200" algn="l" rtl="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mn-lt"/>
          <a:ea typeface="+mn-ea"/>
        </a:defRPr>
      </a:lvl4pPr>
      <a:lvl5pPr marL="2286000" indent="-457200" algn="l" rtl="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mn-lt"/>
          <a:ea typeface="+mn-ea"/>
        </a:defRPr>
      </a:lvl5pPr>
      <a:lvl6pPr marL="2743200" indent="-457200" algn="l" rtl="0" fontAlgn="base">
        <a:spcBef>
          <a:spcPts val="1200"/>
        </a:spcBef>
        <a:spcAft>
          <a:spcPct val="0"/>
        </a:spcAft>
        <a:buClr>
          <a:schemeClr val="accent1"/>
        </a:buClr>
        <a:buSzPct val="80000"/>
        <a:buFont typeface="Wingdings" panose="05000000000000000000" pitchFamily="2" charset="2"/>
        <a:buChar char=""/>
        <a:defRPr sz="1600">
          <a:solidFill>
            <a:schemeClr val="tx1"/>
          </a:solidFill>
          <a:latin typeface="+mn-lt"/>
          <a:ea typeface="+mn-ea"/>
        </a:defRPr>
      </a:lvl6pPr>
      <a:lvl7pPr marL="3200400" indent="-457200" algn="l" rtl="0" fontAlgn="base">
        <a:spcBef>
          <a:spcPts val="1200"/>
        </a:spcBef>
        <a:spcAft>
          <a:spcPct val="0"/>
        </a:spcAft>
        <a:buClr>
          <a:schemeClr val="accent1"/>
        </a:buClr>
        <a:buSzPct val="80000"/>
        <a:buFont typeface="Wingdings" panose="05000000000000000000" pitchFamily="2" charset="2"/>
        <a:buChar char=""/>
        <a:defRPr sz="1600">
          <a:solidFill>
            <a:schemeClr val="tx1"/>
          </a:solidFill>
          <a:latin typeface="+mn-lt"/>
          <a:ea typeface="+mn-ea"/>
        </a:defRPr>
      </a:lvl7pPr>
      <a:lvl8pPr marL="3657600" indent="-457200" algn="l" rtl="0" fontAlgn="base">
        <a:spcBef>
          <a:spcPts val="1200"/>
        </a:spcBef>
        <a:spcAft>
          <a:spcPct val="0"/>
        </a:spcAft>
        <a:buClr>
          <a:schemeClr val="accent1"/>
        </a:buClr>
        <a:buSzPct val="80000"/>
        <a:buFont typeface="Wingdings" panose="05000000000000000000" pitchFamily="2" charset="2"/>
        <a:buChar char=""/>
        <a:defRPr sz="1600">
          <a:solidFill>
            <a:schemeClr val="tx1"/>
          </a:solidFill>
          <a:latin typeface="+mn-lt"/>
          <a:ea typeface="+mn-ea"/>
        </a:defRPr>
      </a:lvl8pPr>
      <a:lvl9pPr marL="4114800" indent="-457200" algn="l" rtl="0" fontAlgn="base">
        <a:spcBef>
          <a:spcPts val="1200"/>
        </a:spcBef>
        <a:spcAft>
          <a:spcPct val="0"/>
        </a:spcAft>
        <a:buClr>
          <a:schemeClr val="accent1"/>
        </a:buClr>
        <a:buSzPct val="80000"/>
        <a:buFont typeface="Wingdings" panose="05000000000000000000" pitchFamily="2" charset="2"/>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1026" descr="BDRLC03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1027" descr="BJ1180"/>
          <p:cNvSpPr>
            <a:spLocks noChangeArrowheads="1"/>
          </p:cNvSpPr>
          <p:nvPr/>
        </p:nvSpPr>
        <p:spPr bwMode="auto">
          <a:xfrm>
            <a:off x="479425" y="131763"/>
            <a:ext cx="8450263" cy="6553200"/>
          </a:xfrm>
          <a:prstGeom prst="rect">
            <a:avLst/>
          </a:prstGeom>
          <a:blipFill dpi="0" rotWithShape="1">
            <a:blip r:embed="rId14">
              <a:alphaModFix amt="20000"/>
            </a:blip>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sz="2800" b="1">
              <a:solidFill>
                <a:srgbClr val="000000"/>
              </a:solidFill>
            </a:endParaRPr>
          </a:p>
        </p:txBody>
      </p:sp>
      <p:sp>
        <p:nvSpPr>
          <p:cNvPr id="4100" name="Rectangle 1028" descr="BJ1180"/>
          <p:cNvSpPr>
            <a:spLocks noChangeArrowheads="1"/>
          </p:cNvSpPr>
          <p:nvPr/>
        </p:nvSpPr>
        <p:spPr bwMode="auto">
          <a:xfrm>
            <a:off x="331788" y="136525"/>
            <a:ext cx="150812" cy="158750"/>
          </a:xfrm>
          <a:prstGeom prst="rect">
            <a:avLst/>
          </a:prstGeom>
          <a:blipFill dpi="0" rotWithShape="1">
            <a:blip r:embed="rId14">
              <a:alphaModFix amt="20000"/>
            </a:blip>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sz="2800" b="1">
              <a:solidFill>
                <a:srgbClr val="000000"/>
              </a:solidFill>
            </a:endParaRPr>
          </a:p>
        </p:txBody>
      </p:sp>
      <p:sp>
        <p:nvSpPr>
          <p:cNvPr id="4101" name="Rectangle 1029" descr="BJ1180"/>
          <p:cNvSpPr>
            <a:spLocks noChangeArrowheads="1"/>
          </p:cNvSpPr>
          <p:nvPr/>
        </p:nvSpPr>
        <p:spPr bwMode="auto">
          <a:xfrm>
            <a:off x="323850" y="519113"/>
            <a:ext cx="150813" cy="360362"/>
          </a:xfrm>
          <a:prstGeom prst="rect">
            <a:avLst/>
          </a:prstGeom>
          <a:blipFill dpi="0" rotWithShape="1">
            <a:blip r:embed="rId14">
              <a:alphaModFix amt="20000"/>
            </a:blip>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sz="2800" b="1">
              <a:solidFill>
                <a:srgbClr val="000000"/>
              </a:solidFill>
            </a:endParaRPr>
          </a:p>
        </p:txBody>
      </p:sp>
      <p:sp>
        <p:nvSpPr>
          <p:cNvPr id="4102" name="Rectangle 1030" descr="BJ1180"/>
          <p:cNvSpPr>
            <a:spLocks noChangeArrowheads="1"/>
          </p:cNvSpPr>
          <p:nvPr/>
        </p:nvSpPr>
        <p:spPr bwMode="auto">
          <a:xfrm>
            <a:off x="323850" y="1120775"/>
            <a:ext cx="150813" cy="360363"/>
          </a:xfrm>
          <a:prstGeom prst="rect">
            <a:avLst/>
          </a:prstGeom>
          <a:blipFill dpi="0" rotWithShape="1">
            <a:blip r:embed="rId14">
              <a:alphaModFix amt="20000"/>
            </a:blip>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sz="2800" b="1">
              <a:solidFill>
                <a:srgbClr val="000000"/>
              </a:solidFill>
            </a:endParaRPr>
          </a:p>
        </p:txBody>
      </p:sp>
      <p:sp>
        <p:nvSpPr>
          <p:cNvPr id="4103" name="Rectangle 1031" descr="BJ1180"/>
          <p:cNvSpPr>
            <a:spLocks noChangeArrowheads="1"/>
          </p:cNvSpPr>
          <p:nvPr/>
        </p:nvSpPr>
        <p:spPr bwMode="auto">
          <a:xfrm>
            <a:off x="323850" y="2292350"/>
            <a:ext cx="150813" cy="360363"/>
          </a:xfrm>
          <a:prstGeom prst="rect">
            <a:avLst/>
          </a:prstGeom>
          <a:blipFill dpi="0" rotWithShape="1">
            <a:blip r:embed="rId14">
              <a:alphaModFix amt="20000"/>
            </a:blip>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sz="2800" b="1">
              <a:solidFill>
                <a:srgbClr val="000000"/>
              </a:solidFill>
            </a:endParaRPr>
          </a:p>
        </p:txBody>
      </p:sp>
      <p:sp>
        <p:nvSpPr>
          <p:cNvPr id="4104" name="Rectangle 1032" descr="BJ1180"/>
          <p:cNvSpPr>
            <a:spLocks noChangeArrowheads="1"/>
          </p:cNvSpPr>
          <p:nvPr/>
        </p:nvSpPr>
        <p:spPr bwMode="auto">
          <a:xfrm>
            <a:off x="325438" y="2886075"/>
            <a:ext cx="150812" cy="360363"/>
          </a:xfrm>
          <a:prstGeom prst="rect">
            <a:avLst/>
          </a:prstGeom>
          <a:blipFill dpi="0" rotWithShape="1">
            <a:blip r:embed="rId14">
              <a:alphaModFix amt="20000"/>
            </a:blip>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sz="2800" b="1">
              <a:solidFill>
                <a:srgbClr val="000000"/>
              </a:solidFill>
            </a:endParaRPr>
          </a:p>
        </p:txBody>
      </p:sp>
      <p:sp>
        <p:nvSpPr>
          <p:cNvPr id="4105" name="Rectangle 1033" descr="BJ1180"/>
          <p:cNvSpPr>
            <a:spLocks noChangeArrowheads="1"/>
          </p:cNvSpPr>
          <p:nvPr/>
        </p:nvSpPr>
        <p:spPr bwMode="auto">
          <a:xfrm>
            <a:off x="325438" y="3479800"/>
            <a:ext cx="150812" cy="360363"/>
          </a:xfrm>
          <a:prstGeom prst="rect">
            <a:avLst/>
          </a:prstGeom>
          <a:blipFill dpi="0" rotWithShape="1">
            <a:blip r:embed="rId14">
              <a:alphaModFix amt="20000"/>
            </a:blip>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sz="2800" b="1">
              <a:solidFill>
                <a:srgbClr val="000000"/>
              </a:solidFill>
            </a:endParaRPr>
          </a:p>
        </p:txBody>
      </p:sp>
      <p:sp>
        <p:nvSpPr>
          <p:cNvPr id="4106" name="Rectangle 1034" descr="BJ1180"/>
          <p:cNvSpPr>
            <a:spLocks noChangeArrowheads="1"/>
          </p:cNvSpPr>
          <p:nvPr/>
        </p:nvSpPr>
        <p:spPr bwMode="auto">
          <a:xfrm>
            <a:off x="325438" y="4656138"/>
            <a:ext cx="150812" cy="360362"/>
          </a:xfrm>
          <a:prstGeom prst="rect">
            <a:avLst/>
          </a:prstGeom>
          <a:blipFill dpi="0" rotWithShape="1">
            <a:blip r:embed="rId14">
              <a:alphaModFix amt="20000"/>
            </a:blip>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sz="2800" b="1">
              <a:solidFill>
                <a:srgbClr val="000000"/>
              </a:solidFill>
            </a:endParaRPr>
          </a:p>
        </p:txBody>
      </p:sp>
      <p:sp>
        <p:nvSpPr>
          <p:cNvPr id="4107" name="Rectangle 1035" descr="BJ1180"/>
          <p:cNvSpPr>
            <a:spLocks noChangeArrowheads="1"/>
          </p:cNvSpPr>
          <p:nvPr/>
        </p:nvSpPr>
        <p:spPr bwMode="auto">
          <a:xfrm>
            <a:off x="320675" y="5248275"/>
            <a:ext cx="150813" cy="360363"/>
          </a:xfrm>
          <a:prstGeom prst="rect">
            <a:avLst/>
          </a:prstGeom>
          <a:blipFill dpi="0" rotWithShape="1">
            <a:blip r:embed="rId14">
              <a:alphaModFix amt="20000"/>
            </a:blip>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sz="2800" b="1">
              <a:solidFill>
                <a:srgbClr val="000000"/>
              </a:solidFill>
            </a:endParaRPr>
          </a:p>
        </p:txBody>
      </p:sp>
      <p:sp>
        <p:nvSpPr>
          <p:cNvPr id="4108" name="Rectangle 1036" descr="BJ1180"/>
          <p:cNvSpPr>
            <a:spLocks noChangeArrowheads="1"/>
          </p:cNvSpPr>
          <p:nvPr/>
        </p:nvSpPr>
        <p:spPr bwMode="auto">
          <a:xfrm>
            <a:off x="319088" y="5845175"/>
            <a:ext cx="150812" cy="360363"/>
          </a:xfrm>
          <a:prstGeom prst="rect">
            <a:avLst/>
          </a:prstGeom>
          <a:blipFill dpi="0" rotWithShape="1">
            <a:blip r:embed="rId14">
              <a:alphaModFix amt="20000"/>
            </a:blip>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sz="2800" b="1">
              <a:solidFill>
                <a:srgbClr val="000000"/>
              </a:solidFill>
            </a:endParaRPr>
          </a:p>
        </p:txBody>
      </p:sp>
      <p:sp>
        <p:nvSpPr>
          <p:cNvPr id="4109" name="Rectangle 1037" descr="BJ1180"/>
          <p:cNvSpPr>
            <a:spLocks noChangeArrowheads="1"/>
          </p:cNvSpPr>
          <p:nvPr/>
        </p:nvSpPr>
        <p:spPr bwMode="auto">
          <a:xfrm>
            <a:off x="323850" y="6419850"/>
            <a:ext cx="150813" cy="269875"/>
          </a:xfrm>
          <a:prstGeom prst="rect">
            <a:avLst/>
          </a:prstGeom>
          <a:blipFill dpi="0" rotWithShape="1">
            <a:blip r:embed="rId14">
              <a:alphaModFix amt="20000"/>
            </a:blip>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sz="2800" b="1">
              <a:solidFill>
                <a:srgbClr val="000000"/>
              </a:solidFill>
            </a:endParaRPr>
          </a:p>
        </p:txBody>
      </p:sp>
      <p:sp>
        <p:nvSpPr>
          <p:cNvPr id="4110" name="Rectangle 1038" descr="BJ1180"/>
          <p:cNvSpPr>
            <a:spLocks noChangeArrowheads="1"/>
          </p:cNvSpPr>
          <p:nvPr/>
        </p:nvSpPr>
        <p:spPr bwMode="auto">
          <a:xfrm>
            <a:off x="331788" y="4065588"/>
            <a:ext cx="150812" cy="360362"/>
          </a:xfrm>
          <a:prstGeom prst="rect">
            <a:avLst/>
          </a:prstGeom>
          <a:blipFill dpi="0" rotWithShape="1">
            <a:blip r:embed="rId14">
              <a:alphaModFix amt="20000"/>
            </a:blip>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sz="2800" b="1">
              <a:solidFill>
                <a:srgbClr val="000000"/>
              </a:solidFill>
            </a:endParaRPr>
          </a:p>
        </p:txBody>
      </p:sp>
      <p:sp>
        <p:nvSpPr>
          <p:cNvPr id="4111" name="Rectangle 1039" descr="BJ1180"/>
          <p:cNvSpPr>
            <a:spLocks noChangeArrowheads="1"/>
          </p:cNvSpPr>
          <p:nvPr/>
        </p:nvSpPr>
        <p:spPr bwMode="auto">
          <a:xfrm>
            <a:off x="323850" y="1698625"/>
            <a:ext cx="150813" cy="366713"/>
          </a:xfrm>
          <a:prstGeom prst="rect">
            <a:avLst/>
          </a:prstGeom>
          <a:blipFill dpi="0" rotWithShape="1">
            <a:blip r:embed="rId14">
              <a:alphaModFix amt="20000"/>
            </a:blip>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sz="2800" b="1">
              <a:solidFill>
                <a:srgbClr val="000000"/>
              </a:solidFill>
            </a:endParaRPr>
          </a:p>
        </p:txBody>
      </p:sp>
      <p:sp>
        <p:nvSpPr>
          <p:cNvPr id="4112" name="Rectangle 1040"/>
          <p:cNvSpPr>
            <a:spLocks noGrp="1" noChangeArrowheads="1"/>
          </p:cNvSpPr>
          <p:nvPr>
            <p:ph type="title"/>
          </p:nvPr>
        </p:nvSpPr>
        <p:spPr bwMode="auto">
          <a:xfrm>
            <a:off x="914400" y="609600"/>
            <a:ext cx="7696200" cy="1143000"/>
          </a:xfrm>
          <a:prstGeom prst="rect">
            <a:avLst/>
          </a:prstGeom>
          <a:noFill/>
          <a:ln>
            <a:noFill/>
          </a:ln>
          <a:effectLst>
            <a:outerShdw dist="17961" dir="2700000" algn="ctr" rotWithShape="0">
              <a:srgbClr val="C0C0C0"/>
            </a:outerShdw>
          </a:effectLst>
          <a:extLst>
            <a:ext uri="{909E8E84-426E-40DD-AFC4-6F175D3DCCD1}">
              <a14:hiddenFill xmlns:a14="http://schemas.microsoft.com/office/drawing/2010/main">
                <a:solidFill>
                  <a:schemeClr val="bg1">
                    <a:alpha val="50195"/>
                  </a:schemeClr>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4113" name="Rectangle 1041"/>
          <p:cNvSpPr>
            <a:spLocks noChangeArrowheads="1"/>
          </p:cNvSpPr>
          <p:nvPr/>
        </p:nvSpPr>
        <p:spPr bwMode="auto">
          <a:xfrm>
            <a:off x="6586538" y="6311900"/>
            <a:ext cx="215900"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sz="2800" b="1">
              <a:solidFill>
                <a:srgbClr val="000000"/>
              </a:solidFill>
            </a:endParaRPr>
          </a:p>
        </p:txBody>
      </p:sp>
      <p:pic>
        <p:nvPicPr>
          <p:cNvPr id="4114" name="Picture 1042">
            <a:hlinkClick r:id="rId15" action="ppaction://hlinksldjump" highlightClick="1"/>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83350" y="6286500"/>
            <a:ext cx="533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115" name="Group 1043"/>
          <p:cNvGrpSpPr/>
          <p:nvPr/>
        </p:nvGrpSpPr>
        <p:grpSpPr bwMode="auto">
          <a:xfrm>
            <a:off x="6877050" y="6269038"/>
            <a:ext cx="1871663" cy="349250"/>
            <a:chOff x="4332" y="3949"/>
            <a:chExt cx="1179" cy="220"/>
          </a:xfrm>
        </p:grpSpPr>
        <p:sp>
          <p:nvSpPr>
            <p:cNvPr id="4116" name="Rectangle 1044"/>
            <p:cNvSpPr>
              <a:spLocks noChangeArrowheads="1"/>
            </p:cNvSpPr>
            <p:nvPr userDrawn="1"/>
          </p:nvSpPr>
          <p:spPr bwMode="auto">
            <a:xfrm>
              <a:off x="4401" y="3990"/>
              <a:ext cx="136"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sz="2800" b="1">
                <a:solidFill>
                  <a:srgbClr val="000000"/>
                </a:solidFill>
              </a:endParaRPr>
            </a:p>
          </p:txBody>
        </p:sp>
        <p:sp>
          <p:nvSpPr>
            <p:cNvPr id="4117" name="Rectangle 1045"/>
            <p:cNvSpPr>
              <a:spLocks noChangeArrowheads="1"/>
            </p:cNvSpPr>
            <p:nvPr userDrawn="1"/>
          </p:nvSpPr>
          <p:spPr bwMode="auto">
            <a:xfrm>
              <a:off x="4638" y="3994"/>
              <a:ext cx="136"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sz="2800" b="1">
                <a:solidFill>
                  <a:srgbClr val="000000"/>
                </a:solidFill>
              </a:endParaRPr>
            </a:p>
          </p:txBody>
        </p:sp>
        <p:sp>
          <p:nvSpPr>
            <p:cNvPr id="4118" name="Rectangle 1046"/>
            <p:cNvSpPr>
              <a:spLocks noChangeArrowheads="1"/>
            </p:cNvSpPr>
            <p:nvPr userDrawn="1"/>
          </p:nvSpPr>
          <p:spPr bwMode="auto">
            <a:xfrm>
              <a:off x="4880" y="3994"/>
              <a:ext cx="136"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sz="2800" b="1">
                <a:solidFill>
                  <a:srgbClr val="000000"/>
                </a:solidFill>
              </a:endParaRPr>
            </a:p>
          </p:txBody>
        </p:sp>
        <p:sp>
          <p:nvSpPr>
            <p:cNvPr id="4119" name="Rectangle 1047"/>
            <p:cNvSpPr>
              <a:spLocks noChangeArrowheads="1"/>
            </p:cNvSpPr>
            <p:nvPr userDrawn="1"/>
          </p:nvSpPr>
          <p:spPr bwMode="auto">
            <a:xfrm>
              <a:off x="5137" y="4000"/>
              <a:ext cx="136"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sz="2800" b="1">
                <a:solidFill>
                  <a:srgbClr val="000000"/>
                </a:solidFill>
              </a:endParaRPr>
            </a:p>
          </p:txBody>
        </p:sp>
        <p:sp>
          <p:nvSpPr>
            <p:cNvPr id="4120" name="Rectangle 1048"/>
            <p:cNvSpPr>
              <a:spLocks noChangeArrowheads="1"/>
            </p:cNvSpPr>
            <p:nvPr userDrawn="1"/>
          </p:nvSpPr>
          <p:spPr bwMode="auto">
            <a:xfrm>
              <a:off x="5364" y="4010"/>
              <a:ext cx="136" cy="1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endParaRPr lang="zh-CN" altLang="en-US" sz="2800" b="1">
                <a:solidFill>
                  <a:srgbClr val="000000"/>
                </a:solidFill>
              </a:endParaRPr>
            </a:p>
          </p:txBody>
        </p:sp>
        <p:pic>
          <p:nvPicPr>
            <p:cNvPr id="4121" name="Picture 1049">
              <a:hlinkClick r:id="" action="ppaction://hlinkshowjump?jump=lastslideviewed" highlightClick="1"/>
            </p:cNvPr>
            <p:cNvPicPr>
              <a:picLocks noChangeAspect="1" noChangeArrowheads="1"/>
            </p:cNvPicPr>
            <p:nvPr userDrawn="1"/>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14" y="3953"/>
              <a:ext cx="336"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22" name="Picture 1050">
              <a:hlinkClick r:id="" action="ppaction://hlinkshowjump?jump=endshow" highlightClick="1"/>
            </p:cNvPr>
            <p:cNvPicPr>
              <a:picLocks noChangeAspect="1" noChangeArrowheads="1"/>
            </p:cNvPicPr>
            <p:nvPr userDrawn="1"/>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54" y="3950"/>
              <a:ext cx="336"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23" name="Picture 1051">
              <a:hlinkClick r:id="" action="ppaction://hlinkshowjump?jump=nextslide" highlightClick="1"/>
            </p:cNvPr>
            <p:cNvPicPr>
              <a:picLocks noChangeAspect="1" noChangeArrowheads="1"/>
            </p:cNvPicPr>
            <p:nvPr userDrawn="1"/>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4" y="3953"/>
              <a:ext cx="336"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24" name="Picture 1052">
              <a:hlinkClick r:id="" action="ppaction://hlinkshowjump?jump=previousslide" highlightClick="1"/>
            </p:cNvPr>
            <p:cNvPicPr>
              <a:picLocks noChangeAspect="1" noChangeArrowheads="1"/>
            </p:cNvPicPr>
            <p:nvPr userDrawn="1"/>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32" y="3951"/>
              <a:ext cx="33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25" name="Picture 1053"/>
            <p:cNvPicPr>
              <a:picLocks noChangeAspect="1" noChangeArrowheads="1"/>
            </p:cNvPicPr>
            <p:nvPr userDrawn="1"/>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89" y="3949"/>
              <a:ext cx="22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rtl="0" eaLnBrk="0" fontAlgn="base" hangingPunct="0">
        <a:spcBef>
          <a:spcPct val="0"/>
        </a:spcBef>
        <a:spcAft>
          <a:spcPct val="0"/>
        </a:spcAft>
        <a:defRPr sz="3600" b="1">
          <a:solidFill>
            <a:srgbClr val="B40000"/>
          </a:solidFill>
          <a:latin typeface="+mj-lt"/>
          <a:ea typeface="+mj-ea"/>
          <a:cs typeface="+mj-cs"/>
        </a:defRPr>
      </a:lvl1pPr>
      <a:lvl2pPr algn="l" rtl="0" eaLnBrk="0" fontAlgn="base" hangingPunct="0">
        <a:spcBef>
          <a:spcPct val="0"/>
        </a:spcBef>
        <a:spcAft>
          <a:spcPct val="0"/>
        </a:spcAft>
        <a:defRPr sz="3600" b="1">
          <a:solidFill>
            <a:srgbClr val="B4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b="1">
          <a:solidFill>
            <a:srgbClr val="B4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b="1">
          <a:solidFill>
            <a:srgbClr val="B4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b="1">
          <a:solidFill>
            <a:srgbClr val="B40000"/>
          </a:solidFill>
          <a:latin typeface="Times New Roman" panose="02020603050405020304" pitchFamily="18" charset="0"/>
          <a:ea typeface="黑体" panose="02010609060101010101" pitchFamily="49" charset="-122"/>
        </a:defRPr>
      </a:lvl5pPr>
      <a:lvl6pPr marL="457200" algn="l" rtl="0" fontAlgn="base">
        <a:spcBef>
          <a:spcPct val="0"/>
        </a:spcBef>
        <a:spcAft>
          <a:spcPct val="0"/>
        </a:spcAft>
        <a:defRPr sz="3600" b="1">
          <a:solidFill>
            <a:srgbClr val="B40000"/>
          </a:solidFill>
          <a:latin typeface="Times New Roman" panose="02020603050405020304" pitchFamily="18" charset="0"/>
          <a:ea typeface="黑体" panose="02010609060101010101" pitchFamily="49" charset="-122"/>
        </a:defRPr>
      </a:lvl6pPr>
      <a:lvl7pPr marL="914400" algn="l" rtl="0" fontAlgn="base">
        <a:spcBef>
          <a:spcPct val="0"/>
        </a:spcBef>
        <a:spcAft>
          <a:spcPct val="0"/>
        </a:spcAft>
        <a:defRPr sz="3600" b="1">
          <a:solidFill>
            <a:srgbClr val="B40000"/>
          </a:solidFill>
          <a:latin typeface="Times New Roman" panose="02020603050405020304" pitchFamily="18" charset="0"/>
          <a:ea typeface="黑体" panose="02010609060101010101" pitchFamily="49" charset="-122"/>
        </a:defRPr>
      </a:lvl7pPr>
      <a:lvl8pPr marL="1371600" algn="l" rtl="0" fontAlgn="base">
        <a:spcBef>
          <a:spcPct val="0"/>
        </a:spcBef>
        <a:spcAft>
          <a:spcPct val="0"/>
        </a:spcAft>
        <a:defRPr sz="3600" b="1">
          <a:solidFill>
            <a:srgbClr val="B40000"/>
          </a:solidFill>
          <a:latin typeface="Times New Roman" panose="02020603050405020304" pitchFamily="18" charset="0"/>
          <a:ea typeface="黑体" panose="02010609060101010101" pitchFamily="49" charset="-122"/>
        </a:defRPr>
      </a:lvl8pPr>
      <a:lvl9pPr marL="1828800" algn="l" rtl="0" fontAlgn="base">
        <a:spcBef>
          <a:spcPct val="0"/>
        </a:spcBef>
        <a:spcAft>
          <a:spcPct val="0"/>
        </a:spcAft>
        <a:defRPr sz="3600" b="1">
          <a:solidFill>
            <a:srgbClr val="B40000"/>
          </a:solidFill>
          <a:latin typeface="Times New Roman" panose="02020603050405020304" pitchFamily="18" charset="0"/>
          <a:ea typeface="黑体" panose="02010609060101010101" pitchFamily="49" charset="-122"/>
        </a:defRPr>
      </a:lvl9pPr>
    </p:titleStyle>
    <p:bodyStyle>
      <a:lvl1pPr marL="342900" indent="-342900"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fontAlgn="base">
        <a:spcBef>
          <a:spcPct val="20000"/>
        </a:spcBef>
        <a:spcAft>
          <a:spcPct val="0"/>
        </a:spcAft>
        <a:buChar char="»"/>
        <a:defRPr sz="2800" b="1">
          <a:solidFill>
            <a:schemeClr val="tx1"/>
          </a:solidFill>
          <a:latin typeface="+mn-lt"/>
          <a:ea typeface="+mn-ea"/>
        </a:defRPr>
      </a:lvl6pPr>
      <a:lvl7pPr marL="2971800" indent="-228600" algn="l" rtl="0" fontAlgn="base">
        <a:spcBef>
          <a:spcPct val="20000"/>
        </a:spcBef>
        <a:spcAft>
          <a:spcPct val="0"/>
        </a:spcAft>
        <a:buChar char="»"/>
        <a:defRPr sz="2800" b="1">
          <a:solidFill>
            <a:schemeClr val="tx1"/>
          </a:solidFill>
          <a:latin typeface="+mn-lt"/>
          <a:ea typeface="+mn-ea"/>
        </a:defRPr>
      </a:lvl7pPr>
      <a:lvl8pPr marL="3429000" indent="-228600" algn="l" rtl="0" fontAlgn="base">
        <a:spcBef>
          <a:spcPct val="20000"/>
        </a:spcBef>
        <a:spcAft>
          <a:spcPct val="0"/>
        </a:spcAft>
        <a:buChar char="»"/>
        <a:defRPr sz="2800" b="1">
          <a:solidFill>
            <a:schemeClr val="tx1"/>
          </a:solidFill>
          <a:latin typeface="+mn-lt"/>
          <a:ea typeface="+mn-ea"/>
        </a:defRPr>
      </a:lvl8pPr>
      <a:lvl9pPr marL="3886200" indent="-228600" algn="l" rtl="0" fontAlgn="base">
        <a:spcBef>
          <a:spcPct val="20000"/>
        </a:spcBef>
        <a:spcAft>
          <a:spcPct val="0"/>
        </a:spcAft>
        <a:buChar char="»"/>
        <a:defRPr sz="28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title"/>
          </p:nvPr>
        </p:nvSpPr>
        <p:spPr bwMode="auto">
          <a:xfrm>
            <a:off x="323850" y="0"/>
            <a:ext cx="8540750" cy="720725"/>
          </a:xfrm>
          <a:prstGeom prst="rect">
            <a:avLst/>
          </a:prstGeom>
          <a:noFill/>
          <a:ln>
            <a:noFill/>
          </a:ln>
          <a:effectLst/>
        </p:spPr>
        <p:txBody>
          <a:bodyPr vert="horz" wrap="square" lIns="91440" tIns="45720" rIns="91440" bIns="45720" numCol="1" anchor="ctr" anchorCtr="0" compatLnSpc="1"/>
          <a:lstStyle/>
          <a:p>
            <a:pPr lvl="0"/>
            <a:r>
              <a:rPr lang="zh-CN" altLang="en-US"/>
              <a:t>单击此处编辑母版标题样式</a:t>
            </a:r>
          </a:p>
        </p:txBody>
      </p:sp>
      <p:sp>
        <p:nvSpPr>
          <p:cNvPr id="5123" name="Rectangle 3"/>
          <p:cNvSpPr>
            <a:spLocks noGrp="1" noRot="1" noChangeArrowheads="1"/>
          </p:cNvSpPr>
          <p:nvPr>
            <p:ph type="body" idx="1"/>
          </p:nvPr>
        </p:nvSpPr>
        <p:spPr bwMode="auto">
          <a:xfrm>
            <a:off x="323850" y="981075"/>
            <a:ext cx="8540750" cy="5184775"/>
          </a:xfrm>
          <a:prstGeom prst="rect">
            <a:avLst/>
          </a:prstGeom>
          <a:noFill/>
          <a:ln>
            <a:noFill/>
          </a:ln>
          <a:effec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4" name="Rectangle 4"/>
          <p:cNvSpPr>
            <a:spLocks noGrp="1" noChangeArrowheads="1"/>
          </p:cNvSpPr>
          <p:nvPr>
            <p:ph type="dt" sz="half" idx="2"/>
          </p:nvPr>
        </p:nvSpPr>
        <p:spPr bwMode="auto">
          <a:xfrm>
            <a:off x="301625" y="6245225"/>
            <a:ext cx="2289175" cy="476250"/>
          </a:xfrm>
          <a:prstGeom prst="rect">
            <a:avLst/>
          </a:prstGeom>
          <a:noFill/>
          <a:ln>
            <a:noFill/>
          </a:ln>
          <a:effectLst/>
        </p:spPr>
        <p:txBody>
          <a:bodyPr vert="horz" wrap="square" lIns="91440" tIns="45720" rIns="91440" bIns="45720" numCol="1" anchor="t" anchorCtr="0" compatLnSpc="1"/>
          <a:lstStyle>
            <a:lvl1pPr algn="l">
              <a:defRPr sz="1400">
                <a:latin typeface="Arial" panose="020B0604020202020204" pitchFamily="34" charset="0"/>
                <a:ea typeface="宋体" panose="02010600030101010101" pitchFamily="2" charset="-122"/>
              </a:defRPr>
            </a:lvl1pPr>
          </a:lstStyle>
          <a:p>
            <a:pPr>
              <a:defRPr/>
            </a:pPr>
            <a:endParaRPr lang="en-US" altLang="zh-CN">
              <a:solidFill>
                <a:srgbClr val="007A77"/>
              </a:solidFill>
            </a:endParaRPr>
          </a:p>
        </p:txBody>
      </p:sp>
      <p:sp>
        <p:nvSpPr>
          <p:cNvPr id="5125"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a:defRPr sz="1400">
                <a:latin typeface="Arial" panose="020B0604020202020204" pitchFamily="34" charset="0"/>
                <a:ea typeface="宋体" panose="02010600030101010101" pitchFamily="2" charset="-122"/>
              </a:defRPr>
            </a:lvl1pPr>
          </a:lstStyle>
          <a:p>
            <a:pPr>
              <a:defRPr/>
            </a:pPr>
            <a:endParaRPr lang="en-US" altLang="zh-CN">
              <a:solidFill>
                <a:srgbClr val="007A77"/>
              </a:solidFill>
            </a:endParaRPr>
          </a:p>
        </p:txBody>
      </p:sp>
      <p:sp>
        <p:nvSpPr>
          <p:cNvPr id="5126" name="Rectangle 6"/>
          <p:cNvSpPr>
            <a:spLocks noGrp="1" noChangeArrowheads="1"/>
          </p:cNvSpPr>
          <p:nvPr>
            <p:ph type="sldNum" sz="quarter" idx="4"/>
          </p:nvPr>
        </p:nvSpPr>
        <p:spPr bwMode="auto">
          <a:xfrm>
            <a:off x="6553200" y="6245225"/>
            <a:ext cx="2289175" cy="476250"/>
          </a:xfrm>
          <a:prstGeom prst="rect">
            <a:avLst/>
          </a:prstGeom>
          <a:noFill/>
          <a:ln>
            <a:noFill/>
          </a:ln>
          <a:effectLst/>
        </p:spPr>
        <p:txBody>
          <a:bodyPr vert="horz" wrap="square" lIns="91440" tIns="45720" rIns="91440" bIns="45720" numCol="1" anchor="t" anchorCtr="0" compatLnSpc="1"/>
          <a:lstStyle>
            <a:lvl1pPr algn="r">
              <a:defRPr sz="1400">
                <a:latin typeface="Arial" panose="020B0604020202020204" pitchFamily="34" charset="0"/>
                <a:ea typeface="宋体" panose="02010600030101010101" pitchFamily="2" charset="-122"/>
              </a:defRPr>
            </a:lvl1pPr>
          </a:lstStyle>
          <a:p>
            <a:pPr>
              <a:defRPr/>
            </a:pPr>
            <a:fld id="{07FB050E-5A2B-4D5E-A31E-B4BF46BBEEA9}" type="slidenum">
              <a:rPr lang="en-US" altLang="zh-CN">
                <a:solidFill>
                  <a:srgbClr val="007A77"/>
                </a:solidFill>
              </a:rPr>
              <a:pPr>
                <a:defRPr/>
              </a:pPr>
              <a:t>‹#›</a:t>
            </a:fld>
            <a:endParaRPr lang="en-US" altLang="zh-CN">
              <a:solidFill>
                <a:srgbClr val="007A77"/>
              </a:solidFill>
            </a:endParaRPr>
          </a:p>
        </p:txBody>
      </p:sp>
    </p:spTree>
    <p:extLst>
      <p:ext uri="{BB962C8B-B14F-4D97-AF65-F5344CB8AC3E}">
        <p14:creationId xmlns:p14="http://schemas.microsoft.com/office/powerpoint/2010/main" val="1868954635"/>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Lst>
  <p:txStyles>
    <p:title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v"/>
        <a:defRPr sz="3600" b="1">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3200">
          <a:solidFill>
            <a:srgbClr val="3C3C5A"/>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anose="05000000000000000000" pitchFamily="2" charset="2"/>
        <a:buChar char="v"/>
        <a:defRPr sz="2800">
          <a:solidFill>
            <a:schemeClr val="tx2"/>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4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rgbClr val="3C3C5A"/>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11.wmf"/><Relationship Id="rId5" Type="http://schemas.openxmlformats.org/officeDocument/2006/relationships/oleObject" Target="../embeddings/oleObject24.bin"/><Relationship Id="rId4" Type="http://schemas.openxmlformats.org/officeDocument/2006/relationships/image" Target="../media/image113.png"/></Relationships>
</file>

<file path=ppt/slides/_rels/slide101.xml.rels><?xml version="1.0" encoding="UTF-8" standalone="yes"?>
<Relationships xmlns="http://schemas.openxmlformats.org/package/2006/relationships"><Relationship Id="rId8" Type="http://schemas.openxmlformats.org/officeDocument/2006/relationships/image" Target="../media/image115.wmf"/><Relationship Id="rId13" Type="http://schemas.openxmlformats.org/officeDocument/2006/relationships/oleObject" Target="../embeddings/oleObject29.bin"/><Relationship Id="rId3" Type="http://schemas.openxmlformats.org/officeDocument/2006/relationships/notesSlide" Target="../notesSlides/notesSlide33.xml"/><Relationship Id="rId7" Type="http://schemas.openxmlformats.org/officeDocument/2006/relationships/oleObject" Target="../embeddings/oleObject26.bin"/><Relationship Id="rId12" Type="http://schemas.openxmlformats.org/officeDocument/2006/relationships/image" Target="../media/image117.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114.wmf"/><Relationship Id="rId11" Type="http://schemas.openxmlformats.org/officeDocument/2006/relationships/oleObject" Target="../embeddings/oleObject28.bin"/><Relationship Id="rId5" Type="http://schemas.openxmlformats.org/officeDocument/2006/relationships/oleObject" Target="../embeddings/oleObject25.bin"/><Relationship Id="rId15" Type="http://schemas.openxmlformats.org/officeDocument/2006/relationships/image" Target="../media/image113.png"/><Relationship Id="rId10" Type="http://schemas.openxmlformats.org/officeDocument/2006/relationships/image" Target="../media/image116.wmf"/><Relationship Id="rId4" Type="http://schemas.openxmlformats.org/officeDocument/2006/relationships/image" Target="../media/image112.png"/><Relationship Id="rId9" Type="http://schemas.openxmlformats.org/officeDocument/2006/relationships/oleObject" Target="../embeddings/oleObject27.bin"/><Relationship Id="rId14" Type="http://schemas.openxmlformats.org/officeDocument/2006/relationships/image" Target="../media/image111.wmf"/></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120.wmf"/><Relationship Id="rId4" Type="http://schemas.openxmlformats.org/officeDocument/2006/relationships/oleObject" Target="../embeddings/oleObject30.bin"/></Relationships>
</file>

<file path=ppt/slides/_rels/slide10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124.w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17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9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1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20.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5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132.w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8.png"/><Relationship Id="rId4" Type="http://schemas.openxmlformats.org/officeDocument/2006/relationships/image" Target="../media/image37.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7.wmf"/><Relationship Id="rId5" Type="http://schemas.openxmlformats.org/officeDocument/2006/relationships/oleObject" Target="../embeddings/oleObject3.bin"/><Relationship Id="rId4" Type="http://schemas.openxmlformats.org/officeDocument/2006/relationships/image" Target="../media/image39.w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1.png"/><Relationship Id="rId5" Type="http://schemas.openxmlformats.org/officeDocument/2006/relationships/image" Target="../media/image39.wmf"/><Relationship Id="rId4" Type="http://schemas.openxmlformats.org/officeDocument/2006/relationships/oleObject" Target="../embeddings/oleObject4.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42.png"/><Relationship Id="rId4" Type="http://schemas.openxmlformats.org/officeDocument/2006/relationships/image" Target="../media/image43.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43.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5.png"/><Relationship Id="rId5" Type="http://schemas.openxmlformats.org/officeDocument/2006/relationships/image" Target="../media/image44.wmf"/><Relationship Id="rId4" Type="http://schemas.openxmlformats.org/officeDocument/2006/relationships/oleObject" Target="../embeddings/oleObject7.bin"/></Relationships>
</file>

<file path=ppt/slides/_rels/slide41.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6.emf"/><Relationship Id="rId5" Type="http://schemas.openxmlformats.org/officeDocument/2006/relationships/oleObject" Target="../embeddings/oleObject9.bin"/><Relationship Id="rId4" Type="http://schemas.openxmlformats.org/officeDocument/2006/relationships/image" Target="../media/image44.wmf"/></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48.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customXml" Target="../ink/ink3.xml"/><Relationship Id="rId5" Type="http://schemas.openxmlformats.org/officeDocument/2006/relationships/image" Target="../media/image49.png"/><Relationship Id="rId4" Type="http://schemas.openxmlformats.org/officeDocument/2006/relationships/image" Target="../media/image44.wmf"/></Relationships>
</file>

<file path=ppt/slides/_rels/slide45.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notesSlide" Target="../notesSlides/notesSlide14.xml"/><Relationship Id="rId7" Type="http://schemas.openxmlformats.org/officeDocument/2006/relationships/oleObject" Target="../embeddings/oleObject13.bin"/><Relationship Id="rId12" Type="http://schemas.openxmlformats.org/officeDocument/2006/relationships/image" Target="../media/image52.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3.w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51.emf"/><Relationship Id="rId4" Type="http://schemas.openxmlformats.org/officeDocument/2006/relationships/image" Target="../media/image53.png"/><Relationship Id="rId9" Type="http://schemas.openxmlformats.org/officeDocument/2006/relationships/oleObject" Target="../embeddings/oleObject14.bin"/></Relationships>
</file>

<file path=ppt/slides/_rels/slide46.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16.bin"/><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3.wmf"/></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5.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8.bin"/><Relationship Id="rId5" Type="http://schemas.openxmlformats.org/officeDocument/2006/relationships/image" Target="../media/image630.png"/><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2.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image" Target="../media/image75.png"/><Relationship Id="rId7"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74.wmf"/><Relationship Id="rId4" Type="http://schemas.openxmlformats.org/officeDocument/2006/relationships/image" Target="../media/image76.png"/><Relationship Id="rId9" Type="http://schemas.openxmlformats.org/officeDocument/2006/relationships/oleObject" Target="../embeddings/oleObject20.bin"/></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4.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customXml" Target="../ink/ink1.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2.emf"/></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99.wmf"/><Relationship Id="rId4" Type="http://schemas.openxmlformats.org/officeDocument/2006/relationships/oleObject" Target="../embeddings/oleObject21.bin"/></Relationships>
</file>

<file path=ppt/slides/_rels/slide9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oleObject" Target="../embeddings/oleObject22.bin"/><Relationship Id="rId7"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wmf"/></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9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4.png"/></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11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Rot="1" noChangeArrowheads="1"/>
          </p:cNvSpPr>
          <p:nvPr>
            <p:ph type="ctrTitle"/>
          </p:nvPr>
        </p:nvSpPr>
        <p:spPr/>
        <p:txBody>
          <a:bodyPr/>
          <a:lstStyle/>
          <a:p>
            <a:pPr>
              <a:defRPr/>
            </a:pPr>
            <a:r>
              <a:rPr lang="zh-CN" altLang="en-US" dirty="0"/>
              <a:t>第四章 匹配理论与染色理论</a:t>
            </a:r>
            <a:endParaRPr lang="en-US" altLang="zh-CN" dirty="0"/>
          </a:p>
        </p:txBody>
      </p:sp>
      <p:sp>
        <p:nvSpPr>
          <p:cNvPr id="2" name="副标题 1"/>
          <p:cNvSpPr>
            <a:spLocks noGrp="1"/>
          </p:cNvSpPr>
          <p:nvPr>
            <p:ph type="subTitle" idx="1"/>
          </p:nvPr>
        </p:nvSpPr>
        <p:spPr>
          <a:xfrm>
            <a:off x="1371600" y="3886200"/>
            <a:ext cx="7161213" cy="766763"/>
          </a:xfrm>
        </p:spPr>
        <p:txBody>
          <a:bodyPr/>
          <a:lstStyle/>
          <a:p>
            <a:pPr algn="l" eaLnBrk="1" hangingPunct="1">
              <a:lnSpc>
                <a:spcPct val="150000"/>
              </a:lnSpc>
              <a:defRPr/>
            </a:pPr>
            <a:r>
              <a:rPr lang="zh-CN" altLang="en-US" sz="2800" dirty="0">
                <a:solidFill>
                  <a:srgbClr val="FF0000"/>
                </a:solidFill>
              </a:rPr>
              <a:t>主要内容参照</a:t>
            </a:r>
            <a:r>
              <a:rPr lang="en-US" altLang="zh-CN" sz="2800" dirty="0">
                <a:solidFill>
                  <a:srgbClr val="FF0000"/>
                </a:solidFill>
              </a:rPr>
              <a:t>《</a:t>
            </a:r>
            <a:r>
              <a:rPr lang="zh-CN" altLang="en-US" sz="2800" dirty="0">
                <a:solidFill>
                  <a:srgbClr val="FF0000"/>
                </a:solidFill>
              </a:rPr>
              <a:t>图论与网络流理论</a:t>
            </a:r>
            <a:r>
              <a:rPr lang="en-US" altLang="zh-CN" sz="2800" dirty="0">
                <a:solidFill>
                  <a:srgbClr val="FF0000"/>
                </a:solidFill>
              </a:rPr>
              <a:t>》</a:t>
            </a:r>
            <a:r>
              <a:rPr lang="zh-CN" altLang="en-US" sz="2800" dirty="0">
                <a:solidFill>
                  <a:srgbClr val="FF0000"/>
                </a:solidFill>
              </a:rPr>
              <a:t>第三章、第四章、第六章</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a:effectLst/>
              </a:rPr>
              <a:t>一、求</a:t>
            </a:r>
            <a:r>
              <a:rPr lang="zh-CN" altLang="en-US" dirty="0">
                <a:effectLst/>
              </a:rPr>
              <a:t>最大</a:t>
            </a:r>
            <a:r>
              <a:rPr lang="zh-CN" altLang="zh-CN" dirty="0">
                <a:effectLst/>
              </a:rPr>
              <a:t>匹配的匈牙利算法</a:t>
            </a:r>
            <a:endParaRPr lang="zh-CN" altLang="en-US" dirty="0"/>
          </a:p>
        </p:txBody>
      </p:sp>
      <p:sp>
        <p:nvSpPr>
          <p:cNvPr id="3" name="内容占位符 2"/>
          <p:cNvSpPr>
            <a:spLocks noGrp="1"/>
          </p:cNvSpPr>
          <p:nvPr>
            <p:ph idx="1"/>
          </p:nvPr>
        </p:nvSpPr>
        <p:spPr>
          <a:xfrm>
            <a:off x="323528" y="764704"/>
            <a:ext cx="8540750" cy="5184775"/>
          </a:xfrm>
        </p:spPr>
        <p:txBody>
          <a:bodyPr/>
          <a:lstStyle/>
          <a:p>
            <a:pPr>
              <a:spcBef>
                <a:spcPts val="1800"/>
              </a:spcBef>
              <a:defRPr/>
            </a:pPr>
            <a:r>
              <a:rPr lang="en-US" altLang="zh-CN" sz="3200" dirty="0">
                <a:effectLst/>
              </a:rPr>
              <a:t>1.</a:t>
            </a:r>
            <a:r>
              <a:rPr lang="zh-CN" altLang="zh-CN" sz="3200" dirty="0">
                <a:effectLst/>
              </a:rPr>
              <a:t>背景与问题</a:t>
            </a:r>
            <a:r>
              <a:rPr lang="en-US" altLang="zh-CN" sz="3200" dirty="0">
                <a:effectLst/>
              </a:rPr>
              <a:t> </a:t>
            </a:r>
            <a:endParaRPr lang="zh-CN" altLang="zh-CN" sz="3200" dirty="0">
              <a:effectLst/>
            </a:endParaRPr>
          </a:p>
          <a:p>
            <a:pPr>
              <a:spcBef>
                <a:spcPts val="1800"/>
              </a:spcBef>
              <a:defRPr/>
            </a:pPr>
            <a:r>
              <a:rPr lang="zh-CN" altLang="zh-CN" sz="3200" dirty="0">
                <a:solidFill>
                  <a:srgbClr val="FF0000"/>
                </a:solidFill>
                <a:effectLst/>
              </a:rPr>
              <a:t>指派问题（</a:t>
            </a:r>
            <a:r>
              <a:rPr lang="en-US" altLang="zh-CN" sz="3200" dirty="0">
                <a:solidFill>
                  <a:srgbClr val="FF0000"/>
                </a:solidFill>
                <a:effectLst/>
              </a:rPr>
              <a:t>assignment problem</a:t>
            </a:r>
            <a:r>
              <a:rPr lang="zh-CN" altLang="zh-CN" sz="3200" dirty="0">
                <a:solidFill>
                  <a:srgbClr val="FF0000"/>
                </a:solidFill>
                <a:effectLst/>
              </a:rPr>
              <a:t>）：</a:t>
            </a:r>
            <a:r>
              <a:rPr lang="zh-CN" altLang="zh-CN" sz="3200" dirty="0">
                <a:effectLst/>
              </a:rPr>
              <a:t>欲安排 </a:t>
            </a:r>
            <a:r>
              <a:rPr lang="en-US" altLang="zh-CN" sz="3200" i="1" dirty="0">
                <a:effectLst/>
              </a:rPr>
              <a:t>n</a:t>
            </a:r>
            <a:r>
              <a:rPr lang="en-US" altLang="zh-CN" sz="3200" dirty="0">
                <a:effectLst/>
              </a:rPr>
              <a:t> </a:t>
            </a:r>
            <a:r>
              <a:rPr lang="zh-CN" altLang="zh-CN" sz="3200" dirty="0">
                <a:effectLst/>
              </a:rPr>
              <a:t>个人员 </a:t>
            </a:r>
            <a:r>
              <a:rPr lang="en-US" altLang="zh-CN" sz="3200" i="1" dirty="0">
                <a:effectLst/>
              </a:rPr>
              <a:t>x</a:t>
            </a:r>
            <a:r>
              <a:rPr lang="en-US" altLang="zh-CN" sz="3200" baseline="-25000" dirty="0">
                <a:effectLst/>
              </a:rPr>
              <a:t>1</a:t>
            </a:r>
            <a:r>
              <a:rPr lang="en-US" altLang="zh-CN" sz="3200" dirty="0">
                <a:effectLst/>
              </a:rPr>
              <a:t> , </a:t>
            </a:r>
            <a:r>
              <a:rPr lang="en-US" altLang="zh-CN" sz="3200" i="1" dirty="0">
                <a:effectLst/>
              </a:rPr>
              <a:t>x</a:t>
            </a:r>
            <a:r>
              <a:rPr lang="en-US" altLang="zh-CN" sz="3200" baseline="-25000" dirty="0">
                <a:effectLst/>
              </a:rPr>
              <a:t>2</a:t>
            </a:r>
            <a:r>
              <a:rPr lang="en-US" altLang="zh-CN" sz="3200" dirty="0">
                <a:effectLst/>
              </a:rPr>
              <a:t> ,…., </a:t>
            </a:r>
            <a:r>
              <a:rPr lang="en-US" altLang="zh-CN" sz="3200" i="1" dirty="0" err="1">
                <a:effectLst/>
              </a:rPr>
              <a:t>x</a:t>
            </a:r>
            <a:r>
              <a:rPr lang="en-US" altLang="zh-CN" sz="3200" i="1" baseline="-25000" dirty="0" err="1">
                <a:effectLst/>
              </a:rPr>
              <a:t>n</a:t>
            </a:r>
            <a:r>
              <a:rPr lang="en-US" altLang="zh-CN" sz="3200" dirty="0">
                <a:effectLst/>
              </a:rPr>
              <a:t> </a:t>
            </a:r>
            <a:r>
              <a:rPr lang="zh-CN" altLang="zh-CN" sz="3200" dirty="0">
                <a:effectLst/>
              </a:rPr>
              <a:t>从事 </a:t>
            </a:r>
            <a:r>
              <a:rPr lang="en-US" altLang="zh-CN" sz="3200" i="1" dirty="0">
                <a:effectLst/>
              </a:rPr>
              <a:t>n</a:t>
            </a:r>
            <a:r>
              <a:rPr lang="en-US" altLang="zh-CN" sz="3200" dirty="0">
                <a:effectLst/>
              </a:rPr>
              <a:t> </a:t>
            </a:r>
            <a:r>
              <a:rPr lang="zh-CN" altLang="zh-CN" sz="3200" dirty="0">
                <a:effectLst/>
              </a:rPr>
              <a:t>项工作 </a:t>
            </a:r>
            <a:r>
              <a:rPr lang="en-US" altLang="zh-CN" sz="3200" i="1" dirty="0">
                <a:effectLst/>
              </a:rPr>
              <a:t>y</a:t>
            </a:r>
            <a:r>
              <a:rPr lang="en-US" altLang="zh-CN" sz="3200" baseline="-25000" dirty="0">
                <a:effectLst/>
              </a:rPr>
              <a:t>1</a:t>
            </a:r>
            <a:r>
              <a:rPr lang="en-US" altLang="zh-CN" sz="3200" dirty="0">
                <a:effectLst/>
              </a:rPr>
              <a:t> , </a:t>
            </a:r>
            <a:r>
              <a:rPr lang="en-US" altLang="zh-CN" sz="3200" i="1" dirty="0">
                <a:effectLst/>
              </a:rPr>
              <a:t>y</a:t>
            </a:r>
            <a:r>
              <a:rPr lang="en-US" altLang="zh-CN" sz="3200" baseline="-25000" dirty="0">
                <a:effectLst/>
              </a:rPr>
              <a:t>2</a:t>
            </a:r>
            <a:r>
              <a:rPr lang="en-US" altLang="zh-CN" sz="3200" dirty="0">
                <a:effectLst/>
              </a:rPr>
              <a:t> ,…., </a:t>
            </a:r>
            <a:r>
              <a:rPr lang="en-US" altLang="zh-CN" sz="3200" i="1" dirty="0" err="1">
                <a:effectLst/>
              </a:rPr>
              <a:t>y</a:t>
            </a:r>
            <a:r>
              <a:rPr lang="en-US" altLang="zh-CN" sz="3200" i="1" baseline="-25000" dirty="0" err="1">
                <a:effectLst/>
              </a:rPr>
              <a:t>n</a:t>
            </a:r>
            <a:r>
              <a:rPr lang="en-US" altLang="zh-CN" sz="3200" dirty="0">
                <a:effectLst/>
              </a:rPr>
              <a:t> </a:t>
            </a:r>
            <a:r>
              <a:rPr lang="zh-CN" altLang="zh-CN" sz="3200" dirty="0">
                <a:effectLst/>
              </a:rPr>
              <a:t>。已 知每个人能胜任其中一项或几项工作。试问：能否给每个人分配一项他所胜任的工作？若能， 如何求出这种安排？</a:t>
            </a:r>
            <a:endParaRPr lang="en-US" altLang="zh-CN" sz="3200" dirty="0">
              <a:effectLst/>
            </a:endParaRPr>
          </a:p>
          <a:p>
            <a:pPr>
              <a:spcBef>
                <a:spcPts val="1800"/>
              </a:spcBef>
              <a:defRPr/>
            </a:pPr>
            <a:r>
              <a:rPr lang="zh-CN" altLang="zh-CN" sz="3200" dirty="0">
                <a:solidFill>
                  <a:srgbClr val="FF0000"/>
                </a:solidFill>
                <a:effectLst/>
              </a:rPr>
              <a:t>图论描述：</a:t>
            </a:r>
            <a:r>
              <a:rPr lang="zh-CN" altLang="zh-CN" sz="3200" dirty="0">
                <a:effectLst/>
              </a:rPr>
              <a:t>对于一个二部图 </a:t>
            </a:r>
            <a:r>
              <a:rPr lang="en-US" altLang="zh-CN" sz="3200" i="1" dirty="0">
                <a:effectLst/>
              </a:rPr>
              <a:t>G</a:t>
            </a:r>
            <a:r>
              <a:rPr lang="en-US" altLang="zh-CN" sz="3200" dirty="0">
                <a:effectLst/>
              </a:rPr>
              <a:t> = (</a:t>
            </a:r>
            <a:r>
              <a:rPr lang="en-US" altLang="zh-CN" sz="3200" i="1" dirty="0">
                <a:effectLst/>
              </a:rPr>
              <a:t>X</a:t>
            </a:r>
            <a:r>
              <a:rPr lang="en-US" altLang="zh-CN" sz="3200" dirty="0">
                <a:effectLst/>
              </a:rPr>
              <a:t>, </a:t>
            </a:r>
            <a:r>
              <a:rPr lang="en-US" altLang="zh-CN" sz="3200" i="1" dirty="0">
                <a:effectLst/>
              </a:rPr>
              <a:t>Y</a:t>
            </a:r>
            <a:r>
              <a:rPr lang="en-US" altLang="zh-CN" sz="3200" dirty="0">
                <a:effectLst/>
              </a:rPr>
              <a:t> )</a:t>
            </a:r>
            <a:r>
              <a:rPr lang="zh-CN" altLang="zh-CN" sz="3200" dirty="0">
                <a:effectLst/>
              </a:rPr>
              <a:t>：</a:t>
            </a:r>
            <a:r>
              <a:rPr lang="en-US" altLang="zh-CN" sz="3200" i="1" dirty="0">
                <a:effectLst/>
              </a:rPr>
              <a:t>X</a:t>
            </a:r>
            <a:r>
              <a:rPr lang="en-US" altLang="zh-CN" sz="3200" dirty="0">
                <a:effectLst/>
              </a:rPr>
              <a:t> = { </a:t>
            </a:r>
            <a:r>
              <a:rPr lang="en-US" altLang="zh-CN" sz="3200" i="1" dirty="0">
                <a:effectLst/>
              </a:rPr>
              <a:t>x</a:t>
            </a:r>
            <a:r>
              <a:rPr lang="en-US" altLang="zh-CN" sz="3200" baseline="-25000" dirty="0">
                <a:effectLst/>
              </a:rPr>
              <a:t>1</a:t>
            </a:r>
            <a:r>
              <a:rPr lang="en-US" altLang="zh-CN" sz="3200" dirty="0">
                <a:effectLst/>
              </a:rPr>
              <a:t> , </a:t>
            </a:r>
            <a:r>
              <a:rPr lang="en-US" altLang="zh-CN" sz="3200" i="1" dirty="0">
                <a:effectLst/>
              </a:rPr>
              <a:t>x</a:t>
            </a:r>
            <a:r>
              <a:rPr lang="en-US" altLang="zh-CN" sz="3200" baseline="-25000" dirty="0">
                <a:effectLst/>
              </a:rPr>
              <a:t>2</a:t>
            </a:r>
            <a:r>
              <a:rPr lang="en-US" altLang="zh-CN" sz="3200" dirty="0">
                <a:effectLst/>
              </a:rPr>
              <a:t> , …,</a:t>
            </a:r>
            <a:r>
              <a:rPr lang="en-US" altLang="zh-CN" sz="3200" i="1" dirty="0" err="1">
                <a:effectLst/>
              </a:rPr>
              <a:t>x</a:t>
            </a:r>
            <a:r>
              <a:rPr lang="en-US" altLang="zh-CN" sz="3200" i="1" baseline="-25000" dirty="0" err="1">
                <a:effectLst/>
              </a:rPr>
              <a:t>n</a:t>
            </a:r>
            <a:r>
              <a:rPr lang="en-US" altLang="zh-CN" sz="3200" dirty="0">
                <a:effectLst/>
              </a:rPr>
              <a:t> }</a:t>
            </a:r>
            <a:r>
              <a:rPr lang="zh-CN" altLang="zh-CN" sz="3200" dirty="0">
                <a:effectLst/>
              </a:rPr>
              <a:t>，</a:t>
            </a:r>
            <a:r>
              <a:rPr lang="en-US" altLang="zh-CN" sz="3200" i="1" dirty="0">
                <a:effectLst/>
              </a:rPr>
              <a:t>Y</a:t>
            </a:r>
            <a:r>
              <a:rPr lang="zh-CN" altLang="zh-CN" sz="3200" dirty="0">
                <a:effectLst/>
              </a:rPr>
              <a:t>＝</a:t>
            </a:r>
            <a:r>
              <a:rPr lang="en-US" altLang="zh-CN" sz="3200" dirty="0">
                <a:effectLst/>
              </a:rPr>
              <a:t>{ </a:t>
            </a:r>
            <a:r>
              <a:rPr lang="en-US" altLang="zh-CN" sz="3200" i="1" dirty="0">
                <a:effectLst/>
              </a:rPr>
              <a:t>y</a:t>
            </a:r>
            <a:r>
              <a:rPr lang="en-US" altLang="zh-CN" sz="3200" baseline="-25000" dirty="0">
                <a:effectLst/>
              </a:rPr>
              <a:t>1</a:t>
            </a:r>
            <a:r>
              <a:rPr lang="en-US" altLang="zh-CN" sz="3200" dirty="0">
                <a:effectLst/>
              </a:rPr>
              <a:t> , </a:t>
            </a:r>
            <a:r>
              <a:rPr lang="en-US" altLang="zh-CN" sz="3200" i="1" dirty="0">
                <a:effectLst/>
              </a:rPr>
              <a:t>y</a:t>
            </a:r>
            <a:r>
              <a:rPr lang="en-US" altLang="zh-CN" sz="3200" baseline="-25000" dirty="0">
                <a:effectLst/>
              </a:rPr>
              <a:t>2</a:t>
            </a:r>
            <a:r>
              <a:rPr lang="en-US" altLang="zh-CN" sz="3200" dirty="0">
                <a:effectLst/>
              </a:rPr>
              <a:t> ,…, </a:t>
            </a:r>
            <a:r>
              <a:rPr lang="en-US" altLang="zh-CN" sz="3200" i="1" dirty="0" err="1">
                <a:effectLst/>
              </a:rPr>
              <a:t>y</a:t>
            </a:r>
            <a:r>
              <a:rPr lang="en-US" altLang="zh-CN" sz="3200" i="1" baseline="-25000" dirty="0" err="1">
                <a:effectLst/>
              </a:rPr>
              <a:t>n</a:t>
            </a:r>
            <a:r>
              <a:rPr lang="en-US" altLang="zh-CN" sz="3200" dirty="0">
                <a:effectLst/>
              </a:rPr>
              <a:t> }</a:t>
            </a:r>
            <a:r>
              <a:rPr lang="zh-CN" altLang="zh-CN" sz="3200" dirty="0">
                <a:effectLst/>
              </a:rPr>
              <a:t>，当且仅当 </a:t>
            </a:r>
            <a:r>
              <a:rPr lang="en-US" altLang="zh-CN" sz="3200" i="1" dirty="0">
                <a:effectLst/>
              </a:rPr>
              <a:t>x</a:t>
            </a:r>
            <a:r>
              <a:rPr lang="en-US" altLang="zh-CN" sz="3200" i="1" baseline="-25000" dirty="0">
                <a:effectLst/>
              </a:rPr>
              <a:t>i</a:t>
            </a:r>
            <a:r>
              <a:rPr lang="en-US" altLang="zh-CN" sz="3200" dirty="0">
                <a:effectLst/>
              </a:rPr>
              <a:t> </a:t>
            </a:r>
            <a:r>
              <a:rPr lang="zh-CN" altLang="zh-CN" sz="3200" dirty="0">
                <a:effectLst/>
              </a:rPr>
              <a:t>胜任工作 </a:t>
            </a:r>
            <a:r>
              <a:rPr lang="en-US" altLang="zh-CN" sz="3200" i="1" dirty="0">
                <a:effectLst/>
              </a:rPr>
              <a:t>y</a:t>
            </a:r>
            <a:r>
              <a:rPr lang="en-US" altLang="zh-CN" sz="3200" dirty="0">
                <a:effectLst/>
              </a:rPr>
              <a:t> </a:t>
            </a:r>
            <a:r>
              <a:rPr lang="en-US" altLang="zh-CN" sz="3200" i="1" baseline="-25000" dirty="0">
                <a:effectLst/>
              </a:rPr>
              <a:t>j</a:t>
            </a:r>
            <a:r>
              <a:rPr lang="en-US" altLang="zh-CN" sz="3200" dirty="0">
                <a:effectLst/>
              </a:rPr>
              <a:t> </a:t>
            </a:r>
            <a:r>
              <a:rPr lang="zh-CN" altLang="zh-CN" sz="3200" dirty="0">
                <a:effectLst/>
              </a:rPr>
              <a:t>时， </a:t>
            </a:r>
            <a:r>
              <a:rPr lang="en-US" altLang="zh-CN" sz="3200" i="1" dirty="0">
                <a:effectLst/>
              </a:rPr>
              <a:t>x</a:t>
            </a:r>
            <a:r>
              <a:rPr lang="en-US" altLang="zh-CN" sz="3200" i="1" baseline="-25000" dirty="0">
                <a:effectLst/>
              </a:rPr>
              <a:t>i</a:t>
            </a:r>
            <a:r>
              <a:rPr lang="en-US" altLang="zh-CN" sz="3200" dirty="0">
                <a:effectLst/>
              </a:rPr>
              <a:t> </a:t>
            </a:r>
            <a:r>
              <a:rPr lang="en-US" altLang="zh-CN" sz="3200" i="1" dirty="0">
                <a:effectLst/>
              </a:rPr>
              <a:t>y</a:t>
            </a:r>
            <a:r>
              <a:rPr lang="en-US" altLang="zh-CN" sz="3200" dirty="0">
                <a:effectLst/>
              </a:rPr>
              <a:t> </a:t>
            </a:r>
            <a:r>
              <a:rPr lang="en-US" altLang="zh-CN" sz="3200" i="1" baseline="-25000" dirty="0">
                <a:effectLst/>
              </a:rPr>
              <a:t>j</a:t>
            </a:r>
            <a:r>
              <a:rPr lang="en-US" altLang="zh-CN" sz="3200" dirty="0">
                <a:effectLst/>
              </a:rPr>
              <a:t> ∈ </a:t>
            </a:r>
            <a:r>
              <a:rPr lang="en-US" altLang="zh-CN" sz="3200" i="1" dirty="0">
                <a:effectLst/>
              </a:rPr>
              <a:t>E</a:t>
            </a:r>
            <a:r>
              <a:rPr lang="en-US" altLang="zh-CN" sz="3200" dirty="0">
                <a:effectLst/>
              </a:rPr>
              <a:t>(</a:t>
            </a:r>
            <a:r>
              <a:rPr lang="en-US" altLang="zh-CN" sz="3200" i="1" dirty="0">
                <a:effectLst/>
              </a:rPr>
              <a:t>G</a:t>
            </a:r>
            <a:r>
              <a:rPr lang="en-US" altLang="zh-CN" sz="3200" dirty="0">
                <a:effectLst/>
              </a:rPr>
              <a:t>) </a:t>
            </a:r>
            <a:r>
              <a:rPr lang="zh-CN" altLang="zh-CN" sz="3200" dirty="0">
                <a:effectLst/>
              </a:rPr>
              <a:t>。问：</a:t>
            </a:r>
            <a:r>
              <a:rPr lang="en-US" altLang="zh-CN" sz="3200" dirty="0">
                <a:effectLst/>
              </a:rPr>
              <a:t>G </a:t>
            </a:r>
            <a:r>
              <a:rPr lang="zh-CN" altLang="zh-CN" sz="3200" dirty="0">
                <a:effectLst/>
              </a:rPr>
              <a:t>中是否有完美匹配？若有，如何求之？</a:t>
            </a:r>
          </a:p>
          <a:p>
            <a:pPr>
              <a:spcBef>
                <a:spcPts val="1800"/>
              </a:spcBef>
              <a:defRPr/>
            </a:pPr>
            <a:endParaRPr lang="zh-CN" altLang="zh-CN" sz="3200" dirty="0">
              <a:effectLst/>
            </a:endParaRPr>
          </a:p>
          <a:p>
            <a:pPr>
              <a:spcBef>
                <a:spcPts val="1800"/>
              </a:spcBef>
              <a:defRPr/>
            </a:pPr>
            <a:endParaRPr lang="zh-CN" altLang="en-US" sz="3200" dirty="0"/>
          </a:p>
        </p:txBody>
      </p:sp>
      <p:pic>
        <p:nvPicPr>
          <p:cNvPr id="4" name="Picture 5" descr="NLFUU$X4)Y3E)@8N91}ZF[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5112" y="548680"/>
            <a:ext cx="2528888"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Rectangle 3"/>
          <p:cNvSpPr>
            <a:spLocks noGrp="1" noChangeArrowheads="1"/>
          </p:cNvSpPr>
          <p:nvPr>
            <p:ph type="body" idx="1"/>
          </p:nvPr>
        </p:nvSpPr>
        <p:spPr>
          <a:xfrm>
            <a:off x="0" y="1219200"/>
            <a:ext cx="7333456" cy="2209800"/>
          </a:xfrm>
        </p:spPr>
        <p:txBody>
          <a:bodyPr/>
          <a:lstStyle/>
          <a:p>
            <a:pPr algn="just" eaLnBrk="1" hangingPunct="1">
              <a:lnSpc>
                <a:spcPct val="114000"/>
              </a:lnSpc>
              <a:buFontTx/>
              <a:buNone/>
              <a:defRPr/>
            </a:pPr>
            <a:r>
              <a:rPr lang="zh-CN" altLang="en-US" sz="2800" b="1" dirty="0"/>
              <a:t>例</a:t>
            </a:r>
            <a:r>
              <a:rPr lang="zh-CN" altLang="en-US" sz="2800" dirty="0"/>
              <a:t>：求右图</a:t>
            </a:r>
            <a:r>
              <a:rPr lang="en-US" altLang="zh-CN" sz="2800" dirty="0"/>
              <a:t>G</a:t>
            </a:r>
            <a:r>
              <a:rPr lang="zh-CN" altLang="en-US" sz="2800" dirty="0"/>
              <a:t>的边色数。</a:t>
            </a:r>
          </a:p>
          <a:p>
            <a:pPr algn="just" eaLnBrk="1" hangingPunct="1">
              <a:lnSpc>
                <a:spcPct val="114000"/>
              </a:lnSpc>
              <a:buFontTx/>
              <a:buNone/>
              <a:defRPr/>
            </a:pPr>
            <a:r>
              <a:rPr lang="zh-CN" altLang="en-US" sz="2800" b="1" dirty="0">
                <a:solidFill>
                  <a:srgbClr val="FF0000"/>
                </a:solidFill>
              </a:rPr>
              <a:t>解</a:t>
            </a:r>
            <a:r>
              <a:rPr lang="zh-CN" altLang="en-US" sz="2800" dirty="0"/>
              <a:t>：将图</a:t>
            </a:r>
            <a:r>
              <a:rPr lang="en-US" altLang="zh-CN" sz="2800" dirty="0"/>
              <a:t>G</a:t>
            </a:r>
            <a:r>
              <a:rPr lang="zh-CN" altLang="en-US" sz="2800" dirty="0"/>
              <a:t>按</a:t>
            </a:r>
            <a:r>
              <a:rPr lang="zh-CN" altLang="en-US" sz="2800" b="1" dirty="0"/>
              <a:t>边顶对换</a:t>
            </a:r>
            <a:r>
              <a:rPr lang="zh-CN" altLang="en-US" sz="2800" dirty="0"/>
              <a:t>法转换为</a:t>
            </a:r>
            <a:r>
              <a:rPr lang="en-US" altLang="zh-CN" sz="2800" i="1" dirty="0">
                <a:latin typeface="Times New Roman" panose="02020603050405020304" pitchFamily="18" charset="0"/>
                <a:cs typeface="Times New Roman" panose="02020603050405020304" pitchFamily="18" charset="0"/>
              </a:rPr>
              <a:t>G</a:t>
            </a:r>
            <a:r>
              <a:rPr lang="en-US" altLang="zh-CN" sz="2800" dirty="0">
                <a:latin typeface="Times New Roman" panose="02020603050405020304" pitchFamily="18" charset="0"/>
                <a:ea typeface="+mj-ea"/>
                <a:cs typeface="Times New Roman" panose="02020603050405020304" pitchFamily="18" charset="0"/>
                <a:sym typeface="Symbol" panose="05050102010706020507"/>
              </a:rPr>
              <a:t></a:t>
            </a:r>
            <a:r>
              <a:rPr lang="zh-CN" altLang="en-US" sz="2800" dirty="0"/>
              <a:t>，</a:t>
            </a:r>
          </a:p>
        </p:txBody>
      </p:sp>
      <p:sp>
        <p:nvSpPr>
          <p:cNvPr id="2057" name="Rectangle 4"/>
          <p:cNvSpPr>
            <a:spLocks noGrp="1" noChangeArrowheads="1"/>
          </p:cNvSpPr>
          <p:nvPr>
            <p:ph type="title"/>
          </p:nvPr>
        </p:nvSpPr>
        <p:spPr>
          <a:xfrm>
            <a:off x="228600" y="0"/>
            <a:ext cx="5943600" cy="990600"/>
          </a:xfrm>
          <a:noFill/>
        </p:spPr>
        <p:txBody>
          <a:bodyPr/>
          <a:lstStyle/>
          <a:p>
            <a:pPr marL="889000" indent="-889000" defTabSz="731520" eaLnBrk="1" hangingPunct="1"/>
            <a:r>
              <a:rPr lang="zh-CN" altLang="en-US" b="0"/>
              <a:t>边着色－</a:t>
            </a:r>
            <a:r>
              <a:rPr lang="zh-CN" altLang="en-US"/>
              <a:t>边顶对换法 </a:t>
            </a:r>
          </a:p>
        </p:txBody>
      </p:sp>
      <p:pic>
        <p:nvPicPr>
          <p:cNvPr id="205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420888"/>
            <a:ext cx="3723724" cy="21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5" name="矩形 16"/>
          <p:cNvSpPr>
            <a:spLocks noChangeArrowheads="1"/>
          </p:cNvSpPr>
          <p:nvPr/>
        </p:nvSpPr>
        <p:spPr bwMode="auto">
          <a:xfrm>
            <a:off x="3887138" y="3517825"/>
            <a:ext cx="788988"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lnSpc>
                <a:spcPct val="114000"/>
              </a:lnSpc>
            </a:pPr>
            <a:r>
              <a:rPr lang="zh-CN" altLang="en-US" sz="2800" dirty="0">
                <a:solidFill>
                  <a:srgbClr val="008000"/>
                </a:solidFill>
              </a:rPr>
              <a:t>图</a:t>
            </a:r>
            <a:r>
              <a:rPr lang="en-US" altLang="zh-CN" sz="2800" dirty="0">
                <a:solidFill>
                  <a:srgbClr val="008000"/>
                </a:solidFill>
              </a:rPr>
              <a:t>G</a:t>
            </a:r>
            <a:endParaRPr lang="zh-CN" altLang="en-US" sz="2800" dirty="0">
              <a:solidFill>
                <a:srgbClr val="008000"/>
              </a:solidFill>
            </a:endParaRPr>
          </a:p>
        </p:txBody>
      </p:sp>
      <p:sp>
        <p:nvSpPr>
          <p:cNvPr id="2" name="矩形 1"/>
          <p:cNvSpPr/>
          <p:nvPr/>
        </p:nvSpPr>
        <p:spPr>
          <a:xfrm>
            <a:off x="539552" y="4365104"/>
            <a:ext cx="7848872" cy="1200329"/>
          </a:xfrm>
          <a:prstGeom prst="rect">
            <a:avLst/>
          </a:prstGeom>
        </p:spPr>
        <p:txBody>
          <a:bodyPr wrap="square">
            <a:spAutoFit/>
          </a:bodyPr>
          <a:lstStyle/>
          <a:p>
            <a:pPr algn="l"/>
            <a:r>
              <a:rPr lang="en-US" altLang="zh-CN" sz="2400" b="1" dirty="0">
                <a:solidFill>
                  <a:srgbClr val="0000FF"/>
                </a:solidFill>
                <a:ea typeface="楷体_GB2312" panose="02010609030101010101" pitchFamily="49" charset="-122"/>
              </a:rPr>
              <a:t>G</a:t>
            </a:r>
            <a:r>
              <a:rPr lang="zh-CN" altLang="en-US" sz="2400" b="1" dirty="0">
                <a:solidFill>
                  <a:srgbClr val="0000FF"/>
                </a:solidFill>
                <a:ea typeface="楷体_GB2312" panose="02010609030101010101" pitchFamily="49" charset="-122"/>
              </a:rPr>
              <a:t>图中的边</a:t>
            </a:r>
            <a:r>
              <a:rPr lang="en-US" altLang="zh-CN" sz="2400" b="1" dirty="0">
                <a:solidFill>
                  <a:srgbClr val="0000FF"/>
                </a:solidFill>
                <a:ea typeface="楷体_GB2312" panose="02010609030101010101" pitchFamily="49" charset="-122"/>
              </a:rPr>
              <a:t>e</a:t>
            </a:r>
            <a:r>
              <a:rPr lang="zh-CN" altLang="en-US" sz="2400" b="1" dirty="0">
                <a:solidFill>
                  <a:srgbClr val="0000FF"/>
                </a:solidFill>
                <a:ea typeface="楷体_GB2312" panose="02010609030101010101" pitchFamily="49" charset="-122"/>
              </a:rPr>
              <a:t>转换为图</a:t>
            </a:r>
            <a:r>
              <a:rPr lang="en-US" altLang="zh-CN" sz="2400" b="1" i="1" dirty="0">
                <a:solidFill>
                  <a:srgbClr val="0000FF"/>
                </a:solidFill>
                <a:ea typeface="楷体_GB2312" panose="02010609030101010101" pitchFamily="49" charset="-122"/>
              </a:rPr>
              <a:t>G</a:t>
            </a:r>
            <a:r>
              <a:rPr lang="en-US" altLang="zh-CN" sz="2400" b="1" dirty="0">
                <a:solidFill>
                  <a:srgbClr val="0000FF"/>
                </a:solidFill>
                <a:ea typeface="楷体_GB2312" panose="02010609030101010101" pitchFamily="49" charset="-122"/>
              </a:rPr>
              <a:t>'</a:t>
            </a:r>
            <a:r>
              <a:rPr lang="zh-CN" altLang="en-US" sz="2400" b="1" dirty="0">
                <a:solidFill>
                  <a:srgbClr val="0000FF"/>
                </a:solidFill>
                <a:ea typeface="楷体_GB2312" panose="02010609030101010101" pitchFamily="49" charset="-122"/>
              </a:rPr>
              <a:t>中的一个顶点</a:t>
            </a:r>
            <a:r>
              <a:rPr lang="en-US" altLang="zh-CN" sz="2400" b="1" i="1" dirty="0">
                <a:solidFill>
                  <a:srgbClr val="0000FF"/>
                </a:solidFill>
                <a:ea typeface="楷体_GB2312" panose="02010609030101010101" pitchFamily="49" charset="-122"/>
              </a:rPr>
              <a:t>v</a:t>
            </a:r>
            <a:r>
              <a:rPr lang="en-US" altLang="zh-CN" sz="2400" b="1" dirty="0">
                <a:solidFill>
                  <a:srgbClr val="0000FF"/>
                </a:solidFill>
                <a:ea typeface="楷体_GB2312" panose="02010609030101010101" pitchFamily="49" charset="-122"/>
              </a:rPr>
              <a:t>'</a:t>
            </a:r>
            <a:r>
              <a:rPr lang="zh-CN" altLang="en-US" sz="2400" b="1" dirty="0">
                <a:solidFill>
                  <a:srgbClr val="0000FF"/>
                </a:solidFill>
                <a:ea typeface="楷体_GB2312" panose="02010609030101010101" pitchFamily="49" charset="-122"/>
              </a:rPr>
              <a:t>；若图</a:t>
            </a:r>
            <a:r>
              <a:rPr lang="en-US" altLang="zh-CN" sz="2400" b="1" dirty="0">
                <a:solidFill>
                  <a:srgbClr val="0000FF"/>
                </a:solidFill>
                <a:ea typeface="楷体_GB2312" panose="02010609030101010101" pitchFamily="49" charset="-122"/>
              </a:rPr>
              <a:t>G</a:t>
            </a:r>
            <a:r>
              <a:rPr lang="zh-CN" altLang="en-US" sz="2400" b="1" dirty="0">
                <a:solidFill>
                  <a:srgbClr val="0000FF"/>
                </a:solidFill>
                <a:ea typeface="楷体_GB2312" panose="02010609030101010101" pitchFamily="49" charset="-122"/>
              </a:rPr>
              <a:t>中两条边相邻，则</a:t>
            </a:r>
            <a:r>
              <a:rPr lang="en-US" altLang="zh-CN" sz="2400" b="1" i="1" dirty="0">
                <a:solidFill>
                  <a:srgbClr val="0000FF"/>
                </a:solidFill>
                <a:ea typeface="楷体_GB2312" panose="02010609030101010101" pitchFamily="49" charset="-122"/>
              </a:rPr>
              <a:t>G</a:t>
            </a:r>
            <a:r>
              <a:rPr lang="en-US" altLang="zh-CN" sz="2400" b="1" dirty="0">
                <a:solidFill>
                  <a:srgbClr val="0000FF"/>
                </a:solidFill>
                <a:ea typeface="楷体_GB2312" panose="02010609030101010101" pitchFamily="49" charset="-122"/>
              </a:rPr>
              <a:t>'</a:t>
            </a:r>
            <a:r>
              <a:rPr lang="zh-CN" altLang="en-US" sz="2400" b="1" dirty="0">
                <a:solidFill>
                  <a:srgbClr val="0000FF"/>
                </a:solidFill>
                <a:ea typeface="楷体_GB2312" panose="02010609030101010101" pitchFamily="49" charset="-122"/>
              </a:rPr>
              <a:t>中对应两个顶点之间连一条边。然后对图</a:t>
            </a:r>
            <a:r>
              <a:rPr lang="en-US" altLang="zh-CN" sz="2400" b="1" i="1" dirty="0">
                <a:solidFill>
                  <a:srgbClr val="0000FF"/>
                </a:solidFill>
                <a:ea typeface="楷体_GB2312" panose="02010609030101010101" pitchFamily="49" charset="-122"/>
              </a:rPr>
              <a:t>G</a:t>
            </a:r>
            <a:r>
              <a:rPr lang="en-US" altLang="zh-CN" sz="2400" b="1" dirty="0">
                <a:solidFill>
                  <a:srgbClr val="0000FF"/>
                </a:solidFill>
                <a:ea typeface="楷体_GB2312" panose="02010609030101010101" pitchFamily="49" charset="-122"/>
              </a:rPr>
              <a:t>'</a:t>
            </a:r>
            <a:r>
              <a:rPr lang="zh-CN" altLang="en-US" sz="2400" b="1" dirty="0">
                <a:solidFill>
                  <a:srgbClr val="0000FF"/>
                </a:solidFill>
                <a:ea typeface="楷体_GB2312" panose="02010609030101010101" pitchFamily="49" charset="-122"/>
              </a:rPr>
              <a:t>进行顶点着色或求顶色数</a:t>
            </a:r>
            <a:r>
              <a:rPr lang="en-US" altLang="zh-CN" sz="2400" b="1" i="1" dirty="0">
                <a:solidFill>
                  <a:srgbClr val="0000FF"/>
                </a:solidFill>
                <a:ea typeface="楷体_GB2312" panose="02010609030101010101" pitchFamily="49" charset="-122"/>
              </a:rPr>
              <a:t>x</a:t>
            </a:r>
            <a:r>
              <a:rPr lang="en-US" altLang="zh-CN" sz="2400" b="1" dirty="0">
                <a:solidFill>
                  <a:srgbClr val="0000FF"/>
                </a:solidFill>
                <a:ea typeface="楷体_GB2312" panose="02010609030101010101" pitchFamily="49" charset="-122"/>
              </a:rPr>
              <a:t>(</a:t>
            </a:r>
            <a:r>
              <a:rPr lang="en-US" altLang="zh-CN" sz="2400" b="1" i="1" dirty="0">
                <a:solidFill>
                  <a:srgbClr val="0000FF"/>
                </a:solidFill>
                <a:ea typeface="楷体_GB2312" panose="02010609030101010101" pitchFamily="49" charset="-122"/>
              </a:rPr>
              <a:t>G</a:t>
            </a:r>
            <a:r>
              <a:rPr lang="en-US" altLang="zh-CN" sz="2400" b="1" dirty="0">
                <a:solidFill>
                  <a:srgbClr val="0000FF"/>
                </a:solidFill>
                <a:ea typeface="楷体_GB2312" panose="02010609030101010101" pitchFamily="49" charset="-122"/>
              </a:rPr>
              <a:t>')</a:t>
            </a:r>
            <a:r>
              <a:rPr lang="zh-CN" altLang="en-US" sz="2400" b="1" dirty="0">
                <a:solidFill>
                  <a:srgbClr val="0000FF"/>
                </a:solidFill>
                <a:ea typeface="楷体_GB2312" panose="02010609030101010101" pitchFamily="49" charset="-122"/>
              </a:rPr>
              <a:t>，</a:t>
            </a:r>
            <a:endParaRPr lang="zh-CN" altLang="en-US" sz="2400" dirty="0">
              <a:solidFill>
                <a:srgbClr val="0000FF"/>
              </a:solidFill>
            </a:endParaRPr>
          </a:p>
        </p:txBody>
      </p:sp>
      <p:pic>
        <p:nvPicPr>
          <p:cNvPr id="2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1516922"/>
            <a:ext cx="3343003" cy="28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17"/>
          <p:cNvSpPr>
            <a:spLocks noChangeArrowheads="1"/>
          </p:cNvSpPr>
          <p:nvPr/>
        </p:nvSpPr>
        <p:spPr bwMode="auto">
          <a:xfrm>
            <a:off x="7965123" y="3678957"/>
            <a:ext cx="900430"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lnSpc>
                <a:spcPct val="114000"/>
              </a:lnSpc>
            </a:pPr>
            <a:r>
              <a:rPr lang="zh-CN" altLang="en-US" sz="2800" dirty="0">
                <a:solidFill>
                  <a:srgbClr val="008000"/>
                </a:solidFill>
              </a:rPr>
              <a:t>图</a:t>
            </a:r>
            <a:r>
              <a:rPr lang="en-US" altLang="zh-CN" sz="2800" dirty="0">
                <a:solidFill>
                  <a:srgbClr val="008000"/>
                </a:solidFill>
              </a:rPr>
              <a:t>G</a:t>
            </a:r>
            <a:r>
              <a:rPr lang="en-US" altLang="zh-CN" sz="2800" b="1" dirty="0">
                <a:latin typeface="+mj-lt"/>
                <a:ea typeface="楷体_GB2312" panose="02010609030101010101" pitchFamily="49" charset="-122"/>
                <a:sym typeface="+mn-ea"/>
              </a:rPr>
              <a:t>′</a:t>
            </a:r>
            <a:endParaRPr lang="zh-CN" altLang="en-US" sz="2800" dirty="0">
              <a:solidFill>
                <a:srgbClr val="008000"/>
              </a:solidFill>
            </a:endParaRPr>
          </a:p>
        </p:txBody>
      </p:sp>
      <p:graphicFrame>
        <p:nvGraphicFramePr>
          <p:cNvPr id="3" name="对象 2"/>
          <p:cNvGraphicFramePr>
            <a:graphicFrameLocks noChangeAspect="1"/>
          </p:cNvGraphicFramePr>
          <p:nvPr/>
        </p:nvGraphicFramePr>
        <p:xfrm>
          <a:off x="756588" y="5565433"/>
          <a:ext cx="7050088" cy="914400"/>
        </p:xfrm>
        <a:graphic>
          <a:graphicData uri="http://schemas.openxmlformats.org/presentationml/2006/ole">
            <mc:AlternateContent xmlns:mc="http://schemas.openxmlformats.org/markup-compatibility/2006">
              <mc:Choice xmlns:v="urn:schemas-microsoft-com:vml" Requires="v">
                <p:oleObj spid="_x0000_s421118" name="Equation" r:id="rId5" imgW="3759200" imgH="482600" progId="Equation.DSMT4">
                  <p:embed/>
                </p:oleObj>
              </mc:Choice>
              <mc:Fallback>
                <p:oleObj name="Equation" r:id="rId5" imgW="3759200" imgH="482600" progId="Equation.DSMT4">
                  <p:embed/>
                  <p:pic>
                    <p:nvPicPr>
                      <p:cNvPr id="0" name="图片 4209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588" y="5565433"/>
                        <a:ext cx="70500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pull/>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Text Box 2"/>
          <p:cNvSpPr txBox="1">
            <a:spLocks noChangeArrowheads="1"/>
          </p:cNvSpPr>
          <p:nvPr/>
        </p:nvSpPr>
        <p:spPr bwMode="auto">
          <a:xfrm>
            <a:off x="1714500" y="3905250"/>
            <a:ext cx="4762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300" tIns="57150" rIns="114300" bIns="57150">
            <a:spAutoFit/>
          </a:bodyPr>
          <a:lstStyle>
            <a:lvl1pPr defTabSz="1143000" eaLnBrk="0" hangingPunct="0">
              <a:defRPr b="1">
                <a:solidFill>
                  <a:schemeClr val="tx1"/>
                </a:solidFill>
                <a:latin typeface="Comic Sans MS" panose="030F0702030302020204" pitchFamily="66" charset="0"/>
                <a:ea typeface="宋体" panose="02010600030101010101" pitchFamily="2" charset="-122"/>
              </a:defRPr>
            </a:lvl1pPr>
            <a:lvl2pPr marL="742950" indent="-285750" defTabSz="1143000" eaLnBrk="0" hangingPunct="0">
              <a:defRPr b="1">
                <a:solidFill>
                  <a:schemeClr val="tx1"/>
                </a:solidFill>
                <a:latin typeface="Comic Sans MS" panose="030F0702030302020204" pitchFamily="66" charset="0"/>
                <a:ea typeface="宋体" panose="02010600030101010101" pitchFamily="2" charset="-122"/>
              </a:defRPr>
            </a:lvl2pPr>
            <a:lvl3pPr marL="1143000" indent="-228600" defTabSz="1143000" eaLnBrk="0" hangingPunct="0">
              <a:defRPr b="1">
                <a:solidFill>
                  <a:schemeClr val="tx1"/>
                </a:solidFill>
                <a:latin typeface="Comic Sans MS" panose="030F0702030302020204" pitchFamily="66" charset="0"/>
                <a:ea typeface="宋体" panose="02010600030101010101" pitchFamily="2" charset="-122"/>
              </a:defRPr>
            </a:lvl3pPr>
            <a:lvl4pPr marL="1600200" indent="-228600" defTabSz="1143000" eaLnBrk="0" hangingPunct="0">
              <a:defRPr b="1">
                <a:solidFill>
                  <a:schemeClr val="tx1"/>
                </a:solidFill>
                <a:latin typeface="Comic Sans MS" panose="030F0702030302020204" pitchFamily="66" charset="0"/>
                <a:ea typeface="宋体" panose="02010600030101010101" pitchFamily="2" charset="-122"/>
              </a:defRPr>
            </a:lvl4pPr>
            <a:lvl5pPr marL="2057400" indent="-228600" defTabSz="1143000" eaLnBrk="0" hangingPunct="0">
              <a:defRPr b="1">
                <a:solidFill>
                  <a:schemeClr val="tx1"/>
                </a:solidFill>
                <a:latin typeface="Comic Sans MS" panose="030F0702030302020204" pitchFamily="66" charset="0"/>
                <a:ea typeface="宋体" panose="02010600030101010101" pitchFamily="2" charset="-122"/>
              </a:defRPr>
            </a:lvl5pPr>
            <a:lvl6pPr marL="2514600" indent="-228600" defTabSz="1143000" eaLnBrk="0" fontAlgn="base" hangingPunct="0">
              <a:spcBef>
                <a:spcPct val="0"/>
              </a:spcBef>
              <a:spcAft>
                <a:spcPct val="0"/>
              </a:spcAft>
              <a:buFont typeface="Arial" panose="020B0604020202020204" pitchFamily="34" charset="0"/>
              <a:defRPr b="1">
                <a:solidFill>
                  <a:schemeClr val="tx1"/>
                </a:solidFill>
                <a:latin typeface="Comic Sans MS" panose="030F0702030302020204" pitchFamily="66" charset="0"/>
                <a:ea typeface="宋体" panose="02010600030101010101" pitchFamily="2" charset="-122"/>
              </a:defRPr>
            </a:lvl6pPr>
            <a:lvl7pPr marL="2971800" indent="-228600" defTabSz="1143000" eaLnBrk="0" fontAlgn="base" hangingPunct="0">
              <a:spcBef>
                <a:spcPct val="0"/>
              </a:spcBef>
              <a:spcAft>
                <a:spcPct val="0"/>
              </a:spcAft>
              <a:buFont typeface="Arial" panose="020B0604020202020204" pitchFamily="34" charset="0"/>
              <a:defRPr b="1">
                <a:solidFill>
                  <a:schemeClr val="tx1"/>
                </a:solidFill>
                <a:latin typeface="Comic Sans MS" panose="030F0702030302020204" pitchFamily="66" charset="0"/>
                <a:ea typeface="宋体" panose="02010600030101010101" pitchFamily="2" charset="-122"/>
              </a:defRPr>
            </a:lvl7pPr>
            <a:lvl8pPr marL="3429000" indent="-228600" defTabSz="1143000" eaLnBrk="0" fontAlgn="base" hangingPunct="0">
              <a:spcBef>
                <a:spcPct val="0"/>
              </a:spcBef>
              <a:spcAft>
                <a:spcPct val="0"/>
              </a:spcAft>
              <a:buFont typeface="Arial" panose="020B0604020202020204" pitchFamily="34" charset="0"/>
              <a:defRPr b="1">
                <a:solidFill>
                  <a:schemeClr val="tx1"/>
                </a:solidFill>
                <a:latin typeface="Comic Sans MS" panose="030F0702030302020204" pitchFamily="66" charset="0"/>
                <a:ea typeface="宋体" panose="02010600030101010101" pitchFamily="2" charset="-122"/>
              </a:defRPr>
            </a:lvl8pPr>
            <a:lvl9pPr marL="3886200" indent="-228600" defTabSz="1143000" eaLnBrk="0" fontAlgn="base" hangingPunct="0">
              <a:spcBef>
                <a:spcPct val="0"/>
              </a:spcBef>
              <a:spcAft>
                <a:spcPct val="0"/>
              </a:spcAft>
              <a:buFont typeface="Arial" panose="020B0604020202020204" pitchFamily="34" charset="0"/>
              <a:defRPr b="1">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endParaRPr kumimoji="1" lang="zh-CN" altLang="zh-CN" sz="3000" b="0">
              <a:solidFill>
                <a:srgbClr val="007A77"/>
              </a:solidFill>
              <a:latin typeface="Arial Black" panose="020B0A04020102020204" pitchFamily="34" charset="0"/>
            </a:endParaRPr>
          </a:p>
        </p:txBody>
      </p:sp>
      <p:sp>
        <p:nvSpPr>
          <p:cNvPr id="7176" name="Rectangle 3"/>
          <p:cNvSpPr>
            <a:spLocks noGrp="1" noChangeArrowheads="1"/>
          </p:cNvSpPr>
          <p:nvPr>
            <p:ph type="body" idx="1"/>
          </p:nvPr>
        </p:nvSpPr>
        <p:spPr>
          <a:xfrm>
            <a:off x="0" y="1219200"/>
            <a:ext cx="7333456" cy="2209800"/>
          </a:xfrm>
        </p:spPr>
        <p:txBody>
          <a:bodyPr/>
          <a:lstStyle/>
          <a:p>
            <a:pPr algn="just" eaLnBrk="1" hangingPunct="1">
              <a:lnSpc>
                <a:spcPct val="114000"/>
              </a:lnSpc>
              <a:buFontTx/>
              <a:buNone/>
              <a:defRPr/>
            </a:pPr>
            <a:r>
              <a:rPr lang="zh-CN" altLang="en-US" sz="2800" b="1" dirty="0">
                <a:solidFill>
                  <a:srgbClr val="0000FF"/>
                </a:solidFill>
              </a:rPr>
              <a:t>例</a:t>
            </a:r>
            <a:r>
              <a:rPr lang="zh-CN" altLang="en-US" sz="2800" dirty="0">
                <a:solidFill>
                  <a:srgbClr val="0000FF"/>
                </a:solidFill>
              </a:rPr>
              <a:t>：求右图</a:t>
            </a:r>
            <a:r>
              <a:rPr lang="en-US" altLang="zh-CN" sz="2800" dirty="0">
                <a:solidFill>
                  <a:srgbClr val="0000FF"/>
                </a:solidFill>
              </a:rPr>
              <a:t>G</a:t>
            </a:r>
            <a:r>
              <a:rPr lang="zh-CN" altLang="en-US" sz="2800" dirty="0">
                <a:solidFill>
                  <a:srgbClr val="0000FF"/>
                </a:solidFill>
              </a:rPr>
              <a:t>的边色数。</a:t>
            </a:r>
          </a:p>
          <a:p>
            <a:pPr algn="just" eaLnBrk="1" hangingPunct="1">
              <a:lnSpc>
                <a:spcPct val="114000"/>
              </a:lnSpc>
              <a:buFontTx/>
              <a:buNone/>
              <a:defRPr/>
            </a:pPr>
            <a:r>
              <a:rPr lang="zh-CN" altLang="en-US" sz="2800" b="1" dirty="0">
                <a:solidFill>
                  <a:srgbClr val="FF0000"/>
                </a:solidFill>
              </a:rPr>
              <a:t>解</a:t>
            </a:r>
            <a:r>
              <a:rPr lang="zh-CN" altLang="en-US" sz="2800" dirty="0"/>
              <a:t>：将图</a:t>
            </a:r>
            <a:r>
              <a:rPr lang="en-US" altLang="zh-CN" sz="2800" dirty="0"/>
              <a:t>G</a:t>
            </a:r>
            <a:r>
              <a:rPr lang="zh-CN" altLang="en-US" sz="2800" dirty="0"/>
              <a:t>按</a:t>
            </a:r>
            <a:r>
              <a:rPr lang="zh-CN" altLang="en-US" sz="2800" b="1" dirty="0"/>
              <a:t>边顶对换</a:t>
            </a:r>
            <a:r>
              <a:rPr lang="zh-CN" altLang="en-US" sz="2800" dirty="0"/>
              <a:t>法转换为</a:t>
            </a:r>
            <a:r>
              <a:rPr lang="en-US" altLang="zh-CN" sz="2800" i="1" dirty="0">
                <a:latin typeface="Times New Roman" panose="02020603050405020304" pitchFamily="18" charset="0"/>
                <a:cs typeface="Times New Roman" panose="02020603050405020304" pitchFamily="18" charset="0"/>
              </a:rPr>
              <a:t>G</a:t>
            </a:r>
            <a:r>
              <a:rPr lang="en-US" altLang="zh-CN" sz="2800" dirty="0">
                <a:latin typeface="Times New Roman" panose="02020603050405020304" pitchFamily="18" charset="0"/>
                <a:ea typeface="+mj-ea"/>
                <a:cs typeface="Times New Roman" panose="02020603050405020304" pitchFamily="18" charset="0"/>
                <a:sym typeface="Symbol" panose="05050102010706020507"/>
              </a:rPr>
              <a:t></a:t>
            </a:r>
            <a:r>
              <a:rPr lang="zh-CN" altLang="en-US" sz="2800" dirty="0"/>
              <a:t>，用最少颜色数给</a:t>
            </a:r>
            <a:r>
              <a:rPr lang="en-US" altLang="zh-CN" sz="2800" i="1" dirty="0"/>
              <a:t>G </a:t>
            </a:r>
            <a:r>
              <a:rPr lang="en-US" altLang="zh-CN" sz="2800" dirty="0">
                <a:latin typeface="Times New Roman" panose="02020603050405020304" pitchFamily="18" charset="0"/>
                <a:cs typeface="Times New Roman" panose="02020603050405020304" pitchFamily="18" charset="0"/>
                <a:sym typeface="Symbol" panose="05050102010706020507"/>
              </a:rPr>
              <a:t></a:t>
            </a:r>
            <a:r>
              <a:rPr lang="zh-CN" altLang="en-US" sz="2800" dirty="0"/>
              <a:t>所有</a:t>
            </a:r>
            <a:r>
              <a:rPr lang="zh-CN" altLang="en-US" sz="2800" b="1" dirty="0">
                <a:solidFill>
                  <a:srgbClr val="FF0000"/>
                </a:solidFill>
              </a:rPr>
              <a:t>顶点</a:t>
            </a:r>
            <a:r>
              <a:rPr lang="zh-CN" altLang="en-US" sz="2800" dirty="0"/>
              <a:t>上色的一种方案 是 ：</a:t>
            </a:r>
            <a:endParaRPr lang="en-US" altLang="zh-CN" sz="2800" dirty="0"/>
          </a:p>
          <a:p>
            <a:pPr algn="just" eaLnBrk="1" hangingPunct="1">
              <a:lnSpc>
                <a:spcPct val="114000"/>
              </a:lnSpc>
              <a:buFontTx/>
              <a:buNone/>
              <a:defRPr/>
            </a:pPr>
            <a:endParaRPr lang="zh-CN" altLang="en-US" sz="2800" dirty="0"/>
          </a:p>
        </p:txBody>
      </p:sp>
      <p:sp>
        <p:nvSpPr>
          <p:cNvPr id="2057" name="Rectangle 4"/>
          <p:cNvSpPr>
            <a:spLocks noGrp="1" noChangeArrowheads="1"/>
          </p:cNvSpPr>
          <p:nvPr>
            <p:ph type="title"/>
          </p:nvPr>
        </p:nvSpPr>
        <p:spPr>
          <a:xfrm>
            <a:off x="228600" y="0"/>
            <a:ext cx="5943600" cy="990600"/>
          </a:xfrm>
          <a:noFill/>
        </p:spPr>
        <p:txBody>
          <a:bodyPr/>
          <a:lstStyle/>
          <a:p>
            <a:pPr marL="889000" indent="-889000" defTabSz="731520" eaLnBrk="1" hangingPunct="1"/>
            <a:r>
              <a:rPr lang="zh-CN" altLang="en-US" b="0"/>
              <a:t>边着色－</a:t>
            </a:r>
            <a:r>
              <a:rPr lang="zh-CN" altLang="en-US"/>
              <a:t>边顶对换法 </a:t>
            </a:r>
          </a:p>
        </p:txBody>
      </p:sp>
      <p:sp>
        <p:nvSpPr>
          <p:cNvPr id="2058" name="Rectangle 5"/>
          <p:cNvSpPr>
            <a:spLocks noChangeArrowheads="1"/>
          </p:cNvSpPr>
          <p:nvPr/>
        </p:nvSpPr>
        <p:spPr bwMode="auto">
          <a:xfrm>
            <a:off x="0" y="3286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solidFill>
                <a:srgbClr val="007A77"/>
              </a:solidFill>
            </a:endParaRPr>
          </a:p>
        </p:txBody>
      </p:sp>
      <p:pic>
        <p:nvPicPr>
          <p:cNvPr id="205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9788" y="277813"/>
            <a:ext cx="2827337"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170" name="Object 7"/>
          <p:cNvGraphicFramePr>
            <a:graphicFrameLocks noChangeAspect="1"/>
          </p:cNvGraphicFramePr>
          <p:nvPr/>
        </p:nvGraphicFramePr>
        <p:xfrm>
          <a:off x="90488" y="2934104"/>
          <a:ext cx="5829300" cy="609600"/>
        </p:xfrm>
        <a:graphic>
          <a:graphicData uri="http://schemas.openxmlformats.org/presentationml/2006/ole">
            <mc:AlternateContent xmlns:mc="http://schemas.openxmlformats.org/markup-compatibility/2006">
              <mc:Choice xmlns:v="urn:schemas-microsoft-com:vml" Requires="v">
                <p:oleObj spid="_x0000_s429187" name="Equation" r:id="rId5" imgW="2222500" imgH="228600" progId="Equation.DSMT4">
                  <p:embed/>
                </p:oleObj>
              </mc:Choice>
              <mc:Fallback>
                <p:oleObj name="Equation" r:id="rId5" imgW="2222500" imgH="228600" progId="Equation.DSMT4">
                  <p:embed/>
                  <p:pic>
                    <p:nvPicPr>
                      <p:cNvPr id="0" name="图片 4220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88" y="2934104"/>
                        <a:ext cx="58293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1" name="Object 8"/>
          <p:cNvGraphicFramePr>
            <a:graphicFrameLocks noChangeAspect="1"/>
          </p:cNvGraphicFramePr>
          <p:nvPr/>
        </p:nvGraphicFramePr>
        <p:xfrm>
          <a:off x="6062590" y="2858393"/>
          <a:ext cx="1514475" cy="457200"/>
        </p:xfrm>
        <a:graphic>
          <a:graphicData uri="http://schemas.openxmlformats.org/presentationml/2006/ole">
            <mc:AlternateContent xmlns:mc="http://schemas.openxmlformats.org/markup-compatibility/2006">
              <mc:Choice xmlns:v="urn:schemas-microsoft-com:vml" Requires="v">
                <p:oleObj spid="_x0000_s429188" name="Equation" r:id="rId7" imgW="673100" imgH="203200" progId="Equation.DSMT4">
                  <p:embed/>
                </p:oleObj>
              </mc:Choice>
              <mc:Fallback>
                <p:oleObj name="Equation" r:id="rId7" imgW="673100" imgH="203200" progId="Equation.DSMT4">
                  <p:embed/>
                  <p:pic>
                    <p:nvPicPr>
                      <p:cNvPr id="0" name="图片 42208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62590" y="2858393"/>
                        <a:ext cx="1514475" cy="4572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60" name="Rectangle 9"/>
          <p:cNvSpPr>
            <a:spLocks noChangeArrowheads="1"/>
          </p:cNvSpPr>
          <p:nvPr/>
        </p:nvSpPr>
        <p:spPr bwMode="auto">
          <a:xfrm>
            <a:off x="0" y="2984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solidFill>
                <a:srgbClr val="007A77"/>
              </a:solidFill>
            </a:endParaRPr>
          </a:p>
        </p:txBody>
      </p:sp>
      <p:grpSp>
        <p:nvGrpSpPr>
          <p:cNvPr id="2062" name="组合 15"/>
          <p:cNvGrpSpPr/>
          <p:nvPr/>
        </p:nvGrpSpPr>
        <p:grpSpPr bwMode="auto">
          <a:xfrm>
            <a:off x="107504" y="4401088"/>
            <a:ext cx="5662836" cy="780207"/>
            <a:chOff x="228600" y="4038600"/>
            <a:chExt cx="5056188" cy="449263"/>
          </a:xfrm>
        </p:grpSpPr>
        <p:graphicFrame>
          <p:nvGraphicFramePr>
            <p:cNvPr id="2053" name="Object 11"/>
            <p:cNvGraphicFramePr>
              <a:graphicFrameLocks noChangeAspect="1"/>
            </p:cNvGraphicFramePr>
            <p:nvPr/>
          </p:nvGraphicFramePr>
          <p:xfrm>
            <a:off x="228600" y="4038600"/>
            <a:ext cx="3551237" cy="449263"/>
          </p:xfrm>
          <a:graphic>
            <a:graphicData uri="http://schemas.openxmlformats.org/presentationml/2006/ole">
              <mc:AlternateContent xmlns:mc="http://schemas.openxmlformats.org/markup-compatibility/2006">
                <mc:Choice xmlns:v="urn:schemas-microsoft-com:vml" Requires="v">
                  <p:oleObj spid="_x0000_s429189" name="Equation" r:id="rId9" imgW="1828800" imgH="228600" progId="Equation.DSMT4">
                    <p:embed/>
                  </p:oleObj>
                </mc:Choice>
                <mc:Fallback>
                  <p:oleObj name="Equation" r:id="rId9" imgW="1828800" imgH="228600" progId="Equation.DSMT4">
                    <p:embed/>
                    <p:pic>
                      <p:nvPicPr>
                        <p:cNvPr id="0" name="图片 42208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4038600"/>
                          <a:ext cx="35512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4" name="Object 12"/>
            <p:cNvGraphicFramePr>
              <a:graphicFrameLocks noChangeAspect="1"/>
            </p:cNvGraphicFramePr>
            <p:nvPr/>
          </p:nvGraphicFramePr>
          <p:xfrm>
            <a:off x="3886200" y="4038600"/>
            <a:ext cx="1398588" cy="422275"/>
          </p:xfrm>
          <a:graphic>
            <a:graphicData uri="http://schemas.openxmlformats.org/presentationml/2006/ole">
              <mc:AlternateContent xmlns:mc="http://schemas.openxmlformats.org/markup-compatibility/2006">
                <mc:Choice xmlns:v="urn:schemas-microsoft-com:vml" Requires="v">
                  <p:oleObj spid="_x0000_s429190" name="Equation" r:id="rId11" imgW="673100" imgH="203200" progId="Equation.DSMT4">
                    <p:embed/>
                  </p:oleObj>
                </mc:Choice>
                <mc:Fallback>
                  <p:oleObj name="Equation" r:id="rId11" imgW="673100" imgH="203200" progId="Equation.DSMT4">
                    <p:embed/>
                    <p:pic>
                      <p:nvPicPr>
                        <p:cNvPr id="0" name="图片 42208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6200" y="4038600"/>
                          <a:ext cx="1398588" cy="42227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7174" name="Object 13"/>
          <p:cNvGraphicFramePr>
            <a:graphicFrameLocks noChangeAspect="1"/>
          </p:cNvGraphicFramePr>
          <p:nvPr/>
        </p:nvGraphicFramePr>
        <p:xfrm>
          <a:off x="136798" y="5395166"/>
          <a:ext cx="6726882" cy="872480"/>
        </p:xfrm>
        <a:graphic>
          <a:graphicData uri="http://schemas.openxmlformats.org/presentationml/2006/ole">
            <mc:AlternateContent xmlns:mc="http://schemas.openxmlformats.org/markup-compatibility/2006">
              <mc:Choice xmlns:v="urn:schemas-microsoft-com:vml" Requires="v">
                <p:oleObj spid="_x0000_s429191" name="Equation" r:id="rId13" imgW="3759200" imgH="482600" progId="Equation.DSMT4">
                  <p:embed/>
                </p:oleObj>
              </mc:Choice>
              <mc:Fallback>
                <p:oleObj name="Equation" r:id="rId13" imgW="3759200" imgH="482600" progId="Equation.DSMT4">
                  <p:embed/>
                  <p:pic>
                    <p:nvPicPr>
                      <p:cNvPr id="0" name="图片 42208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6798" y="5395166"/>
                        <a:ext cx="6726882" cy="872480"/>
                      </a:xfrm>
                      <a:prstGeom prst="rect">
                        <a:avLst/>
                      </a:prstGeom>
                      <a:noFill/>
                      <a:ln>
                        <a:noFill/>
                      </a:ln>
                    </p:spPr>
                  </p:pic>
                </p:oleObj>
              </mc:Fallback>
            </mc:AlternateContent>
          </a:graphicData>
        </a:graphic>
      </p:graphicFrame>
      <p:sp>
        <p:nvSpPr>
          <p:cNvPr id="2063" name="Rectangle 14"/>
          <p:cNvSpPr>
            <a:spLocks noChangeArrowheads="1"/>
          </p:cNvSpPr>
          <p:nvPr/>
        </p:nvSpPr>
        <p:spPr bwMode="auto">
          <a:xfrm>
            <a:off x="0" y="2668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solidFill>
                <a:srgbClr val="007A77"/>
              </a:solidFill>
            </a:endParaRPr>
          </a:p>
        </p:txBody>
      </p:sp>
      <p:sp>
        <p:nvSpPr>
          <p:cNvPr id="2064" name="矩形 14"/>
          <p:cNvSpPr>
            <a:spLocks noChangeArrowheads="1"/>
          </p:cNvSpPr>
          <p:nvPr/>
        </p:nvSpPr>
        <p:spPr bwMode="auto">
          <a:xfrm>
            <a:off x="449604" y="3613150"/>
            <a:ext cx="3348994" cy="53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lnSpc>
                <a:spcPct val="114000"/>
              </a:lnSpc>
            </a:pPr>
            <a:r>
              <a:rPr lang="zh-CN" altLang="en-US" sz="2800" b="1" dirty="0">
                <a:solidFill>
                  <a:srgbClr val="007A77"/>
                </a:solidFill>
              </a:rPr>
              <a:t>映射成对图</a:t>
            </a:r>
            <a:r>
              <a:rPr lang="en-US" altLang="zh-CN" sz="2800" b="1" dirty="0">
                <a:solidFill>
                  <a:srgbClr val="007A77"/>
                </a:solidFill>
              </a:rPr>
              <a:t>G</a:t>
            </a:r>
            <a:r>
              <a:rPr lang="zh-CN" altLang="en-US" sz="2800" b="1" dirty="0">
                <a:solidFill>
                  <a:srgbClr val="0000FF"/>
                </a:solidFill>
              </a:rPr>
              <a:t>边上色</a:t>
            </a:r>
          </a:p>
        </p:txBody>
      </p:sp>
      <p:sp>
        <p:nvSpPr>
          <p:cNvPr id="2065" name="矩形 16"/>
          <p:cNvSpPr>
            <a:spLocks noChangeArrowheads="1"/>
          </p:cNvSpPr>
          <p:nvPr/>
        </p:nvSpPr>
        <p:spPr bwMode="auto">
          <a:xfrm>
            <a:off x="7391400" y="1752600"/>
            <a:ext cx="788988"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lnSpc>
                <a:spcPct val="114000"/>
              </a:lnSpc>
            </a:pPr>
            <a:r>
              <a:rPr lang="zh-CN" altLang="en-US" sz="2800">
                <a:solidFill>
                  <a:srgbClr val="008000"/>
                </a:solidFill>
              </a:rPr>
              <a:t>图</a:t>
            </a:r>
            <a:r>
              <a:rPr lang="en-US" altLang="zh-CN" sz="2800">
                <a:solidFill>
                  <a:srgbClr val="008000"/>
                </a:solidFill>
              </a:rPr>
              <a:t>G</a:t>
            </a:r>
            <a:endParaRPr lang="zh-CN" altLang="en-US" sz="2800">
              <a:solidFill>
                <a:srgbClr val="008000"/>
              </a:solidFill>
            </a:endParaRPr>
          </a:p>
        </p:txBody>
      </p:sp>
      <p:grpSp>
        <p:nvGrpSpPr>
          <p:cNvPr id="2" name="组合 1"/>
          <p:cNvGrpSpPr/>
          <p:nvPr/>
        </p:nvGrpSpPr>
        <p:grpSpPr>
          <a:xfrm>
            <a:off x="6172200" y="3276600"/>
            <a:ext cx="2842275" cy="2946400"/>
            <a:chOff x="6172200" y="3276600"/>
            <a:chExt cx="2842275" cy="2946400"/>
          </a:xfrm>
        </p:grpSpPr>
        <p:pic>
          <p:nvPicPr>
            <p:cNvPr id="2061" name="Picture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72200" y="3276600"/>
              <a:ext cx="2842275" cy="245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矩形 17"/>
            <p:cNvSpPr>
              <a:spLocks noChangeArrowheads="1"/>
            </p:cNvSpPr>
            <p:nvPr/>
          </p:nvSpPr>
          <p:spPr bwMode="auto">
            <a:xfrm>
              <a:off x="7543800" y="5638800"/>
              <a:ext cx="8715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lnSpc>
                  <a:spcPct val="114000"/>
                </a:lnSpc>
              </a:pPr>
              <a:r>
                <a:rPr lang="zh-CN" altLang="en-US" sz="2800" dirty="0">
                  <a:solidFill>
                    <a:srgbClr val="008000"/>
                  </a:solidFill>
                </a:rPr>
                <a:t>图</a:t>
              </a:r>
              <a:r>
                <a:rPr lang="en-US" altLang="zh-CN" sz="2800" dirty="0">
                  <a:solidFill>
                    <a:srgbClr val="008000"/>
                  </a:solidFill>
                </a:rPr>
                <a:t>G’</a:t>
              </a:r>
              <a:endParaRPr lang="zh-CN" altLang="en-US" sz="2800" dirty="0">
                <a:solidFill>
                  <a:srgbClr val="008000"/>
                </a:solidFill>
              </a:endParaRPr>
            </a:p>
          </p:txBody>
        </p:sp>
        <p:sp>
          <p:nvSpPr>
            <p:cNvPr id="36" name="椭圆 35"/>
            <p:cNvSpPr/>
            <p:nvPr/>
          </p:nvSpPr>
          <p:spPr>
            <a:xfrm>
              <a:off x="7313609" y="3543704"/>
              <a:ext cx="173838" cy="16596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979569" y="4869160"/>
              <a:ext cx="173838" cy="16596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6477000" y="4197350"/>
              <a:ext cx="173838" cy="165966"/>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8466138" y="4250210"/>
              <a:ext cx="173838" cy="15087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850856" y="4894560"/>
              <a:ext cx="173838" cy="1659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7612056" y="4235122"/>
              <a:ext cx="173838" cy="16596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8153407" y="5229200"/>
              <a:ext cx="173838" cy="16596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88265" y="6506210"/>
            <a:ext cx="9012555" cy="368300"/>
          </a:xfrm>
          <a:prstGeom prst="rect">
            <a:avLst/>
          </a:prstGeom>
          <a:solidFill>
            <a:srgbClr val="FFFF00"/>
          </a:solidFill>
        </p:spPr>
        <p:txBody>
          <a:bodyPr wrap="square">
            <a:spAutoFit/>
          </a:bodyPr>
          <a:lstStyle/>
          <a:p>
            <a:r>
              <a:rPr lang="zh-CN" altLang="en-US" b="1" dirty="0"/>
              <a:t>奇圈</a:t>
            </a:r>
            <a:r>
              <a:rPr lang="zh-CN" altLang="en-US" b="1" dirty="0">
                <a:sym typeface="Symbol" panose="05050102010706020507" pitchFamily="18" charset="2"/>
              </a:rPr>
              <a:t>(G)</a:t>
            </a:r>
            <a:r>
              <a:rPr lang="en-US" altLang="zh-CN" b="1" dirty="0">
                <a:solidFill>
                  <a:srgbClr val="FF0000"/>
                </a:solidFill>
              </a:rPr>
              <a:t> ≥3</a:t>
            </a:r>
            <a:r>
              <a:rPr lang="zh-CN" altLang="en-US" b="1" dirty="0">
                <a:solidFill>
                  <a:srgbClr val="FF0000"/>
                </a:solidFill>
              </a:rPr>
              <a:t>；</a:t>
            </a:r>
            <a:r>
              <a:rPr lang="zh-CN" altLang="en-US" b="1" dirty="0"/>
              <a:t>设</a:t>
            </a:r>
            <a:r>
              <a:rPr lang="en-US" altLang="zh-CN" b="1" dirty="0"/>
              <a:t>G</a:t>
            </a:r>
            <a:r>
              <a:rPr lang="zh-CN" altLang="en-US" b="1" dirty="0"/>
              <a:t>是连通的简单图，且</a:t>
            </a:r>
            <a:r>
              <a:rPr lang="en-US" altLang="zh-CN" b="1" dirty="0"/>
              <a:t>G</a:t>
            </a:r>
            <a:r>
              <a:rPr lang="zh-CN" altLang="en-US" b="1" dirty="0"/>
              <a:t>既不是奇圈又不是完全图，则</a:t>
            </a:r>
            <a:r>
              <a:rPr lang="zh-CN" altLang="en-US" b="1" dirty="0">
                <a:sym typeface="Symbol" panose="05050102010706020507" pitchFamily="18" charset="2"/>
              </a:rPr>
              <a:t>(G)</a:t>
            </a:r>
            <a:r>
              <a:rPr lang="en-US" altLang="zh-CN" dirty="0">
                <a:effectLst/>
                <a:sym typeface="+mn-ea"/>
              </a:rPr>
              <a:t>≤Δ(G)</a:t>
            </a:r>
            <a:endParaRPr lang="zh-CN" altLang="en-US" b="1" dirty="0"/>
          </a:p>
        </p:txBody>
      </p:sp>
    </p:spTree>
  </p:cSld>
  <p:clrMapOvr>
    <a:masterClrMapping/>
  </p:clrMapOvr>
  <p:transition spd="med">
    <p:pull/>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图的点染色算法</a:t>
            </a:r>
          </a:p>
        </p:txBody>
      </p:sp>
      <p:sp>
        <p:nvSpPr>
          <p:cNvPr id="3" name="内容占位符 2"/>
          <p:cNvSpPr>
            <a:spLocks noGrp="1"/>
          </p:cNvSpPr>
          <p:nvPr>
            <p:ph idx="1"/>
          </p:nvPr>
        </p:nvSpPr>
        <p:spPr>
          <a:xfrm>
            <a:off x="179512" y="981075"/>
            <a:ext cx="8685088" cy="5184775"/>
          </a:xfrm>
        </p:spPr>
        <p:txBody>
          <a:bodyPr/>
          <a:lstStyle/>
          <a:p>
            <a:pPr>
              <a:defRPr/>
            </a:pPr>
            <a:r>
              <a:rPr lang="en-US" altLang="zh-CN" sz="2400" dirty="0"/>
              <a:t>1.</a:t>
            </a:r>
            <a:r>
              <a:rPr lang="zh-CN" altLang="en-US" sz="2400" dirty="0"/>
              <a:t>点染色应用背景举例</a:t>
            </a:r>
            <a:endParaRPr lang="en-US" altLang="zh-CN" sz="2400" dirty="0"/>
          </a:p>
          <a:p>
            <a:r>
              <a:rPr lang="zh-CN" altLang="zh-CN" sz="2400" dirty="0">
                <a:effectLst/>
              </a:rPr>
              <a:t>（</a:t>
            </a:r>
            <a:r>
              <a:rPr lang="en-US" altLang="zh-CN" sz="2400" dirty="0">
                <a:effectLst/>
              </a:rPr>
              <a:t>1</a:t>
            </a:r>
            <a:r>
              <a:rPr lang="zh-CN" altLang="zh-CN" sz="2400" dirty="0">
                <a:effectLst/>
              </a:rPr>
              <a:t>）考试安排问题</a:t>
            </a:r>
          </a:p>
          <a:p>
            <a:r>
              <a:rPr lang="en-US" altLang="zh-CN" sz="2400" dirty="0">
                <a:effectLst/>
              </a:rPr>
              <a:t> </a:t>
            </a:r>
            <a:r>
              <a:rPr lang="zh-CN" altLang="zh-CN" sz="2400" dirty="0">
                <a:effectLst/>
              </a:rPr>
              <a:t>某校有 </a:t>
            </a:r>
            <a:r>
              <a:rPr lang="en-US" altLang="zh-CN" sz="2400" i="1" dirty="0">
                <a:effectLst/>
              </a:rPr>
              <a:t>n</a:t>
            </a:r>
            <a:r>
              <a:rPr lang="en-US" altLang="zh-CN" sz="2400" dirty="0">
                <a:effectLst/>
              </a:rPr>
              <a:t> </a:t>
            </a:r>
            <a:r>
              <a:rPr lang="zh-CN" altLang="zh-CN" sz="2400" dirty="0">
                <a:effectLst/>
              </a:rPr>
              <a:t>门选修课 </a:t>
            </a:r>
            <a:r>
              <a:rPr lang="en-US" altLang="zh-CN" sz="2400" i="1" dirty="0">
                <a:effectLst/>
              </a:rPr>
              <a:t>L</a:t>
            </a:r>
            <a:r>
              <a:rPr lang="en-US" altLang="zh-CN" sz="2400" baseline="-25000" dirty="0">
                <a:effectLst/>
              </a:rPr>
              <a:t>1</a:t>
            </a:r>
            <a:r>
              <a:rPr lang="en-US" altLang="zh-CN" sz="2400" dirty="0">
                <a:effectLst/>
              </a:rPr>
              <a:t> , </a:t>
            </a:r>
            <a:r>
              <a:rPr lang="en-US" altLang="zh-CN" sz="2400" i="1" dirty="0">
                <a:effectLst/>
              </a:rPr>
              <a:t>L</a:t>
            </a:r>
            <a:r>
              <a:rPr lang="en-US" altLang="zh-CN" sz="2400" baseline="-25000" dirty="0">
                <a:effectLst/>
              </a:rPr>
              <a:t>2</a:t>
            </a:r>
            <a:r>
              <a:rPr lang="en-US" altLang="zh-CN" sz="2400" dirty="0">
                <a:effectLst/>
              </a:rPr>
              <a:t> ,…., </a:t>
            </a:r>
            <a:r>
              <a:rPr lang="en-US" altLang="zh-CN" sz="2400" i="1" dirty="0">
                <a:effectLst/>
              </a:rPr>
              <a:t>L</a:t>
            </a:r>
            <a:r>
              <a:rPr lang="en-US" altLang="zh-CN" sz="2400" i="1" baseline="-25000" dirty="0">
                <a:effectLst/>
              </a:rPr>
              <a:t>n</a:t>
            </a:r>
            <a:r>
              <a:rPr lang="en-US" altLang="zh-CN" sz="2400" dirty="0">
                <a:effectLst/>
              </a:rPr>
              <a:t> </a:t>
            </a:r>
            <a:r>
              <a:rPr lang="zh-CN" altLang="zh-CN" sz="2400" dirty="0">
                <a:effectLst/>
              </a:rPr>
              <a:t>需进行期末考试，同一个学生不能在同一天里参加两门或两门以上课程的考试。试问：该校的期末考试至少需要几天？如何安排？</a:t>
            </a:r>
            <a:endParaRPr lang="en-US" altLang="zh-CN" sz="2400" dirty="0">
              <a:effectLst/>
            </a:endParaRPr>
          </a:p>
          <a:p>
            <a:endParaRPr lang="zh-CN" altLang="zh-CN" sz="2400" dirty="0">
              <a:effectLst/>
            </a:endParaRPr>
          </a:p>
          <a:p>
            <a:r>
              <a:rPr lang="zh-CN" altLang="zh-CN" sz="2400" dirty="0">
                <a:solidFill>
                  <a:srgbClr val="0000FF"/>
                </a:solidFill>
                <a:effectLst/>
              </a:rPr>
              <a:t>图论模型：</a:t>
            </a:r>
            <a:r>
              <a:rPr lang="zh-CN" altLang="zh-CN" sz="2400" dirty="0">
                <a:effectLst/>
              </a:rPr>
              <a:t>构造图 </a:t>
            </a:r>
            <a:r>
              <a:rPr lang="en-US" altLang="zh-CN" sz="2400" dirty="0">
                <a:effectLst/>
              </a:rPr>
              <a:t>G</a:t>
            </a:r>
            <a:r>
              <a:rPr lang="zh-CN" altLang="zh-CN" sz="2400" dirty="0">
                <a:effectLst/>
              </a:rPr>
              <a:t>＝</a:t>
            </a:r>
            <a:r>
              <a:rPr lang="en-US" altLang="zh-CN" sz="2400" dirty="0">
                <a:effectLst/>
              </a:rPr>
              <a:t>(</a:t>
            </a:r>
            <a:r>
              <a:rPr lang="en-US" altLang="zh-CN" sz="2400" i="1" dirty="0">
                <a:effectLst/>
              </a:rPr>
              <a:t>V</a:t>
            </a:r>
            <a:r>
              <a:rPr lang="en-US" altLang="zh-CN" sz="2400" dirty="0">
                <a:effectLst/>
              </a:rPr>
              <a:t>, </a:t>
            </a:r>
            <a:r>
              <a:rPr lang="en-US" altLang="zh-CN" sz="2400" i="1" dirty="0">
                <a:effectLst/>
              </a:rPr>
              <a:t>E</a:t>
            </a:r>
            <a:r>
              <a:rPr lang="en-US" altLang="zh-CN" sz="2400" dirty="0">
                <a:effectLst/>
              </a:rPr>
              <a:t>)</a:t>
            </a:r>
            <a:r>
              <a:rPr lang="zh-CN" altLang="zh-CN" sz="2400" dirty="0">
                <a:effectLst/>
              </a:rPr>
              <a:t>如下：</a:t>
            </a:r>
            <a:r>
              <a:rPr lang="en-US" altLang="zh-CN" sz="2400" i="1" dirty="0">
                <a:effectLst/>
              </a:rPr>
              <a:t>V</a:t>
            </a:r>
            <a:r>
              <a:rPr lang="en-US" altLang="zh-CN" sz="2400" dirty="0">
                <a:effectLst/>
              </a:rPr>
              <a:t> (</a:t>
            </a:r>
            <a:r>
              <a:rPr lang="en-US" altLang="zh-CN" sz="2400" i="1" dirty="0">
                <a:effectLst/>
              </a:rPr>
              <a:t>G</a:t>
            </a:r>
            <a:r>
              <a:rPr lang="en-US" altLang="zh-CN" sz="2400" dirty="0">
                <a:effectLst/>
              </a:rPr>
              <a:t>) = { </a:t>
            </a:r>
            <a:r>
              <a:rPr lang="en-US" altLang="zh-CN" sz="2400" i="1" dirty="0">
                <a:effectLst/>
              </a:rPr>
              <a:t>L</a:t>
            </a:r>
            <a:r>
              <a:rPr lang="en-US" altLang="zh-CN" sz="2400" baseline="-25000" dirty="0">
                <a:effectLst/>
              </a:rPr>
              <a:t>1</a:t>
            </a:r>
            <a:r>
              <a:rPr lang="en-US" altLang="zh-CN" sz="2400" dirty="0">
                <a:effectLst/>
              </a:rPr>
              <a:t> , </a:t>
            </a:r>
            <a:r>
              <a:rPr lang="en-US" altLang="zh-CN" sz="2400" i="1" dirty="0">
                <a:effectLst/>
              </a:rPr>
              <a:t>L</a:t>
            </a:r>
            <a:r>
              <a:rPr lang="en-US" altLang="zh-CN" sz="2400" baseline="-25000" dirty="0">
                <a:effectLst/>
              </a:rPr>
              <a:t>2</a:t>
            </a:r>
            <a:r>
              <a:rPr lang="en-US" altLang="zh-CN" sz="2400" dirty="0">
                <a:effectLst/>
              </a:rPr>
              <a:t> , ..., </a:t>
            </a:r>
            <a:r>
              <a:rPr lang="en-US" altLang="zh-CN" sz="2400" i="1" dirty="0">
                <a:effectLst/>
              </a:rPr>
              <a:t>L</a:t>
            </a:r>
            <a:r>
              <a:rPr lang="en-US" altLang="zh-CN" sz="2400" i="1" baseline="-25000" dirty="0">
                <a:effectLst/>
              </a:rPr>
              <a:t>n</a:t>
            </a:r>
            <a:r>
              <a:rPr lang="en-US" altLang="zh-CN" sz="2400" dirty="0">
                <a:effectLst/>
              </a:rPr>
              <a:t> }</a:t>
            </a:r>
            <a:r>
              <a:rPr lang="zh-CN" altLang="zh-CN" sz="2400" dirty="0">
                <a:effectLst/>
              </a:rPr>
              <a:t>，</a:t>
            </a:r>
            <a:r>
              <a:rPr lang="en-US" altLang="zh-CN" sz="2400" i="1" dirty="0">
                <a:effectLst/>
              </a:rPr>
              <a:t>L</a:t>
            </a:r>
            <a:r>
              <a:rPr lang="en-US" altLang="zh-CN" sz="2400" i="1" baseline="-25000" dirty="0">
                <a:effectLst/>
              </a:rPr>
              <a:t>i</a:t>
            </a:r>
            <a:r>
              <a:rPr lang="en-US" altLang="zh-CN" sz="2400" dirty="0">
                <a:effectLst/>
              </a:rPr>
              <a:t> </a:t>
            </a:r>
            <a:r>
              <a:rPr lang="en-US" altLang="zh-CN" sz="2400" i="1" dirty="0" err="1">
                <a:effectLst/>
              </a:rPr>
              <a:t>L</a:t>
            </a:r>
            <a:r>
              <a:rPr lang="en-US" altLang="zh-CN" sz="2400" i="1" baseline="-25000" dirty="0" err="1">
                <a:effectLst/>
              </a:rPr>
              <a:t>j</a:t>
            </a:r>
            <a:r>
              <a:rPr lang="en-US" altLang="zh-CN" sz="2400" dirty="0">
                <a:effectLst/>
              </a:rPr>
              <a:t> ∈ </a:t>
            </a:r>
            <a:r>
              <a:rPr lang="en-US" altLang="zh-CN" sz="2400" i="1" dirty="0">
                <a:effectLst/>
              </a:rPr>
              <a:t>E</a:t>
            </a:r>
            <a:r>
              <a:rPr lang="en-US" altLang="zh-CN" sz="2400" dirty="0">
                <a:effectLst/>
              </a:rPr>
              <a:t>(</a:t>
            </a:r>
            <a:r>
              <a:rPr lang="en-US" altLang="zh-CN" sz="2400" i="1" dirty="0">
                <a:effectLst/>
              </a:rPr>
              <a:t>G</a:t>
            </a:r>
            <a:r>
              <a:rPr lang="en-US" altLang="zh-CN" sz="2400" dirty="0">
                <a:effectLst/>
              </a:rPr>
              <a:t>) </a:t>
            </a:r>
            <a:r>
              <a:rPr lang="zh-CN" altLang="zh-CN" sz="2400" dirty="0">
                <a:effectLst/>
              </a:rPr>
              <a:t>当且仅当课程 </a:t>
            </a:r>
            <a:r>
              <a:rPr lang="en-US" altLang="zh-CN" sz="2400" i="1" dirty="0">
                <a:effectLst/>
              </a:rPr>
              <a:t>L</a:t>
            </a:r>
            <a:r>
              <a:rPr lang="en-US" altLang="zh-CN" sz="2400" i="1" baseline="-25000" dirty="0">
                <a:effectLst/>
              </a:rPr>
              <a:t>i</a:t>
            </a:r>
            <a:r>
              <a:rPr lang="en-US" altLang="zh-CN" sz="2400" dirty="0">
                <a:effectLst/>
              </a:rPr>
              <a:t> </a:t>
            </a:r>
            <a:r>
              <a:rPr lang="zh-CN" altLang="zh-CN" sz="2400" dirty="0">
                <a:effectLst/>
              </a:rPr>
              <a:t>和 </a:t>
            </a:r>
            <a:r>
              <a:rPr lang="en-US" altLang="zh-CN" sz="2400" i="1" dirty="0" err="1">
                <a:effectLst/>
              </a:rPr>
              <a:t>L</a:t>
            </a:r>
            <a:r>
              <a:rPr lang="en-US" altLang="zh-CN" sz="2400" i="1" baseline="-25000" dirty="0" err="1">
                <a:effectLst/>
              </a:rPr>
              <a:t>j</a:t>
            </a:r>
            <a:r>
              <a:rPr lang="en-US" altLang="zh-CN" sz="2400" dirty="0">
                <a:effectLst/>
              </a:rPr>
              <a:t> </a:t>
            </a:r>
            <a:r>
              <a:rPr lang="zh-CN" altLang="zh-CN" sz="2400" dirty="0">
                <a:effectLst/>
              </a:rPr>
              <a:t>被同一学生选修。</a:t>
            </a:r>
          </a:p>
          <a:p>
            <a:r>
              <a:rPr lang="en-US" altLang="zh-CN" sz="2400" dirty="0">
                <a:effectLst/>
              </a:rPr>
              <a:t> </a:t>
            </a:r>
            <a:endParaRPr lang="zh-CN" altLang="zh-CN" sz="2400" dirty="0">
              <a:effectLst/>
            </a:endParaRPr>
          </a:p>
          <a:p>
            <a:r>
              <a:rPr lang="zh-CN" altLang="zh-CN" sz="2400" dirty="0">
                <a:effectLst/>
              </a:rPr>
              <a:t>将同一天的考试课程在 </a:t>
            </a:r>
            <a:r>
              <a:rPr lang="en-US" altLang="zh-CN" sz="2400" dirty="0">
                <a:effectLst/>
              </a:rPr>
              <a:t>G </a:t>
            </a:r>
            <a:r>
              <a:rPr lang="zh-CN" altLang="zh-CN" sz="2400" dirty="0">
                <a:effectLst/>
              </a:rPr>
              <a:t>中对应的顶点染同一种色，则考试安排相当于对 </a:t>
            </a:r>
            <a:r>
              <a:rPr lang="en-US" altLang="zh-CN" sz="2400" dirty="0">
                <a:effectLst/>
              </a:rPr>
              <a:t>G </a:t>
            </a:r>
            <a:r>
              <a:rPr lang="zh-CN" altLang="zh-CN" sz="2400" dirty="0">
                <a:effectLst/>
              </a:rPr>
              <a:t>进行顶点正常染色。所求最少天数即为 </a:t>
            </a:r>
            <a:r>
              <a:rPr lang="en-US" altLang="zh-CN" sz="2400" dirty="0">
                <a:effectLst/>
              </a:rPr>
              <a:t>G </a:t>
            </a:r>
            <a:r>
              <a:rPr lang="zh-CN" altLang="zh-CN" sz="2400" dirty="0">
                <a:effectLst/>
              </a:rPr>
              <a:t>的点色数 </a:t>
            </a:r>
            <a:r>
              <a:rPr lang="en-US" altLang="zh-CN" sz="2400" i="1" dirty="0">
                <a:effectLst/>
              </a:rPr>
              <a:t>χ</a:t>
            </a:r>
            <a:r>
              <a:rPr lang="en-US" altLang="zh-CN" sz="2400" dirty="0">
                <a:effectLst/>
              </a:rPr>
              <a:t> (</a:t>
            </a:r>
            <a:r>
              <a:rPr lang="en-US" altLang="zh-CN" sz="2400" i="1" dirty="0">
                <a:effectLst/>
              </a:rPr>
              <a:t>G</a:t>
            </a:r>
            <a:r>
              <a:rPr lang="en-US" altLang="zh-CN" sz="2400" dirty="0">
                <a:effectLst/>
              </a:rPr>
              <a:t>) </a:t>
            </a:r>
            <a:r>
              <a:rPr lang="zh-CN" altLang="zh-CN" sz="2400" dirty="0">
                <a:effectLst/>
              </a:rPr>
              <a:t>。</a:t>
            </a:r>
            <a:r>
              <a:rPr lang="zh-CN" altLang="zh-CN" sz="2400" dirty="0">
                <a:solidFill>
                  <a:srgbClr val="FF0000"/>
                </a:solidFill>
                <a:effectLst/>
              </a:rPr>
              <a:t>问题化为：求图 </a:t>
            </a:r>
            <a:r>
              <a:rPr lang="en-US" altLang="zh-CN" sz="2400" dirty="0">
                <a:solidFill>
                  <a:srgbClr val="FF0000"/>
                </a:solidFill>
                <a:effectLst/>
              </a:rPr>
              <a:t>G </a:t>
            </a:r>
            <a:r>
              <a:rPr lang="zh-CN" altLang="zh-CN" sz="2400" dirty="0">
                <a:solidFill>
                  <a:srgbClr val="FF0000"/>
                </a:solidFill>
                <a:effectLst/>
              </a:rPr>
              <a:t>的正常 </a:t>
            </a:r>
            <a:r>
              <a:rPr lang="en-US" altLang="zh-CN" sz="2400" i="1" dirty="0">
                <a:solidFill>
                  <a:srgbClr val="FF0000"/>
                </a:solidFill>
                <a:effectLst/>
              </a:rPr>
              <a:t>χ</a:t>
            </a:r>
            <a:r>
              <a:rPr lang="en-US" altLang="zh-CN" sz="2400" dirty="0">
                <a:solidFill>
                  <a:srgbClr val="FF0000"/>
                </a:solidFill>
                <a:effectLst/>
              </a:rPr>
              <a:t> (</a:t>
            </a:r>
            <a:r>
              <a:rPr lang="en-US" altLang="zh-CN" sz="2400" i="1" dirty="0">
                <a:solidFill>
                  <a:srgbClr val="FF0000"/>
                </a:solidFill>
                <a:effectLst/>
              </a:rPr>
              <a:t>G</a:t>
            </a:r>
            <a:r>
              <a:rPr lang="en-US" altLang="zh-CN" sz="2400" dirty="0">
                <a:solidFill>
                  <a:srgbClr val="FF0000"/>
                </a:solidFill>
                <a:effectLst/>
              </a:rPr>
              <a:t>) </a:t>
            </a:r>
            <a:r>
              <a:rPr lang="zh-CN" altLang="zh-CN" sz="2400" dirty="0">
                <a:solidFill>
                  <a:srgbClr val="FF0000"/>
                </a:solidFill>
                <a:effectLst/>
              </a:rPr>
              <a:t>点染色。</a:t>
            </a:r>
          </a:p>
          <a:p>
            <a:pPr>
              <a:defRPr/>
            </a:pPr>
            <a:endParaRPr lang="zh-CN" altLang="en-US" sz="24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p:txBody>
          <a:bodyPr/>
          <a:lstStyle/>
          <a:p>
            <a:r>
              <a:rPr lang="zh-CN" altLang="zh-CN" sz="2400" dirty="0">
                <a:effectLst/>
              </a:rPr>
              <a:t>（</a:t>
            </a:r>
            <a:r>
              <a:rPr lang="en-US" altLang="zh-CN" sz="2400" dirty="0">
                <a:effectLst/>
              </a:rPr>
              <a:t>2</a:t>
            </a:r>
            <a:r>
              <a:rPr lang="zh-CN" altLang="zh-CN" sz="2400" dirty="0">
                <a:effectLst/>
              </a:rPr>
              <a:t>）电视频道分配问题</a:t>
            </a:r>
          </a:p>
          <a:p>
            <a:r>
              <a:rPr lang="en-US" altLang="zh-CN" sz="2400" dirty="0">
                <a:effectLst/>
              </a:rPr>
              <a:t> </a:t>
            </a:r>
            <a:r>
              <a:rPr lang="zh-CN" altLang="zh-CN" sz="2400" dirty="0">
                <a:effectLst/>
              </a:rPr>
              <a:t>某地区有 </a:t>
            </a:r>
            <a:r>
              <a:rPr lang="en-US" altLang="zh-CN" sz="2400" i="1" dirty="0">
                <a:effectLst/>
              </a:rPr>
              <a:t>n</a:t>
            </a:r>
            <a:r>
              <a:rPr lang="en-US" altLang="zh-CN" sz="2400" dirty="0">
                <a:effectLst/>
              </a:rPr>
              <a:t> </a:t>
            </a:r>
            <a:r>
              <a:rPr lang="zh-CN" altLang="zh-CN" sz="2400" dirty="0">
                <a:effectLst/>
              </a:rPr>
              <a:t>家电视发射台 </a:t>
            </a:r>
            <a:r>
              <a:rPr lang="en-US" altLang="zh-CN" sz="2400" i="1" dirty="0">
                <a:effectLst/>
              </a:rPr>
              <a:t>T</a:t>
            </a:r>
            <a:r>
              <a:rPr lang="en-US" altLang="zh-CN" sz="2400" baseline="-25000" dirty="0">
                <a:effectLst/>
              </a:rPr>
              <a:t>1</a:t>
            </a:r>
            <a:r>
              <a:rPr lang="en-US" altLang="zh-CN" sz="2400" dirty="0">
                <a:effectLst/>
              </a:rPr>
              <a:t> ,</a:t>
            </a:r>
            <a:r>
              <a:rPr lang="en-US" altLang="zh-CN" sz="2400" i="1" dirty="0">
                <a:effectLst/>
              </a:rPr>
              <a:t>T</a:t>
            </a:r>
            <a:r>
              <a:rPr lang="en-US" altLang="zh-CN" sz="2400" baseline="-25000" dirty="0">
                <a:effectLst/>
              </a:rPr>
              <a:t>2</a:t>
            </a:r>
            <a:r>
              <a:rPr lang="en-US" altLang="zh-CN" sz="2400" dirty="0">
                <a:effectLst/>
              </a:rPr>
              <a:t> ,…, </a:t>
            </a:r>
            <a:r>
              <a:rPr lang="en-US" altLang="zh-CN" sz="2400" i="1" dirty="0" err="1">
                <a:effectLst/>
              </a:rPr>
              <a:t>T</a:t>
            </a:r>
            <a:r>
              <a:rPr lang="en-US" altLang="zh-CN" sz="2400" i="1" baseline="-25000" dirty="0" err="1">
                <a:effectLst/>
              </a:rPr>
              <a:t>n</a:t>
            </a:r>
            <a:r>
              <a:rPr lang="en-US" altLang="zh-CN" sz="2400" dirty="0">
                <a:effectLst/>
              </a:rPr>
              <a:t> </a:t>
            </a:r>
            <a:r>
              <a:rPr lang="zh-CN" altLang="zh-CN" sz="2400" dirty="0">
                <a:effectLst/>
              </a:rPr>
              <a:t>，主管部门给每家电视台分配一个发射频道。为排除同频干扰，使用相同频道的发射台之间相距必须大于一定的距离 </a:t>
            </a:r>
            <a:r>
              <a:rPr lang="en-US" altLang="zh-CN" sz="2400" i="1" dirty="0">
                <a:effectLst/>
              </a:rPr>
              <a:t>d</a:t>
            </a:r>
            <a:r>
              <a:rPr lang="zh-CN" altLang="zh-CN" sz="2400" dirty="0">
                <a:effectLst/>
              </a:rPr>
              <a:t>。试问：该地区至少需要多少个频道？如何分配？</a:t>
            </a:r>
          </a:p>
          <a:p>
            <a:r>
              <a:rPr lang="en-US" altLang="zh-CN" sz="2400" dirty="0">
                <a:effectLst/>
              </a:rPr>
              <a:t> </a:t>
            </a:r>
            <a:endParaRPr lang="zh-CN" altLang="zh-CN" sz="2400" dirty="0">
              <a:effectLst/>
            </a:endParaRPr>
          </a:p>
          <a:p>
            <a:r>
              <a:rPr lang="zh-CN" altLang="zh-CN" sz="2400" dirty="0">
                <a:solidFill>
                  <a:srgbClr val="0000FF"/>
                </a:solidFill>
                <a:effectLst/>
              </a:rPr>
              <a:t>图论模型：</a:t>
            </a:r>
            <a:r>
              <a:rPr lang="zh-CN" altLang="zh-CN" sz="2400" dirty="0">
                <a:effectLst/>
              </a:rPr>
              <a:t>构造图 </a:t>
            </a:r>
            <a:r>
              <a:rPr lang="en-US" altLang="zh-CN" sz="2400" dirty="0">
                <a:effectLst/>
              </a:rPr>
              <a:t>G</a:t>
            </a:r>
            <a:r>
              <a:rPr lang="zh-CN" altLang="zh-CN" sz="2400" dirty="0">
                <a:effectLst/>
              </a:rPr>
              <a:t>＝</a:t>
            </a:r>
            <a:r>
              <a:rPr lang="en-US" altLang="zh-CN" sz="2400" dirty="0">
                <a:effectLst/>
              </a:rPr>
              <a:t>(</a:t>
            </a:r>
            <a:r>
              <a:rPr lang="en-US" altLang="zh-CN" sz="2400" i="1" dirty="0">
                <a:effectLst/>
              </a:rPr>
              <a:t>V</a:t>
            </a:r>
            <a:r>
              <a:rPr lang="en-US" altLang="zh-CN" sz="2400" dirty="0">
                <a:effectLst/>
              </a:rPr>
              <a:t>, </a:t>
            </a:r>
            <a:r>
              <a:rPr lang="en-US" altLang="zh-CN" sz="2400" i="1" dirty="0">
                <a:effectLst/>
              </a:rPr>
              <a:t>E</a:t>
            </a:r>
            <a:r>
              <a:rPr lang="en-US" altLang="zh-CN" sz="2400" dirty="0">
                <a:effectLst/>
              </a:rPr>
              <a:t>)</a:t>
            </a:r>
            <a:r>
              <a:rPr lang="zh-CN" altLang="zh-CN" sz="2400" dirty="0">
                <a:effectLst/>
              </a:rPr>
              <a:t>如下：</a:t>
            </a:r>
            <a:r>
              <a:rPr lang="en-US" altLang="zh-CN" sz="2400" i="1" dirty="0">
                <a:effectLst/>
              </a:rPr>
              <a:t>V</a:t>
            </a:r>
            <a:r>
              <a:rPr lang="en-US" altLang="zh-CN" sz="2400" dirty="0">
                <a:effectLst/>
              </a:rPr>
              <a:t> (</a:t>
            </a:r>
            <a:r>
              <a:rPr lang="en-US" altLang="zh-CN" sz="2400" i="1" dirty="0">
                <a:effectLst/>
              </a:rPr>
              <a:t>G</a:t>
            </a:r>
            <a:r>
              <a:rPr lang="en-US" altLang="zh-CN" sz="2400" dirty="0">
                <a:effectLst/>
              </a:rPr>
              <a:t>) = { </a:t>
            </a:r>
            <a:r>
              <a:rPr lang="en-US" altLang="zh-CN" sz="2400" i="1" dirty="0">
                <a:effectLst/>
              </a:rPr>
              <a:t>T</a:t>
            </a:r>
            <a:r>
              <a:rPr lang="en-US" altLang="zh-CN" sz="2400" baseline="-25000" dirty="0">
                <a:effectLst/>
              </a:rPr>
              <a:t>1</a:t>
            </a:r>
            <a:r>
              <a:rPr lang="en-US" altLang="zh-CN" sz="2400" dirty="0">
                <a:effectLst/>
              </a:rPr>
              <a:t> ,</a:t>
            </a:r>
            <a:r>
              <a:rPr lang="en-US" altLang="zh-CN" sz="2400" i="1" dirty="0">
                <a:effectLst/>
              </a:rPr>
              <a:t>T</a:t>
            </a:r>
            <a:r>
              <a:rPr lang="en-US" altLang="zh-CN" sz="2400" baseline="-25000" dirty="0">
                <a:effectLst/>
              </a:rPr>
              <a:t>2</a:t>
            </a:r>
            <a:r>
              <a:rPr lang="en-US" altLang="zh-CN" sz="2400" dirty="0">
                <a:effectLst/>
              </a:rPr>
              <a:t> , ,</a:t>
            </a:r>
            <a:r>
              <a:rPr lang="en-US" altLang="zh-CN" sz="2400" i="1" dirty="0" err="1">
                <a:effectLst/>
              </a:rPr>
              <a:t>T</a:t>
            </a:r>
            <a:r>
              <a:rPr lang="en-US" altLang="zh-CN" sz="2400" i="1" baseline="-25000" dirty="0" err="1">
                <a:effectLst/>
              </a:rPr>
              <a:t>n</a:t>
            </a:r>
            <a:r>
              <a:rPr lang="en-US" altLang="zh-CN" sz="2400" dirty="0">
                <a:effectLst/>
              </a:rPr>
              <a:t> }</a:t>
            </a:r>
            <a:r>
              <a:rPr lang="zh-CN" altLang="zh-CN" sz="2400" dirty="0">
                <a:effectLst/>
              </a:rPr>
              <a:t>， </a:t>
            </a:r>
            <a:r>
              <a:rPr lang="en-US" altLang="zh-CN" sz="2400" i="1" dirty="0" err="1">
                <a:effectLst/>
              </a:rPr>
              <a:t>T</a:t>
            </a:r>
            <a:r>
              <a:rPr lang="en-US" altLang="zh-CN" sz="2400" i="1" baseline="-25000" dirty="0" err="1">
                <a:effectLst/>
              </a:rPr>
              <a:t>i</a:t>
            </a:r>
            <a:r>
              <a:rPr lang="en-US" altLang="zh-CN" sz="2400" i="1" dirty="0" err="1">
                <a:effectLst/>
              </a:rPr>
              <a:t>T</a:t>
            </a:r>
            <a:r>
              <a:rPr lang="en-US" altLang="zh-CN" sz="2400" i="1" baseline="-25000" dirty="0" err="1">
                <a:effectLst/>
              </a:rPr>
              <a:t>j</a:t>
            </a:r>
            <a:r>
              <a:rPr lang="en-US" altLang="zh-CN" sz="2400" dirty="0">
                <a:effectLst/>
              </a:rPr>
              <a:t> ∈ </a:t>
            </a:r>
            <a:r>
              <a:rPr lang="en-US" altLang="zh-CN" sz="2400" i="1" dirty="0">
                <a:effectLst/>
              </a:rPr>
              <a:t>E</a:t>
            </a:r>
            <a:r>
              <a:rPr lang="en-US" altLang="zh-CN" sz="2400" dirty="0">
                <a:effectLst/>
              </a:rPr>
              <a:t>(</a:t>
            </a:r>
            <a:r>
              <a:rPr lang="en-US" altLang="zh-CN" sz="2400" i="1" dirty="0">
                <a:effectLst/>
              </a:rPr>
              <a:t>G</a:t>
            </a:r>
            <a:r>
              <a:rPr lang="en-US" altLang="zh-CN" sz="2400" dirty="0">
                <a:effectLst/>
              </a:rPr>
              <a:t>) </a:t>
            </a:r>
            <a:r>
              <a:rPr lang="zh-CN" altLang="zh-CN" sz="2400" dirty="0">
                <a:effectLst/>
              </a:rPr>
              <a:t>当且仅当发射台 </a:t>
            </a:r>
            <a:r>
              <a:rPr lang="en-US" altLang="zh-CN" sz="2400" i="1" dirty="0" err="1">
                <a:effectLst/>
              </a:rPr>
              <a:t>T</a:t>
            </a:r>
            <a:r>
              <a:rPr lang="en-US" altLang="zh-CN" sz="2400" i="1" baseline="-25000" dirty="0" err="1">
                <a:effectLst/>
              </a:rPr>
              <a:t>i</a:t>
            </a:r>
            <a:r>
              <a:rPr lang="en-US" altLang="zh-CN" sz="2400" dirty="0">
                <a:effectLst/>
              </a:rPr>
              <a:t> </a:t>
            </a:r>
            <a:r>
              <a:rPr lang="zh-CN" altLang="zh-CN" sz="2400" dirty="0">
                <a:effectLst/>
              </a:rPr>
              <a:t>和 </a:t>
            </a:r>
            <a:r>
              <a:rPr lang="en-US" altLang="zh-CN" sz="2400" i="1" dirty="0" err="1">
                <a:effectLst/>
              </a:rPr>
              <a:t>T</a:t>
            </a:r>
            <a:r>
              <a:rPr lang="en-US" altLang="zh-CN" sz="2400" i="1" baseline="-25000" dirty="0" err="1">
                <a:effectLst/>
              </a:rPr>
              <a:t>j</a:t>
            </a:r>
            <a:r>
              <a:rPr lang="en-US" altLang="zh-CN" sz="2400" dirty="0">
                <a:effectLst/>
              </a:rPr>
              <a:t> </a:t>
            </a:r>
            <a:r>
              <a:rPr lang="zh-CN" altLang="zh-CN" sz="2400" dirty="0">
                <a:effectLst/>
              </a:rPr>
              <a:t>的距离不超过 </a:t>
            </a:r>
            <a:r>
              <a:rPr lang="en-US" altLang="zh-CN" sz="2400" i="1" dirty="0">
                <a:effectLst/>
              </a:rPr>
              <a:t>d</a:t>
            </a:r>
            <a:r>
              <a:rPr lang="zh-CN" altLang="zh-CN" sz="2400" dirty="0">
                <a:effectLst/>
              </a:rPr>
              <a:t>。</a:t>
            </a:r>
          </a:p>
          <a:p>
            <a:r>
              <a:rPr lang="en-US" altLang="zh-CN" sz="2400" dirty="0">
                <a:effectLst/>
              </a:rPr>
              <a:t> </a:t>
            </a:r>
            <a:endParaRPr lang="zh-CN" altLang="zh-CN" sz="2400" dirty="0">
              <a:effectLst/>
            </a:endParaRPr>
          </a:p>
          <a:p>
            <a:r>
              <a:rPr lang="zh-CN" altLang="zh-CN" sz="2400" dirty="0">
                <a:effectLst/>
              </a:rPr>
              <a:t>考虑 </a:t>
            </a:r>
            <a:r>
              <a:rPr lang="en-US" altLang="zh-CN" sz="2400" dirty="0">
                <a:effectLst/>
              </a:rPr>
              <a:t>G </a:t>
            </a:r>
            <a:r>
              <a:rPr lang="zh-CN" altLang="zh-CN" sz="2400" dirty="0">
                <a:effectLst/>
              </a:rPr>
              <a:t>图的正常点染色。易见染同一种色的顶点可分配给同一频道。反之，按要求分配一个频道，相当于给 </a:t>
            </a:r>
            <a:r>
              <a:rPr lang="en-US" altLang="zh-CN" sz="2400" dirty="0">
                <a:effectLst/>
              </a:rPr>
              <a:t>G </a:t>
            </a:r>
            <a:r>
              <a:rPr lang="zh-CN" altLang="zh-CN" sz="2400" dirty="0">
                <a:effectLst/>
              </a:rPr>
              <a:t>中相应的顶点染同一种色。因此，频道分配相当于对 </a:t>
            </a:r>
            <a:r>
              <a:rPr lang="en-US" altLang="zh-CN" sz="2400" dirty="0">
                <a:effectLst/>
              </a:rPr>
              <a:t>G </a:t>
            </a:r>
            <a:r>
              <a:rPr lang="zh-CN" altLang="zh-CN" sz="2400" dirty="0">
                <a:effectLst/>
              </a:rPr>
              <a:t>进行顶点正常染色。所求最少频道数即为点色数 </a:t>
            </a:r>
            <a:r>
              <a:rPr lang="en-US" altLang="zh-CN" sz="2400" i="1" dirty="0">
                <a:effectLst/>
              </a:rPr>
              <a:t>χ</a:t>
            </a:r>
            <a:r>
              <a:rPr lang="en-US" altLang="zh-CN" sz="2400" dirty="0">
                <a:effectLst/>
              </a:rPr>
              <a:t> (</a:t>
            </a:r>
            <a:r>
              <a:rPr lang="en-US" altLang="zh-CN" sz="2400" i="1" dirty="0">
                <a:effectLst/>
              </a:rPr>
              <a:t>G</a:t>
            </a:r>
            <a:r>
              <a:rPr lang="en-US" altLang="zh-CN" sz="2400" dirty="0">
                <a:effectLst/>
              </a:rPr>
              <a:t>) </a:t>
            </a:r>
            <a:r>
              <a:rPr lang="zh-CN" altLang="zh-CN" sz="2400" dirty="0">
                <a:effectLst/>
              </a:rPr>
              <a:t>。</a:t>
            </a:r>
            <a:r>
              <a:rPr lang="zh-CN" altLang="zh-CN" sz="2400" dirty="0">
                <a:solidFill>
                  <a:srgbClr val="FF0000"/>
                </a:solidFill>
                <a:effectLst/>
              </a:rPr>
              <a:t>问题化为：求图 </a:t>
            </a:r>
            <a:r>
              <a:rPr lang="en-US" altLang="zh-CN" sz="2400" dirty="0">
                <a:solidFill>
                  <a:srgbClr val="FF0000"/>
                </a:solidFill>
                <a:effectLst/>
              </a:rPr>
              <a:t>G </a:t>
            </a:r>
            <a:r>
              <a:rPr lang="zh-CN" altLang="zh-CN" sz="2400" dirty="0">
                <a:solidFill>
                  <a:srgbClr val="FF0000"/>
                </a:solidFill>
                <a:effectLst/>
              </a:rPr>
              <a:t>的正常 </a:t>
            </a:r>
            <a:r>
              <a:rPr lang="en-US" altLang="zh-CN" sz="2400" i="1" dirty="0">
                <a:solidFill>
                  <a:srgbClr val="FF0000"/>
                </a:solidFill>
                <a:effectLst/>
              </a:rPr>
              <a:t>χ</a:t>
            </a:r>
            <a:r>
              <a:rPr lang="en-US" altLang="zh-CN" sz="2400" dirty="0">
                <a:solidFill>
                  <a:srgbClr val="FF0000"/>
                </a:solidFill>
                <a:effectLst/>
              </a:rPr>
              <a:t> (</a:t>
            </a:r>
            <a:r>
              <a:rPr lang="en-US" altLang="zh-CN" sz="2400" i="1" dirty="0">
                <a:solidFill>
                  <a:srgbClr val="FF0000"/>
                </a:solidFill>
                <a:effectLst/>
              </a:rPr>
              <a:t>G</a:t>
            </a:r>
            <a:r>
              <a:rPr lang="en-US" altLang="zh-CN" sz="2400" dirty="0">
                <a:solidFill>
                  <a:srgbClr val="FF0000"/>
                </a:solidFill>
                <a:effectLst/>
              </a:rPr>
              <a:t>) </a:t>
            </a:r>
            <a:r>
              <a:rPr lang="zh-CN" altLang="zh-CN" sz="2400" dirty="0">
                <a:solidFill>
                  <a:srgbClr val="FF0000"/>
                </a:solidFill>
                <a:effectLst/>
              </a:rPr>
              <a:t>点染色。</a:t>
            </a:r>
          </a:p>
          <a:p>
            <a:pPr>
              <a:defRPr/>
            </a:pPr>
            <a:endParaRPr lang="zh-CN" altLang="en-US" sz="2400" dirty="0">
              <a:solidFill>
                <a:srgbClr val="FF0000"/>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sz="2400" dirty="0">
                <a:effectLst/>
              </a:rPr>
              <a:t>（</a:t>
            </a:r>
            <a:r>
              <a:rPr lang="en-US" altLang="zh-CN" sz="2400" dirty="0">
                <a:effectLst/>
              </a:rPr>
              <a:t>3</a:t>
            </a:r>
            <a:r>
              <a:rPr lang="zh-CN" altLang="zh-CN" sz="2400" dirty="0">
                <a:effectLst/>
              </a:rPr>
              <a:t>）储藏问题</a:t>
            </a:r>
          </a:p>
          <a:p>
            <a:r>
              <a:rPr lang="en-US" altLang="zh-CN" sz="2400" dirty="0">
                <a:effectLst/>
              </a:rPr>
              <a:t> </a:t>
            </a:r>
            <a:endParaRPr lang="zh-CN" altLang="zh-CN" sz="2400" dirty="0">
              <a:effectLst/>
            </a:endParaRPr>
          </a:p>
          <a:p>
            <a:r>
              <a:rPr lang="zh-CN" altLang="zh-CN" sz="2400" dirty="0">
                <a:effectLst/>
              </a:rPr>
              <a:t>某公司生产 </a:t>
            </a:r>
            <a:r>
              <a:rPr lang="en-US" altLang="zh-CN" sz="2400" i="1" dirty="0">
                <a:effectLst/>
              </a:rPr>
              <a:t>n</a:t>
            </a:r>
            <a:r>
              <a:rPr lang="en-US" altLang="zh-CN" sz="2400" dirty="0">
                <a:effectLst/>
              </a:rPr>
              <a:t> </a:t>
            </a:r>
            <a:r>
              <a:rPr lang="zh-CN" altLang="zh-CN" sz="2400" dirty="0">
                <a:effectLst/>
              </a:rPr>
              <a:t>种化学品 </a:t>
            </a:r>
            <a:r>
              <a:rPr lang="en-US" altLang="zh-CN" sz="2400" i="1" dirty="0">
                <a:effectLst/>
              </a:rPr>
              <a:t>C</a:t>
            </a:r>
            <a:r>
              <a:rPr lang="en-US" altLang="zh-CN" sz="2400" baseline="-25000" dirty="0">
                <a:effectLst/>
              </a:rPr>
              <a:t>1</a:t>
            </a:r>
            <a:r>
              <a:rPr lang="en-US" altLang="zh-CN" sz="2400" dirty="0">
                <a:effectLst/>
              </a:rPr>
              <a:t> , </a:t>
            </a:r>
            <a:r>
              <a:rPr lang="en-US" altLang="zh-CN" sz="2400" i="1" dirty="0">
                <a:effectLst/>
              </a:rPr>
              <a:t>C</a:t>
            </a:r>
            <a:r>
              <a:rPr lang="en-US" altLang="zh-CN" sz="2400" baseline="-25000" dirty="0">
                <a:effectLst/>
              </a:rPr>
              <a:t>2</a:t>
            </a:r>
            <a:r>
              <a:rPr lang="en-US" altLang="zh-CN" sz="2400" dirty="0">
                <a:effectLst/>
              </a:rPr>
              <a:t> , , </a:t>
            </a:r>
            <a:r>
              <a:rPr lang="en-US" altLang="zh-CN" sz="2400" i="1" dirty="0">
                <a:effectLst/>
              </a:rPr>
              <a:t>C</a:t>
            </a:r>
            <a:r>
              <a:rPr lang="en-US" altLang="zh-CN" sz="2400" i="1" baseline="-25000" dirty="0">
                <a:effectLst/>
              </a:rPr>
              <a:t>n</a:t>
            </a:r>
            <a:r>
              <a:rPr lang="en-US" altLang="zh-CN" sz="2400" dirty="0">
                <a:effectLst/>
              </a:rPr>
              <a:t> </a:t>
            </a:r>
            <a:r>
              <a:rPr lang="zh-CN" altLang="zh-CN" sz="2400" dirty="0">
                <a:effectLst/>
              </a:rPr>
              <a:t>，其中某些制品不能存放在同一个仓库中。问至少需要多少个仓库？如何分配存放？</a:t>
            </a:r>
          </a:p>
          <a:p>
            <a:r>
              <a:rPr lang="en-US" altLang="zh-CN" sz="2400" dirty="0">
                <a:effectLst/>
              </a:rPr>
              <a:t> </a:t>
            </a:r>
            <a:endParaRPr lang="zh-CN" altLang="zh-CN" sz="2400" dirty="0">
              <a:effectLst/>
            </a:endParaRPr>
          </a:p>
          <a:p>
            <a:r>
              <a:rPr lang="zh-CN" altLang="zh-CN" sz="2400" dirty="0">
                <a:solidFill>
                  <a:srgbClr val="0000FF"/>
                </a:solidFill>
                <a:effectLst/>
              </a:rPr>
              <a:t>图论模型：</a:t>
            </a:r>
            <a:r>
              <a:rPr lang="zh-CN" altLang="zh-CN" sz="2400" dirty="0">
                <a:effectLst/>
              </a:rPr>
              <a:t>构造图 </a:t>
            </a:r>
            <a:r>
              <a:rPr lang="en-US" altLang="zh-CN" sz="2400" dirty="0">
                <a:effectLst/>
              </a:rPr>
              <a:t>G</a:t>
            </a:r>
            <a:r>
              <a:rPr lang="zh-CN" altLang="zh-CN" sz="2400" dirty="0">
                <a:effectLst/>
              </a:rPr>
              <a:t>＝</a:t>
            </a:r>
            <a:r>
              <a:rPr lang="en-US" altLang="zh-CN" sz="2400" dirty="0">
                <a:effectLst/>
              </a:rPr>
              <a:t>(</a:t>
            </a:r>
            <a:r>
              <a:rPr lang="en-US" altLang="zh-CN" sz="2400" i="1" dirty="0">
                <a:effectLst/>
              </a:rPr>
              <a:t>V</a:t>
            </a:r>
            <a:r>
              <a:rPr lang="en-US" altLang="zh-CN" sz="2400" dirty="0">
                <a:effectLst/>
              </a:rPr>
              <a:t>, </a:t>
            </a:r>
            <a:r>
              <a:rPr lang="en-US" altLang="zh-CN" sz="2400" i="1" dirty="0">
                <a:effectLst/>
              </a:rPr>
              <a:t>E</a:t>
            </a:r>
            <a:r>
              <a:rPr lang="en-US" altLang="zh-CN" sz="2400" dirty="0">
                <a:effectLst/>
              </a:rPr>
              <a:t>)</a:t>
            </a:r>
            <a:r>
              <a:rPr lang="zh-CN" altLang="zh-CN" sz="2400" dirty="0">
                <a:effectLst/>
              </a:rPr>
              <a:t>如下：</a:t>
            </a:r>
            <a:r>
              <a:rPr lang="en-US" altLang="zh-CN" sz="2400" i="1" dirty="0">
                <a:effectLst/>
              </a:rPr>
              <a:t>V</a:t>
            </a:r>
            <a:r>
              <a:rPr lang="en-US" altLang="zh-CN" sz="2400" dirty="0">
                <a:effectLst/>
              </a:rPr>
              <a:t> (</a:t>
            </a:r>
            <a:r>
              <a:rPr lang="en-US" altLang="zh-CN" sz="2400" i="1" dirty="0">
                <a:effectLst/>
              </a:rPr>
              <a:t>G</a:t>
            </a:r>
            <a:r>
              <a:rPr lang="en-US" altLang="zh-CN" sz="2400" dirty="0">
                <a:effectLst/>
              </a:rPr>
              <a:t>) = { </a:t>
            </a:r>
            <a:r>
              <a:rPr lang="en-US" altLang="zh-CN" sz="2400" i="1" dirty="0">
                <a:effectLst/>
              </a:rPr>
              <a:t>C</a:t>
            </a:r>
            <a:r>
              <a:rPr lang="en-US" altLang="zh-CN" sz="2400" baseline="-25000" dirty="0">
                <a:effectLst/>
              </a:rPr>
              <a:t>1</a:t>
            </a:r>
            <a:r>
              <a:rPr lang="en-US" altLang="zh-CN" sz="2400" dirty="0">
                <a:effectLst/>
              </a:rPr>
              <a:t> , </a:t>
            </a:r>
            <a:r>
              <a:rPr lang="en-US" altLang="zh-CN" sz="2400" i="1" dirty="0">
                <a:effectLst/>
              </a:rPr>
              <a:t>C</a:t>
            </a:r>
            <a:r>
              <a:rPr lang="en-US" altLang="zh-CN" sz="2400" baseline="-25000" dirty="0">
                <a:effectLst/>
              </a:rPr>
              <a:t>2</a:t>
            </a:r>
            <a:r>
              <a:rPr lang="en-US" altLang="zh-CN" sz="2400" dirty="0">
                <a:effectLst/>
              </a:rPr>
              <a:t> , , </a:t>
            </a:r>
            <a:r>
              <a:rPr lang="en-US" altLang="zh-CN" sz="2400" i="1" dirty="0">
                <a:effectLst/>
              </a:rPr>
              <a:t>C</a:t>
            </a:r>
            <a:r>
              <a:rPr lang="en-US" altLang="zh-CN" sz="2400" i="1" baseline="-25000" dirty="0">
                <a:effectLst/>
              </a:rPr>
              <a:t>n</a:t>
            </a:r>
            <a:r>
              <a:rPr lang="en-US" altLang="zh-CN" sz="2400" dirty="0">
                <a:effectLst/>
              </a:rPr>
              <a:t> }</a:t>
            </a:r>
            <a:r>
              <a:rPr lang="zh-CN" altLang="zh-CN" sz="2400" dirty="0">
                <a:effectLst/>
              </a:rPr>
              <a:t>， </a:t>
            </a:r>
            <a:r>
              <a:rPr lang="en-US" altLang="zh-CN" sz="2400" i="1" dirty="0" err="1">
                <a:effectLst/>
              </a:rPr>
              <a:t>C</a:t>
            </a:r>
            <a:r>
              <a:rPr lang="en-US" altLang="zh-CN" sz="2400" i="1" baseline="-25000" dirty="0" err="1">
                <a:effectLst/>
              </a:rPr>
              <a:t>i</a:t>
            </a:r>
            <a:r>
              <a:rPr lang="en-US" altLang="zh-CN" sz="2400" i="1" dirty="0" err="1">
                <a:effectLst/>
              </a:rPr>
              <a:t>C</a:t>
            </a:r>
            <a:r>
              <a:rPr lang="en-US" altLang="zh-CN" sz="2400" dirty="0">
                <a:effectLst/>
              </a:rPr>
              <a:t> </a:t>
            </a:r>
            <a:r>
              <a:rPr lang="en-US" altLang="zh-CN" sz="2400" i="1" baseline="-25000" dirty="0">
                <a:effectLst/>
              </a:rPr>
              <a:t>j</a:t>
            </a:r>
            <a:r>
              <a:rPr lang="en-US" altLang="zh-CN" sz="2400" dirty="0">
                <a:effectLst/>
              </a:rPr>
              <a:t> ∈ </a:t>
            </a:r>
            <a:r>
              <a:rPr lang="en-US" altLang="zh-CN" sz="2400" i="1" dirty="0">
                <a:effectLst/>
              </a:rPr>
              <a:t>E</a:t>
            </a:r>
            <a:r>
              <a:rPr lang="en-US" altLang="zh-CN" sz="2400" dirty="0">
                <a:effectLst/>
              </a:rPr>
              <a:t>(</a:t>
            </a:r>
            <a:r>
              <a:rPr lang="en-US" altLang="zh-CN" sz="2400" i="1" dirty="0">
                <a:effectLst/>
              </a:rPr>
              <a:t>G</a:t>
            </a:r>
            <a:r>
              <a:rPr lang="en-US" altLang="zh-CN" sz="2400" dirty="0">
                <a:effectLst/>
              </a:rPr>
              <a:t>) </a:t>
            </a:r>
            <a:r>
              <a:rPr lang="zh-CN" altLang="zh-CN" sz="2400" dirty="0">
                <a:effectLst/>
              </a:rPr>
              <a:t>当且仅当制品 </a:t>
            </a:r>
            <a:r>
              <a:rPr lang="en-US" altLang="zh-CN" sz="2400" i="1" dirty="0">
                <a:effectLst/>
              </a:rPr>
              <a:t>C</a:t>
            </a:r>
            <a:r>
              <a:rPr lang="en-US" altLang="zh-CN" sz="2400" i="1" baseline="-25000" dirty="0">
                <a:effectLst/>
              </a:rPr>
              <a:t>i</a:t>
            </a:r>
            <a:r>
              <a:rPr lang="en-US" altLang="zh-CN" sz="2400" dirty="0">
                <a:effectLst/>
              </a:rPr>
              <a:t> </a:t>
            </a:r>
            <a:r>
              <a:rPr lang="zh-CN" altLang="zh-CN" sz="2400" dirty="0">
                <a:effectLst/>
              </a:rPr>
              <a:t>和 </a:t>
            </a:r>
            <a:r>
              <a:rPr lang="en-US" altLang="zh-CN" sz="2400" i="1" dirty="0">
                <a:effectLst/>
              </a:rPr>
              <a:t>C</a:t>
            </a:r>
            <a:r>
              <a:rPr lang="en-US" altLang="zh-CN" sz="2400" dirty="0">
                <a:effectLst/>
              </a:rPr>
              <a:t> </a:t>
            </a:r>
            <a:r>
              <a:rPr lang="en-US" altLang="zh-CN" sz="2400" i="1" baseline="-25000" dirty="0">
                <a:effectLst/>
              </a:rPr>
              <a:t>j</a:t>
            </a:r>
            <a:r>
              <a:rPr lang="en-US" altLang="zh-CN" sz="2400" dirty="0">
                <a:effectLst/>
              </a:rPr>
              <a:t> </a:t>
            </a:r>
            <a:r>
              <a:rPr lang="zh-CN" altLang="zh-CN" sz="2400" dirty="0">
                <a:effectLst/>
              </a:rPr>
              <a:t>不能放在同一仓库中。</a:t>
            </a:r>
          </a:p>
          <a:p>
            <a:r>
              <a:rPr lang="en-US" altLang="zh-CN" sz="2400" dirty="0">
                <a:effectLst/>
              </a:rPr>
              <a:t> </a:t>
            </a:r>
            <a:endParaRPr lang="zh-CN" altLang="zh-CN" sz="2400" dirty="0">
              <a:effectLst/>
            </a:endParaRPr>
          </a:p>
          <a:p>
            <a:r>
              <a:rPr lang="zh-CN" altLang="zh-CN" sz="2400" dirty="0">
                <a:effectLst/>
              </a:rPr>
              <a:t>若干制品可放在同一仓库当且仅当它们在 </a:t>
            </a:r>
            <a:r>
              <a:rPr lang="en-US" altLang="zh-CN" sz="2400" dirty="0">
                <a:effectLst/>
              </a:rPr>
              <a:t>G </a:t>
            </a:r>
            <a:r>
              <a:rPr lang="zh-CN" altLang="zh-CN" sz="2400" dirty="0">
                <a:effectLst/>
              </a:rPr>
              <a:t>中对应的顶点可染同一种色。可见给这些产品分配仓库相当于对 </a:t>
            </a:r>
            <a:r>
              <a:rPr lang="en-US" altLang="zh-CN" sz="2400" dirty="0">
                <a:effectLst/>
              </a:rPr>
              <a:t>G </a:t>
            </a:r>
            <a:r>
              <a:rPr lang="zh-CN" altLang="zh-CN" sz="2400" dirty="0">
                <a:effectLst/>
              </a:rPr>
              <a:t>进行正常点染色。所需的最少仓库数即为 </a:t>
            </a:r>
            <a:r>
              <a:rPr lang="en-US" altLang="zh-CN" sz="2400" dirty="0">
                <a:effectLst/>
              </a:rPr>
              <a:t>G </a:t>
            </a:r>
            <a:r>
              <a:rPr lang="zh-CN" altLang="zh-CN" sz="2400" dirty="0">
                <a:effectLst/>
              </a:rPr>
              <a:t>的点色数 </a:t>
            </a:r>
            <a:r>
              <a:rPr lang="en-US" altLang="zh-CN" sz="2400" i="1" dirty="0">
                <a:effectLst/>
              </a:rPr>
              <a:t>χ</a:t>
            </a:r>
            <a:r>
              <a:rPr lang="en-US" altLang="zh-CN" sz="2400" dirty="0">
                <a:effectLst/>
              </a:rPr>
              <a:t> (</a:t>
            </a:r>
            <a:r>
              <a:rPr lang="en-US" altLang="zh-CN" sz="2400" i="1" dirty="0">
                <a:effectLst/>
              </a:rPr>
              <a:t>G</a:t>
            </a:r>
            <a:r>
              <a:rPr lang="en-US" altLang="zh-CN" sz="2400" dirty="0">
                <a:effectLst/>
              </a:rPr>
              <a:t>) </a:t>
            </a:r>
            <a:r>
              <a:rPr lang="zh-CN" altLang="zh-CN" sz="2400" dirty="0">
                <a:effectLst/>
              </a:rPr>
              <a:t>。问题化为：求图 </a:t>
            </a:r>
            <a:r>
              <a:rPr lang="en-US" altLang="zh-CN" sz="2400" dirty="0">
                <a:effectLst/>
              </a:rPr>
              <a:t>G </a:t>
            </a:r>
            <a:r>
              <a:rPr lang="zh-CN" altLang="zh-CN" sz="2400" dirty="0">
                <a:effectLst/>
              </a:rPr>
              <a:t>的正常 </a:t>
            </a:r>
            <a:r>
              <a:rPr lang="en-US" altLang="zh-CN" sz="2400" i="1" dirty="0">
                <a:effectLst/>
              </a:rPr>
              <a:t>χ</a:t>
            </a:r>
            <a:r>
              <a:rPr lang="en-US" altLang="zh-CN" sz="2400" dirty="0">
                <a:effectLst/>
              </a:rPr>
              <a:t> (</a:t>
            </a:r>
            <a:r>
              <a:rPr lang="en-US" altLang="zh-CN" sz="2400" i="1" dirty="0">
                <a:effectLst/>
              </a:rPr>
              <a:t>G</a:t>
            </a:r>
            <a:r>
              <a:rPr lang="en-US" altLang="zh-CN" sz="2400" dirty="0">
                <a:effectLst/>
              </a:rPr>
              <a:t>) </a:t>
            </a:r>
            <a:r>
              <a:rPr lang="zh-CN" altLang="zh-CN" sz="2400" dirty="0">
                <a:effectLst/>
              </a:rPr>
              <a:t>点染色。</a:t>
            </a:r>
          </a:p>
          <a:p>
            <a:endParaRPr lang="zh-CN" altLang="en-US" sz="24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sym typeface="+mn-ea"/>
              </a:rPr>
              <a:t>求任意图的正常 </a:t>
            </a:r>
            <a:r>
              <a:rPr lang="en-US" altLang="zh-CN" i="1" dirty="0">
                <a:effectLst/>
                <a:sym typeface="+mn-ea"/>
              </a:rPr>
              <a:t>χ</a:t>
            </a:r>
            <a:r>
              <a:rPr lang="en-US" altLang="zh-CN" dirty="0">
                <a:effectLst/>
                <a:sym typeface="+mn-ea"/>
              </a:rPr>
              <a:t> (</a:t>
            </a:r>
            <a:r>
              <a:rPr lang="en-US" altLang="zh-CN" i="1" dirty="0">
                <a:effectLst/>
                <a:sym typeface="+mn-ea"/>
              </a:rPr>
              <a:t>G</a:t>
            </a:r>
            <a:r>
              <a:rPr lang="en-US" altLang="zh-CN" dirty="0">
                <a:effectLst/>
                <a:sym typeface="+mn-ea"/>
              </a:rPr>
              <a:t>) </a:t>
            </a:r>
            <a:r>
              <a:rPr lang="zh-CN" altLang="zh-CN" dirty="0">
                <a:effectLst/>
                <a:sym typeface="+mn-ea"/>
              </a:rPr>
              <a:t>点染色算法</a:t>
            </a:r>
            <a:endParaRPr lang="en-US" altLang="zh-CN" dirty="0">
              <a:effectLst/>
              <a:sym typeface="+mn-ea"/>
            </a:endParaRPr>
          </a:p>
        </p:txBody>
      </p:sp>
      <p:sp>
        <p:nvSpPr>
          <p:cNvPr id="3" name="内容占位符 2"/>
          <p:cNvSpPr>
            <a:spLocks noGrp="1"/>
          </p:cNvSpPr>
          <p:nvPr>
            <p:ph idx="1"/>
          </p:nvPr>
        </p:nvSpPr>
        <p:spPr/>
        <p:txBody>
          <a:bodyPr/>
          <a:lstStyle/>
          <a:p>
            <a:r>
              <a:rPr lang="zh-CN" altLang="zh-CN" sz="2400" dirty="0">
                <a:effectLst/>
              </a:rPr>
              <a:t>对既不是完全图又不是奇圈的图 </a:t>
            </a:r>
            <a:r>
              <a:rPr lang="en-US" altLang="zh-CN" sz="2400" dirty="0">
                <a:effectLst/>
              </a:rPr>
              <a:t>G</a:t>
            </a:r>
            <a:r>
              <a:rPr lang="zh-CN" altLang="zh-CN" sz="2400" dirty="0">
                <a:effectLst/>
              </a:rPr>
              <a:t>，利用 </a:t>
            </a:r>
            <a:r>
              <a:rPr lang="en-US" altLang="zh-CN" sz="2400" dirty="0">
                <a:effectLst/>
              </a:rPr>
              <a:t>Brooks </a:t>
            </a:r>
            <a:r>
              <a:rPr lang="zh-CN" altLang="zh-CN" sz="2400" dirty="0">
                <a:effectLst/>
              </a:rPr>
              <a:t>定理的证明可以得到求 </a:t>
            </a:r>
            <a:r>
              <a:rPr lang="en-US" altLang="zh-CN" sz="2400" dirty="0">
                <a:effectLst/>
              </a:rPr>
              <a:t>G </a:t>
            </a:r>
            <a:r>
              <a:rPr lang="zh-CN" altLang="zh-CN" sz="2400" dirty="0">
                <a:effectLst/>
              </a:rPr>
              <a:t>的顶点</a:t>
            </a:r>
            <a:r>
              <a:rPr lang="en-US" altLang="zh-CN" sz="2400" dirty="0">
                <a:solidFill>
                  <a:srgbClr val="FF0000"/>
                </a:solidFill>
                <a:effectLst/>
              </a:rPr>
              <a:t>Δ(G)</a:t>
            </a:r>
            <a:r>
              <a:rPr lang="en-US" altLang="zh-CN" sz="2400" dirty="0">
                <a:effectLst/>
              </a:rPr>
              <a:t> -</a:t>
            </a:r>
            <a:r>
              <a:rPr lang="zh-CN" altLang="zh-CN" sz="2400" dirty="0">
                <a:effectLst/>
              </a:rPr>
              <a:t>正常染色的一个有效算法。但是，在一般情况下</a:t>
            </a:r>
            <a:r>
              <a:rPr lang="en-US" altLang="zh-CN" sz="2400" dirty="0">
                <a:effectLst/>
              </a:rPr>
              <a:t>,</a:t>
            </a:r>
            <a:r>
              <a:rPr lang="en-US" altLang="zh-CN" sz="2400" dirty="0">
                <a:solidFill>
                  <a:srgbClr val="FF0000"/>
                </a:solidFill>
                <a:effectLst/>
              </a:rPr>
              <a:t>Δ(G)</a:t>
            </a:r>
            <a:r>
              <a:rPr lang="en-US" altLang="zh-CN" sz="2400" dirty="0">
                <a:effectLst/>
              </a:rPr>
              <a:t> </a:t>
            </a:r>
            <a:r>
              <a:rPr lang="zh-CN" altLang="zh-CN" sz="2400" dirty="0">
                <a:effectLst/>
              </a:rPr>
              <a:t>与 </a:t>
            </a:r>
            <a:r>
              <a:rPr lang="en-US" altLang="zh-CN" sz="2400" i="1" dirty="0">
                <a:effectLst/>
              </a:rPr>
              <a:t>χ</a:t>
            </a:r>
            <a:r>
              <a:rPr lang="en-US" altLang="zh-CN" sz="2400" dirty="0">
                <a:effectLst/>
              </a:rPr>
              <a:t> (</a:t>
            </a:r>
            <a:r>
              <a:rPr lang="en-US" altLang="zh-CN" sz="2400" i="1" dirty="0">
                <a:effectLst/>
              </a:rPr>
              <a:t>G</a:t>
            </a:r>
            <a:r>
              <a:rPr lang="en-US" altLang="zh-CN" sz="2400" dirty="0">
                <a:effectLst/>
              </a:rPr>
              <a:t>) </a:t>
            </a:r>
            <a:r>
              <a:rPr lang="zh-CN" altLang="zh-CN" sz="2400" dirty="0">
                <a:effectLst/>
              </a:rPr>
              <a:t>并不相等。求任意图的正常 </a:t>
            </a:r>
            <a:r>
              <a:rPr lang="en-US" altLang="zh-CN" sz="2400" i="1" dirty="0">
                <a:effectLst/>
              </a:rPr>
              <a:t>χ</a:t>
            </a:r>
            <a:r>
              <a:rPr lang="en-US" altLang="zh-CN" sz="2400" dirty="0">
                <a:effectLst/>
              </a:rPr>
              <a:t> (</a:t>
            </a:r>
            <a:r>
              <a:rPr lang="en-US" altLang="zh-CN" sz="2400" i="1" dirty="0">
                <a:effectLst/>
              </a:rPr>
              <a:t>G</a:t>
            </a:r>
            <a:r>
              <a:rPr lang="en-US" altLang="zh-CN" sz="2400" dirty="0">
                <a:effectLst/>
              </a:rPr>
              <a:t>) </a:t>
            </a:r>
            <a:r>
              <a:rPr lang="zh-CN" altLang="zh-CN" sz="2400" dirty="0">
                <a:effectLst/>
              </a:rPr>
              <a:t>点染色是一个 </a:t>
            </a:r>
            <a:r>
              <a:rPr lang="en-US" altLang="zh-CN" sz="2400" dirty="0">
                <a:effectLst/>
              </a:rPr>
              <a:t>NPC </a:t>
            </a:r>
            <a:r>
              <a:rPr lang="zh-CN" altLang="zh-CN" sz="2400" dirty="0">
                <a:effectLst/>
              </a:rPr>
              <a:t>问题，目前没有多项式时间精确算法，仅有一些适用于小规模问题的非多项式时间算法和一些多项式时间近似算法。遗憾的是，迄今为止找到的多项式时间近似算法其近似比都不等于常数。可见，从计算复杂性的角度来看，图的点染色问题是如此困难，以至于连近似比等于常数的多项式时间近似算法都难以找到。</a:t>
            </a:r>
            <a:endParaRPr lang="en-US" altLang="zh-CN" sz="2400" dirty="0">
              <a:effectLst/>
            </a:endParaRPr>
          </a:p>
          <a:p>
            <a:endParaRPr lang="en-US" altLang="zh-CN" sz="2400" dirty="0">
              <a:effectLst/>
            </a:endParaRPr>
          </a:p>
          <a:p>
            <a:r>
              <a:rPr lang="zh-CN" altLang="zh-CN" sz="2400" dirty="0">
                <a:effectLst/>
              </a:rPr>
              <a:t>对图的点染色问题，找近似比等于常数的多项式时间近似算法与找 </a:t>
            </a:r>
            <a:r>
              <a:rPr lang="en-US" altLang="zh-CN" sz="2400" i="1" dirty="0">
                <a:effectLst/>
              </a:rPr>
              <a:t>χ</a:t>
            </a:r>
            <a:r>
              <a:rPr lang="en-US" altLang="zh-CN" sz="2400" dirty="0">
                <a:effectLst/>
              </a:rPr>
              <a:t> (G) </a:t>
            </a:r>
            <a:r>
              <a:rPr lang="zh-CN" altLang="zh-CN" sz="2400" dirty="0">
                <a:effectLst/>
              </a:rPr>
              <a:t>顶点染色的（有效）精确算法一样困难。</a:t>
            </a:r>
          </a:p>
          <a:p>
            <a:endParaRPr lang="zh-CN" altLang="en-US" sz="2400" dirty="0"/>
          </a:p>
        </p:txBody>
      </p:sp>
      <p:sp>
        <p:nvSpPr>
          <p:cNvPr id="4" name="矩形 3"/>
          <p:cNvSpPr/>
          <p:nvPr/>
        </p:nvSpPr>
        <p:spPr>
          <a:xfrm>
            <a:off x="755650" y="5805170"/>
            <a:ext cx="8108950" cy="829945"/>
          </a:xfrm>
          <a:prstGeom prst="rect">
            <a:avLst/>
          </a:prstGeom>
          <a:solidFill>
            <a:srgbClr val="FFFF00"/>
          </a:solidFill>
        </p:spPr>
        <p:txBody>
          <a:bodyPr wrap="square">
            <a:spAutoFit/>
          </a:bodyPr>
          <a:lstStyle/>
          <a:p>
            <a:pPr algn="l"/>
            <a:r>
              <a:rPr lang="zh-CN" altLang="en-US" sz="2400" b="1" dirty="0">
                <a:solidFill>
                  <a:srgbClr val="FF0000"/>
                </a:solidFill>
              </a:rPr>
              <a:t>定理</a:t>
            </a:r>
            <a:r>
              <a:rPr lang="en-US" altLang="zh-CN" sz="2400" b="1" dirty="0">
                <a:solidFill>
                  <a:srgbClr val="FF0000"/>
                </a:solidFill>
              </a:rPr>
              <a:t>6.2.4 </a:t>
            </a:r>
            <a:r>
              <a:rPr lang="en-US" altLang="zh-CN" sz="2400" b="1" dirty="0"/>
              <a:t>(Brooks</a:t>
            </a:r>
            <a:r>
              <a:rPr lang="zh-CN" altLang="en-US" sz="2400" b="1" dirty="0"/>
              <a:t>，</a:t>
            </a:r>
            <a:r>
              <a:rPr lang="en-US" altLang="zh-CN" sz="2400" b="1" dirty="0"/>
              <a:t>1941) </a:t>
            </a:r>
            <a:r>
              <a:rPr lang="zh-CN" altLang="en-US" sz="2400" b="1" dirty="0"/>
              <a:t>设</a:t>
            </a:r>
            <a:r>
              <a:rPr lang="en-US" altLang="zh-CN" sz="2400" b="1" dirty="0"/>
              <a:t>G</a:t>
            </a:r>
            <a:r>
              <a:rPr lang="zh-CN" altLang="en-US" sz="2400" b="1" dirty="0"/>
              <a:t>是连通的简单图，且</a:t>
            </a:r>
            <a:r>
              <a:rPr lang="en-US" altLang="zh-CN" sz="2400" b="1" dirty="0"/>
              <a:t>G</a:t>
            </a:r>
            <a:r>
              <a:rPr lang="zh-CN" altLang="en-US" sz="2400" b="1" dirty="0"/>
              <a:t>既不是奇圈又不是完全图，则</a:t>
            </a:r>
            <a:r>
              <a:rPr lang="zh-CN" altLang="en-US" sz="2400" b="1" dirty="0">
                <a:sym typeface="Symbol" panose="05050102010706020507" pitchFamily="18" charset="2"/>
              </a:rPr>
              <a:t>(G)</a:t>
            </a:r>
            <a:r>
              <a:rPr lang="en-US" altLang="zh-CN" sz="2400" dirty="0">
                <a:effectLst/>
                <a:sym typeface="+mn-ea"/>
              </a:rPr>
              <a:t>≤Δ(G)</a:t>
            </a:r>
            <a:endParaRPr lang="zh-CN" altLang="en-US" sz="2400" b="1"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332656"/>
            <a:ext cx="8540750" cy="720725"/>
          </a:xfrm>
        </p:spPr>
        <p:txBody>
          <a:bodyPr/>
          <a:lstStyle/>
          <a:p>
            <a:pPr lvl="0"/>
            <a:r>
              <a:rPr lang="zh-CN" altLang="en-US" sz="3200" dirty="0">
                <a:effectLst/>
              </a:rPr>
              <a:t>算法一、</a:t>
            </a:r>
            <a:r>
              <a:rPr lang="zh-CN" altLang="zh-CN" sz="3200" dirty="0">
                <a:effectLst/>
              </a:rPr>
              <a:t>添边粘合法</a:t>
            </a:r>
            <a:br>
              <a:rPr lang="zh-CN" altLang="zh-CN" sz="3200" dirty="0">
                <a:effectLst/>
              </a:rPr>
            </a:br>
            <a:endParaRPr lang="zh-CN" altLang="en-US" sz="3200" dirty="0"/>
          </a:p>
        </p:txBody>
      </p:sp>
      <p:sp>
        <p:nvSpPr>
          <p:cNvPr id="3" name="内容占位符 2"/>
          <p:cNvSpPr>
            <a:spLocks noGrp="1"/>
          </p:cNvSpPr>
          <p:nvPr>
            <p:ph idx="1"/>
          </p:nvPr>
        </p:nvSpPr>
        <p:spPr>
          <a:xfrm>
            <a:off x="323850" y="981075"/>
            <a:ext cx="8540750" cy="2375917"/>
          </a:xfrm>
        </p:spPr>
        <p:txBody>
          <a:bodyPr/>
          <a:lstStyle/>
          <a:p>
            <a:r>
              <a:rPr lang="zh-CN" altLang="en-US" sz="2800" dirty="0">
                <a:solidFill>
                  <a:srgbClr val="FF0000"/>
                </a:solidFill>
                <a:effectLst/>
              </a:rPr>
              <a:t>（</a:t>
            </a:r>
            <a:r>
              <a:rPr lang="en-US" altLang="zh-CN" sz="2800" dirty="0">
                <a:solidFill>
                  <a:srgbClr val="FF0000"/>
                </a:solidFill>
                <a:effectLst/>
              </a:rPr>
              <a:t>1</a:t>
            </a:r>
            <a:r>
              <a:rPr lang="zh-CN" altLang="en-US" sz="2800" dirty="0">
                <a:solidFill>
                  <a:srgbClr val="FF0000"/>
                </a:solidFill>
                <a:effectLst/>
              </a:rPr>
              <a:t>）</a:t>
            </a:r>
            <a:r>
              <a:rPr lang="zh-CN" altLang="zh-CN" sz="2800" dirty="0">
                <a:solidFill>
                  <a:srgbClr val="FF0000"/>
                </a:solidFill>
                <a:effectLst/>
              </a:rPr>
              <a:t>添边、粘合操作：</a:t>
            </a:r>
            <a:r>
              <a:rPr lang="zh-CN" altLang="zh-CN" sz="2800" dirty="0">
                <a:effectLst/>
              </a:rPr>
              <a:t>给定图 </a:t>
            </a:r>
            <a:r>
              <a:rPr lang="en-US" altLang="zh-CN" sz="2800" dirty="0">
                <a:effectLst/>
              </a:rPr>
              <a:t>G</a:t>
            </a:r>
            <a:r>
              <a:rPr lang="zh-CN" altLang="zh-CN" sz="2800" dirty="0">
                <a:effectLst/>
              </a:rPr>
              <a:t>＝</a:t>
            </a:r>
            <a:r>
              <a:rPr lang="en-US" altLang="zh-CN" sz="2800" dirty="0">
                <a:effectLst/>
              </a:rPr>
              <a:t>(</a:t>
            </a:r>
            <a:r>
              <a:rPr lang="en-US" altLang="zh-CN" sz="2800" i="1" dirty="0">
                <a:effectLst/>
              </a:rPr>
              <a:t>V</a:t>
            </a:r>
            <a:r>
              <a:rPr lang="en-US" altLang="zh-CN" sz="2800" dirty="0">
                <a:effectLst/>
              </a:rPr>
              <a:t>, </a:t>
            </a:r>
            <a:r>
              <a:rPr lang="en-US" altLang="zh-CN" sz="2800" i="1" dirty="0">
                <a:effectLst/>
              </a:rPr>
              <a:t>E</a:t>
            </a:r>
            <a:r>
              <a:rPr lang="en-US" altLang="zh-CN" sz="2800" dirty="0">
                <a:effectLst/>
              </a:rPr>
              <a:t>)</a:t>
            </a:r>
            <a:r>
              <a:rPr lang="zh-CN" altLang="zh-CN" sz="2800" dirty="0">
                <a:effectLst/>
              </a:rPr>
              <a:t>，设 </a:t>
            </a:r>
            <a:r>
              <a:rPr lang="en-US" altLang="zh-CN" sz="2800" i="1" dirty="0">
                <a:effectLst/>
              </a:rPr>
              <a:t>u</a:t>
            </a:r>
            <a:r>
              <a:rPr lang="en-US" altLang="zh-CN" sz="2800" dirty="0">
                <a:effectLst/>
              </a:rPr>
              <a:t>, </a:t>
            </a:r>
            <a:r>
              <a:rPr lang="en-US" altLang="zh-CN" sz="2800" i="1" dirty="0">
                <a:effectLst/>
              </a:rPr>
              <a:t>v</a:t>
            </a:r>
            <a:r>
              <a:rPr lang="en-US" altLang="zh-CN" sz="2800" dirty="0">
                <a:effectLst/>
              </a:rPr>
              <a:t> ∈</a:t>
            </a:r>
            <a:r>
              <a:rPr lang="en-US" altLang="zh-CN" sz="2800" i="1" dirty="0">
                <a:effectLst/>
              </a:rPr>
              <a:t>V</a:t>
            </a:r>
            <a:r>
              <a:rPr lang="en-US" altLang="zh-CN" sz="2800" dirty="0">
                <a:effectLst/>
              </a:rPr>
              <a:t> (</a:t>
            </a:r>
            <a:r>
              <a:rPr lang="en-US" altLang="zh-CN" sz="2800" i="1" dirty="0">
                <a:effectLst/>
              </a:rPr>
              <a:t>G</a:t>
            </a:r>
            <a:r>
              <a:rPr lang="en-US" altLang="zh-CN" sz="2800" dirty="0">
                <a:effectLst/>
              </a:rPr>
              <a:t>) </a:t>
            </a:r>
            <a:r>
              <a:rPr lang="zh-CN" altLang="zh-CN" sz="2800" dirty="0">
                <a:effectLst/>
              </a:rPr>
              <a:t>，且 </a:t>
            </a:r>
            <a:r>
              <a:rPr lang="en-US" altLang="zh-CN" sz="2800" i="1" dirty="0">
                <a:effectLst/>
              </a:rPr>
              <a:t>u</a:t>
            </a:r>
            <a:r>
              <a:rPr lang="en-US" altLang="zh-CN" sz="2800" dirty="0">
                <a:effectLst/>
              </a:rPr>
              <a:t>, </a:t>
            </a:r>
            <a:r>
              <a:rPr lang="en-US" altLang="zh-CN" sz="2800" i="1" dirty="0">
                <a:effectLst/>
              </a:rPr>
              <a:t>v</a:t>
            </a:r>
            <a:r>
              <a:rPr lang="en-US" altLang="zh-CN" sz="2800" dirty="0">
                <a:effectLst/>
              </a:rPr>
              <a:t> </a:t>
            </a:r>
            <a:r>
              <a:rPr lang="zh-CN" altLang="zh-CN" sz="2800" dirty="0">
                <a:effectLst/>
              </a:rPr>
              <a:t>在 </a:t>
            </a:r>
            <a:r>
              <a:rPr lang="en-US" altLang="zh-CN" sz="2800" dirty="0">
                <a:effectLst/>
              </a:rPr>
              <a:t>G </a:t>
            </a:r>
            <a:r>
              <a:rPr lang="zh-CN" altLang="zh-CN" sz="2800" dirty="0">
                <a:effectLst/>
              </a:rPr>
              <a:t>中互不相邻，则</a:t>
            </a:r>
            <a:r>
              <a:rPr lang="en-US" altLang="zh-CN" sz="2800" dirty="0">
                <a:effectLst/>
              </a:rPr>
              <a:t> </a:t>
            </a:r>
            <a:endParaRPr lang="zh-CN" altLang="zh-CN" sz="2800" dirty="0">
              <a:effectLst/>
            </a:endParaRPr>
          </a:p>
          <a:p>
            <a:r>
              <a:rPr lang="zh-CN" altLang="en-US" sz="2800" dirty="0">
                <a:solidFill>
                  <a:srgbClr val="FF0000"/>
                </a:solidFill>
                <a:effectLst/>
              </a:rPr>
              <a:t>（</a:t>
            </a:r>
            <a:r>
              <a:rPr lang="en-US" altLang="zh-CN" sz="2800" dirty="0">
                <a:solidFill>
                  <a:srgbClr val="FF0000"/>
                </a:solidFill>
                <a:effectLst/>
              </a:rPr>
              <a:t>2</a:t>
            </a:r>
            <a:r>
              <a:rPr lang="zh-CN" altLang="en-US" sz="2800" dirty="0">
                <a:solidFill>
                  <a:srgbClr val="FF0000"/>
                </a:solidFill>
                <a:effectLst/>
              </a:rPr>
              <a:t>）</a:t>
            </a:r>
            <a:r>
              <a:rPr lang="zh-CN" altLang="zh-CN" sz="2800" dirty="0">
                <a:solidFill>
                  <a:srgbClr val="FF0000"/>
                </a:solidFill>
                <a:effectLst/>
              </a:rPr>
              <a:t>添边操作：</a:t>
            </a:r>
            <a:r>
              <a:rPr lang="zh-CN" altLang="zh-CN" sz="2800" dirty="0">
                <a:effectLst/>
              </a:rPr>
              <a:t>给 </a:t>
            </a:r>
            <a:r>
              <a:rPr lang="en-US" altLang="zh-CN" sz="2800" dirty="0">
                <a:effectLst/>
              </a:rPr>
              <a:t>G </a:t>
            </a:r>
            <a:r>
              <a:rPr lang="zh-CN" altLang="zh-CN" sz="2800" dirty="0">
                <a:effectLst/>
              </a:rPr>
              <a:t>添加边 </a:t>
            </a:r>
            <a:r>
              <a:rPr lang="en-US" altLang="zh-CN" sz="2800" i="1" dirty="0" err="1">
                <a:effectLst/>
              </a:rPr>
              <a:t>uv</a:t>
            </a:r>
            <a:r>
              <a:rPr lang="zh-CN" altLang="zh-CN" sz="2800" dirty="0">
                <a:effectLst/>
              </a:rPr>
              <a:t>，得图 </a:t>
            </a:r>
            <a:r>
              <a:rPr lang="en-US" altLang="zh-CN" sz="2800" i="1" dirty="0">
                <a:effectLst/>
              </a:rPr>
              <a:t>G</a:t>
            </a:r>
            <a:r>
              <a:rPr lang="en-US" altLang="zh-CN" sz="2800" dirty="0">
                <a:effectLst/>
              </a:rPr>
              <a:t>′ </a:t>
            </a:r>
            <a:r>
              <a:rPr lang="zh-CN" altLang="zh-CN" sz="2800" dirty="0">
                <a:effectLst/>
              </a:rPr>
              <a:t>；</a:t>
            </a:r>
            <a:r>
              <a:rPr lang="en-US" altLang="zh-CN" sz="2800" dirty="0">
                <a:effectLst/>
              </a:rPr>
              <a:t> </a:t>
            </a:r>
            <a:endParaRPr lang="zh-CN" altLang="zh-CN" sz="2800" dirty="0">
              <a:effectLst/>
            </a:endParaRPr>
          </a:p>
          <a:p>
            <a:r>
              <a:rPr lang="zh-CN" altLang="en-US" sz="2800" dirty="0">
                <a:solidFill>
                  <a:srgbClr val="FF0000"/>
                </a:solidFill>
                <a:effectLst/>
              </a:rPr>
              <a:t>（</a:t>
            </a:r>
            <a:r>
              <a:rPr lang="en-US" altLang="zh-CN" sz="2800" dirty="0">
                <a:solidFill>
                  <a:srgbClr val="FF0000"/>
                </a:solidFill>
                <a:effectLst/>
              </a:rPr>
              <a:t>3</a:t>
            </a:r>
            <a:r>
              <a:rPr lang="zh-CN" altLang="en-US" sz="2800" dirty="0">
                <a:solidFill>
                  <a:srgbClr val="FF0000"/>
                </a:solidFill>
                <a:effectLst/>
              </a:rPr>
              <a:t>）</a:t>
            </a:r>
            <a:r>
              <a:rPr lang="zh-CN" altLang="zh-CN" sz="2800" dirty="0">
                <a:solidFill>
                  <a:srgbClr val="FF0000"/>
                </a:solidFill>
                <a:effectLst/>
              </a:rPr>
              <a:t>粘合操作：</a:t>
            </a:r>
            <a:r>
              <a:rPr lang="zh-CN" altLang="zh-CN" sz="2800" dirty="0">
                <a:effectLst/>
              </a:rPr>
              <a:t>将 </a:t>
            </a:r>
            <a:r>
              <a:rPr lang="en-US" altLang="zh-CN" sz="2800" i="1" dirty="0">
                <a:effectLst/>
              </a:rPr>
              <a:t>u</a:t>
            </a:r>
            <a:r>
              <a:rPr lang="en-US" altLang="zh-CN" sz="2800" dirty="0">
                <a:effectLst/>
              </a:rPr>
              <a:t>,</a:t>
            </a:r>
            <a:r>
              <a:rPr lang="en-US" altLang="zh-CN" sz="2800" i="1" dirty="0">
                <a:effectLst/>
              </a:rPr>
              <a:t>v</a:t>
            </a:r>
            <a:r>
              <a:rPr lang="en-US" altLang="zh-CN" sz="2800" dirty="0">
                <a:effectLst/>
              </a:rPr>
              <a:t> </a:t>
            </a:r>
            <a:r>
              <a:rPr lang="zh-CN" altLang="zh-CN" sz="2800" dirty="0">
                <a:effectLst/>
              </a:rPr>
              <a:t>两点粘合为一点，并去掉所得的重边，得图 </a:t>
            </a:r>
            <a:r>
              <a:rPr lang="en-US" altLang="zh-CN" sz="2800" i="1" dirty="0">
                <a:effectLst/>
              </a:rPr>
              <a:t>G</a:t>
            </a:r>
            <a:r>
              <a:rPr lang="en-US" altLang="zh-CN" sz="2800" dirty="0">
                <a:effectLst/>
              </a:rPr>
              <a:t>′′ </a:t>
            </a:r>
            <a:r>
              <a:rPr lang="zh-CN" altLang="zh-CN" sz="2800" dirty="0">
                <a:effectLst/>
              </a:rPr>
              <a:t>。</a:t>
            </a:r>
            <a:endParaRPr lang="en-US" altLang="zh-CN" sz="2800" dirty="0">
              <a:effectLst/>
            </a:endParaRPr>
          </a:p>
          <a:p>
            <a:r>
              <a:rPr lang="zh-CN" altLang="zh-CN" sz="2800" dirty="0">
                <a:effectLst/>
              </a:rPr>
              <a:t>定理 </a:t>
            </a:r>
            <a:r>
              <a:rPr lang="en-US" altLang="zh-CN" sz="2800" dirty="0">
                <a:effectLst/>
              </a:rPr>
              <a:t>6.5.2  </a:t>
            </a:r>
            <a:r>
              <a:rPr lang="en-US" altLang="zh-CN" sz="2800" i="1" dirty="0">
                <a:effectLst/>
              </a:rPr>
              <a:t>χ</a:t>
            </a:r>
            <a:r>
              <a:rPr lang="en-US" altLang="zh-CN" sz="2800" dirty="0">
                <a:effectLst/>
              </a:rPr>
              <a:t> (</a:t>
            </a:r>
            <a:r>
              <a:rPr lang="en-US" altLang="zh-CN" sz="2800" i="1" dirty="0">
                <a:effectLst/>
              </a:rPr>
              <a:t>G</a:t>
            </a:r>
            <a:r>
              <a:rPr lang="en-US" altLang="zh-CN" sz="2800" dirty="0">
                <a:effectLst/>
              </a:rPr>
              <a:t>) = min{</a:t>
            </a:r>
            <a:r>
              <a:rPr lang="en-US" altLang="zh-CN" sz="2800" i="1" dirty="0">
                <a:effectLst/>
              </a:rPr>
              <a:t>χ</a:t>
            </a:r>
            <a:r>
              <a:rPr lang="en-US" altLang="zh-CN" sz="2800" dirty="0">
                <a:effectLst/>
              </a:rPr>
              <a:t> (</a:t>
            </a:r>
            <a:r>
              <a:rPr lang="en-US" altLang="zh-CN" sz="2800" i="1" dirty="0">
                <a:effectLst/>
              </a:rPr>
              <a:t>G</a:t>
            </a:r>
            <a:r>
              <a:rPr lang="en-US" altLang="zh-CN" sz="2800" dirty="0">
                <a:effectLst/>
              </a:rPr>
              <a:t>′), </a:t>
            </a:r>
            <a:r>
              <a:rPr lang="en-US" altLang="zh-CN" sz="2800" i="1" dirty="0">
                <a:effectLst/>
              </a:rPr>
              <a:t>χ</a:t>
            </a:r>
            <a:r>
              <a:rPr lang="en-US" altLang="zh-CN" sz="2800" dirty="0">
                <a:effectLst/>
              </a:rPr>
              <a:t> (</a:t>
            </a:r>
            <a:r>
              <a:rPr lang="en-US" altLang="zh-CN" sz="2800" i="1" dirty="0">
                <a:effectLst/>
              </a:rPr>
              <a:t>G</a:t>
            </a:r>
            <a:r>
              <a:rPr lang="en-US" altLang="zh-CN" sz="2800" dirty="0">
                <a:effectLst/>
              </a:rPr>
              <a:t>′′)}</a:t>
            </a:r>
            <a:r>
              <a:rPr lang="zh-CN" altLang="zh-CN" sz="2800" dirty="0">
                <a:effectLst/>
              </a:rPr>
              <a:t>。</a:t>
            </a:r>
          </a:p>
          <a:p>
            <a:br>
              <a:rPr lang="en-US" altLang="zh-CN" sz="2800" dirty="0">
                <a:effectLst/>
              </a:rPr>
            </a:br>
            <a:r>
              <a:rPr lang="en-US" altLang="zh-CN" sz="2800" dirty="0">
                <a:effectLst/>
              </a:rPr>
              <a:t> </a:t>
            </a:r>
            <a:endParaRPr lang="zh-CN" altLang="zh-CN" sz="2800" dirty="0">
              <a:effectLst/>
            </a:endParaRPr>
          </a:p>
          <a:p>
            <a:endParaRPr lang="zh-CN" altLang="en-US" sz="2800" dirty="0"/>
          </a:p>
        </p:txBody>
      </p:sp>
      <p:pic>
        <p:nvPicPr>
          <p:cNvPr id="404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4005064"/>
            <a:ext cx="6389687"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sz="2800" dirty="0">
                <a:solidFill>
                  <a:srgbClr val="FF0000"/>
                </a:solidFill>
                <a:effectLst/>
              </a:rPr>
              <a:t>添边粘合算法基本思想：</a:t>
            </a:r>
            <a:r>
              <a:rPr lang="zh-CN" altLang="zh-CN" sz="2800" dirty="0">
                <a:effectLst/>
              </a:rPr>
              <a:t>对于给定的图</a:t>
            </a:r>
            <a:r>
              <a:rPr lang="en-US" altLang="zh-CN" sz="2800" dirty="0">
                <a:effectLst/>
              </a:rPr>
              <a:t>G</a:t>
            </a:r>
            <a:r>
              <a:rPr lang="zh-CN" altLang="zh-CN" sz="2800" dirty="0">
                <a:effectLst/>
              </a:rPr>
              <a:t>，若</a:t>
            </a:r>
            <a:r>
              <a:rPr lang="en-US" altLang="zh-CN" sz="2800" dirty="0">
                <a:effectLst/>
              </a:rPr>
              <a:t>G </a:t>
            </a:r>
            <a:r>
              <a:rPr lang="zh-CN" altLang="zh-CN" sz="2800" dirty="0">
                <a:effectLst/>
              </a:rPr>
              <a:t>是一个</a:t>
            </a:r>
            <a:r>
              <a:rPr lang="en-US" altLang="zh-CN" sz="2800" i="1" dirty="0">
                <a:effectLst/>
              </a:rPr>
              <a:t>υ</a:t>
            </a:r>
            <a:r>
              <a:rPr lang="en-US" altLang="zh-CN" sz="2800" dirty="0">
                <a:effectLst/>
              </a:rPr>
              <a:t> </a:t>
            </a:r>
            <a:r>
              <a:rPr lang="zh-CN" altLang="zh-CN" sz="2800" dirty="0">
                <a:effectLst/>
              </a:rPr>
              <a:t>阶完全图，则</a:t>
            </a:r>
            <a:r>
              <a:rPr lang="en-US" altLang="zh-CN" sz="2800" i="1" dirty="0">
                <a:effectLst/>
              </a:rPr>
              <a:t>χ</a:t>
            </a:r>
            <a:r>
              <a:rPr lang="en-US" altLang="zh-CN" sz="2800" dirty="0">
                <a:effectLst/>
              </a:rPr>
              <a:t>(</a:t>
            </a:r>
            <a:r>
              <a:rPr lang="en-US" altLang="zh-CN" sz="2800" i="1" dirty="0">
                <a:effectLst/>
              </a:rPr>
              <a:t>G</a:t>
            </a:r>
            <a:r>
              <a:rPr lang="en-US" altLang="zh-CN" sz="2800" dirty="0">
                <a:effectLst/>
              </a:rPr>
              <a:t>)=</a:t>
            </a:r>
            <a:r>
              <a:rPr lang="en-US" altLang="zh-CN" sz="2800" i="1" dirty="0">
                <a:effectLst/>
              </a:rPr>
              <a:t>v</a:t>
            </a:r>
            <a:r>
              <a:rPr lang="zh-CN" altLang="zh-CN" sz="2800" dirty="0">
                <a:effectLst/>
              </a:rPr>
              <a:t>。此时给</a:t>
            </a:r>
            <a:r>
              <a:rPr lang="en-US" altLang="zh-CN" sz="2800" dirty="0">
                <a:effectLst/>
              </a:rPr>
              <a:t>G </a:t>
            </a:r>
            <a:r>
              <a:rPr lang="zh-CN" altLang="zh-CN" sz="2800" dirty="0">
                <a:effectLst/>
              </a:rPr>
              <a:t>的每个顶点一个不同的色即可。若</a:t>
            </a:r>
            <a:r>
              <a:rPr lang="en-US" altLang="zh-CN" sz="2800" dirty="0">
                <a:effectLst/>
              </a:rPr>
              <a:t>G </a:t>
            </a:r>
            <a:r>
              <a:rPr lang="zh-CN" altLang="zh-CN" sz="2800" dirty="0">
                <a:effectLst/>
              </a:rPr>
              <a:t>不是完全图，则可取两个不相邻顶点</a:t>
            </a:r>
            <a:r>
              <a:rPr lang="en-US" altLang="zh-CN" sz="2800" i="1" dirty="0">
                <a:effectLst/>
              </a:rPr>
              <a:t>u</a:t>
            </a:r>
            <a:r>
              <a:rPr lang="en-US" altLang="zh-CN" sz="2800" dirty="0">
                <a:effectLst/>
              </a:rPr>
              <a:t>, </a:t>
            </a:r>
            <a:r>
              <a:rPr lang="en-US" altLang="zh-CN" sz="2800" i="1" dirty="0">
                <a:effectLst/>
              </a:rPr>
              <a:t>v</a:t>
            </a:r>
            <a:r>
              <a:rPr lang="zh-CN" altLang="zh-CN" sz="2800" dirty="0">
                <a:effectLst/>
              </a:rPr>
              <a:t>，对</a:t>
            </a:r>
            <a:r>
              <a:rPr lang="en-US" altLang="zh-CN" sz="2800" dirty="0">
                <a:effectLst/>
              </a:rPr>
              <a:t>G </a:t>
            </a:r>
            <a:r>
              <a:rPr lang="zh-CN" altLang="zh-CN" sz="2800" dirty="0">
                <a:effectLst/>
              </a:rPr>
              <a:t>进行添边操作和粘合操作，反复进行这个过程，直至获得完全图为止。设最终得到的阶数最小的完全图为</a:t>
            </a:r>
            <a:r>
              <a:rPr lang="en-US" altLang="zh-CN" sz="2800" i="1" dirty="0">
                <a:effectLst/>
              </a:rPr>
              <a:t>K</a:t>
            </a:r>
            <a:r>
              <a:rPr lang="en-US" altLang="zh-CN" sz="2800" i="1" baseline="-25000" dirty="0">
                <a:effectLst/>
              </a:rPr>
              <a:t>m</a:t>
            </a:r>
            <a:r>
              <a:rPr lang="en-US" altLang="zh-CN" sz="2800" dirty="0">
                <a:effectLst/>
              </a:rPr>
              <a:t> </a:t>
            </a:r>
            <a:r>
              <a:rPr lang="zh-CN" altLang="zh-CN" sz="2800" dirty="0">
                <a:effectLst/>
              </a:rPr>
              <a:t>，则由定理</a:t>
            </a:r>
            <a:r>
              <a:rPr lang="en-US" altLang="zh-CN" sz="2800" dirty="0">
                <a:effectLst/>
              </a:rPr>
              <a:t>6.5.2, </a:t>
            </a:r>
            <a:r>
              <a:rPr lang="en-US" altLang="zh-CN" sz="2800" i="1" dirty="0">
                <a:effectLst/>
              </a:rPr>
              <a:t>χ</a:t>
            </a:r>
            <a:r>
              <a:rPr lang="en-US" altLang="zh-CN" sz="2800" dirty="0">
                <a:effectLst/>
              </a:rPr>
              <a:t>(</a:t>
            </a:r>
            <a:r>
              <a:rPr lang="en-US" altLang="zh-CN" sz="2800" i="1" dirty="0">
                <a:effectLst/>
              </a:rPr>
              <a:t>G</a:t>
            </a:r>
            <a:r>
              <a:rPr lang="en-US" altLang="zh-CN" sz="2800" dirty="0">
                <a:effectLst/>
              </a:rPr>
              <a:t>) =</a:t>
            </a:r>
            <a:r>
              <a:rPr lang="en-US" altLang="zh-CN" sz="2800" i="1" dirty="0">
                <a:effectLst/>
              </a:rPr>
              <a:t>m</a:t>
            </a:r>
            <a:r>
              <a:rPr lang="en-US" altLang="zh-CN" sz="2800" dirty="0">
                <a:effectLst/>
              </a:rPr>
              <a:t> </a:t>
            </a:r>
            <a:r>
              <a:rPr lang="zh-CN" altLang="zh-CN" sz="2800" dirty="0">
                <a:effectLst/>
              </a:rPr>
              <a:t>。</a:t>
            </a:r>
            <a:r>
              <a:rPr lang="zh-CN" altLang="en-US" sz="2800" dirty="0">
                <a:effectLst/>
              </a:rPr>
              <a:t>该最小阶完全图各顶点所对应的粘合点集合，便是图</a:t>
            </a:r>
            <a:r>
              <a:rPr lang="en-US" altLang="zh-CN" sz="2800" dirty="0">
                <a:effectLst/>
              </a:rPr>
              <a:t>G</a:t>
            </a:r>
            <a:r>
              <a:rPr lang="zh-CN" altLang="en-US" sz="2800" dirty="0">
                <a:effectLst/>
              </a:rPr>
              <a:t>的顶点正常</a:t>
            </a:r>
            <a:r>
              <a:rPr lang="en-US" altLang="zh-CN" sz="2800" i="1" dirty="0">
                <a:effectLst/>
              </a:rPr>
              <a:t>χ</a:t>
            </a:r>
            <a:r>
              <a:rPr lang="en-US" altLang="zh-CN" sz="2800" dirty="0">
                <a:effectLst/>
              </a:rPr>
              <a:t>(</a:t>
            </a:r>
            <a:r>
              <a:rPr lang="en-US" altLang="zh-CN" sz="2800" i="1" dirty="0">
                <a:effectLst/>
              </a:rPr>
              <a:t>G</a:t>
            </a:r>
            <a:r>
              <a:rPr lang="en-US" altLang="zh-CN" sz="2800" dirty="0">
                <a:effectLst/>
              </a:rPr>
              <a:t>)</a:t>
            </a:r>
            <a:r>
              <a:rPr lang="zh-CN" altLang="en-US" sz="2800" dirty="0">
                <a:effectLst/>
              </a:rPr>
              <a:t>染色划分</a:t>
            </a:r>
            <a:r>
              <a:rPr lang="en-US" altLang="zh-CN" sz="2800" dirty="0">
                <a:effectLst/>
              </a:rPr>
              <a:t>V1</a:t>
            </a:r>
            <a:r>
              <a:rPr lang="zh-CN" altLang="en-US" sz="2800" dirty="0">
                <a:effectLst/>
              </a:rPr>
              <a:t>，</a:t>
            </a:r>
            <a:r>
              <a:rPr lang="en-US" altLang="zh-CN" sz="2800" dirty="0">
                <a:effectLst/>
              </a:rPr>
              <a:t>V2,…..</a:t>
            </a:r>
            <a:r>
              <a:rPr lang="zh-CN" altLang="en-US" sz="2800" dirty="0">
                <a:effectLst/>
              </a:rPr>
              <a:t>，</a:t>
            </a:r>
            <a:r>
              <a:rPr lang="en-US" altLang="zh-CN" sz="2800" dirty="0" err="1">
                <a:effectLst/>
              </a:rPr>
              <a:t>Vx</a:t>
            </a:r>
            <a:r>
              <a:rPr lang="en-US" altLang="zh-CN" sz="2800" dirty="0">
                <a:effectLst/>
              </a:rPr>
              <a:t>(G)</a:t>
            </a:r>
            <a:endParaRPr lang="zh-CN" altLang="zh-CN" sz="2800" dirty="0">
              <a:effectLst/>
            </a:endParaRPr>
          </a:p>
          <a:p>
            <a:endParaRPr lang="zh-CN" altLang="en-US" sz="2800" dirty="0"/>
          </a:p>
        </p:txBody>
      </p:sp>
      <p:sp>
        <p:nvSpPr>
          <p:cNvPr id="4" name="矩形 3"/>
          <p:cNvSpPr/>
          <p:nvPr/>
        </p:nvSpPr>
        <p:spPr>
          <a:xfrm>
            <a:off x="1080046" y="5850850"/>
            <a:ext cx="6433171" cy="523220"/>
          </a:xfrm>
          <a:prstGeom prst="rect">
            <a:avLst/>
          </a:prstGeom>
          <a:solidFill>
            <a:srgbClr val="FFFF00"/>
          </a:solidFill>
        </p:spPr>
        <p:txBody>
          <a:bodyPr wrap="none">
            <a:spAutoFit/>
          </a:bodyPr>
          <a:lstStyle/>
          <a:p>
            <a:r>
              <a:rPr lang="zh-CN" altLang="zh-CN" sz="2800" dirty="0">
                <a:solidFill>
                  <a:srgbClr val="FF0000"/>
                </a:solidFill>
              </a:rPr>
              <a:t>定理 </a:t>
            </a:r>
            <a:r>
              <a:rPr lang="en-US" altLang="zh-CN" sz="2800" dirty="0">
                <a:solidFill>
                  <a:srgbClr val="FF0000"/>
                </a:solidFill>
              </a:rPr>
              <a:t>6.5.2  </a:t>
            </a:r>
            <a:r>
              <a:rPr lang="en-US" altLang="zh-CN" sz="2800" i="1" dirty="0">
                <a:solidFill>
                  <a:srgbClr val="FF0000"/>
                </a:solidFill>
              </a:rPr>
              <a:t>χ</a:t>
            </a:r>
            <a:r>
              <a:rPr lang="en-US" altLang="zh-CN" sz="2800" dirty="0">
                <a:solidFill>
                  <a:srgbClr val="FF0000"/>
                </a:solidFill>
              </a:rPr>
              <a:t> (</a:t>
            </a:r>
            <a:r>
              <a:rPr lang="en-US" altLang="zh-CN" sz="2800" i="1" dirty="0">
                <a:solidFill>
                  <a:srgbClr val="FF0000"/>
                </a:solidFill>
              </a:rPr>
              <a:t>G</a:t>
            </a:r>
            <a:r>
              <a:rPr lang="en-US" altLang="zh-CN" sz="2800" dirty="0">
                <a:solidFill>
                  <a:srgbClr val="FF0000"/>
                </a:solidFill>
              </a:rPr>
              <a:t>) = min{</a:t>
            </a:r>
            <a:r>
              <a:rPr lang="en-US" altLang="zh-CN" sz="2800" i="1" dirty="0">
                <a:solidFill>
                  <a:srgbClr val="FF0000"/>
                </a:solidFill>
              </a:rPr>
              <a:t>χ</a:t>
            </a:r>
            <a:r>
              <a:rPr lang="en-US" altLang="zh-CN" sz="2800" dirty="0">
                <a:solidFill>
                  <a:srgbClr val="FF0000"/>
                </a:solidFill>
              </a:rPr>
              <a:t> (</a:t>
            </a:r>
            <a:r>
              <a:rPr lang="en-US" altLang="zh-CN" sz="2800" i="1" dirty="0">
                <a:solidFill>
                  <a:srgbClr val="FF0000"/>
                </a:solidFill>
              </a:rPr>
              <a:t>G</a:t>
            </a:r>
            <a:r>
              <a:rPr lang="en-US" altLang="zh-CN" sz="2800" dirty="0">
                <a:solidFill>
                  <a:srgbClr val="FF0000"/>
                </a:solidFill>
              </a:rPr>
              <a:t>′), </a:t>
            </a:r>
            <a:r>
              <a:rPr lang="en-US" altLang="zh-CN" sz="2800" i="1" dirty="0">
                <a:solidFill>
                  <a:srgbClr val="FF0000"/>
                </a:solidFill>
              </a:rPr>
              <a:t>χ</a:t>
            </a:r>
            <a:r>
              <a:rPr lang="en-US" altLang="zh-CN" sz="2800" dirty="0">
                <a:solidFill>
                  <a:srgbClr val="FF0000"/>
                </a:solidFill>
              </a:rPr>
              <a:t> (</a:t>
            </a:r>
            <a:r>
              <a:rPr lang="en-US" altLang="zh-CN" sz="2800" i="1" dirty="0">
                <a:solidFill>
                  <a:srgbClr val="FF0000"/>
                </a:solidFill>
              </a:rPr>
              <a:t>G</a:t>
            </a:r>
            <a:r>
              <a:rPr lang="en-US" altLang="zh-CN" sz="2800" dirty="0">
                <a:solidFill>
                  <a:srgbClr val="FF0000"/>
                </a:solidFill>
              </a:rPr>
              <a:t>′′)}</a:t>
            </a:r>
            <a:r>
              <a:rPr lang="zh-CN" altLang="zh-CN" sz="2800" dirty="0">
                <a:solidFill>
                  <a:srgbClr val="FF0000"/>
                </a:solidFill>
              </a:rPr>
              <a:t>。</a:t>
            </a:r>
          </a:p>
        </p:txBody>
      </p:sp>
      <p:pic>
        <p:nvPicPr>
          <p:cNvPr id="5" name="图片 4"/>
          <p:cNvPicPr>
            <a:picLocks noChangeAspect="1"/>
          </p:cNvPicPr>
          <p:nvPr/>
        </p:nvPicPr>
        <p:blipFill>
          <a:blip r:embed="rId2"/>
          <a:stretch>
            <a:fillRect/>
          </a:stretch>
        </p:blipFill>
        <p:spPr>
          <a:xfrm>
            <a:off x="1952625" y="5203190"/>
            <a:ext cx="4276725" cy="49530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95536" y="620688"/>
                <a:ext cx="8540750" cy="6237312"/>
              </a:xfrm>
            </p:spPr>
            <p:txBody>
              <a:bodyPr/>
              <a:lstStyle/>
              <a:p>
                <a:pPr marL="0" indent="0">
                  <a:buNone/>
                </a:pPr>
                <a:r>
                  <a:rPr lang="zh-CN" altLang="en-US" sz="2400" dirty="0">
                    <a:solidFill>
                      <a:srgbClr val="FF0000"/>
                    </a:solidFill>
                  </a:rPr>
                  <a:t>输入：</a:t>
                </a:r>
                <a:r>
                  <a:rPr lang="zh-CN" altLang="en-US" sz="2400" dirty="0"/>
                  <a:t>图</a:t>
                </a:r>
                <a:r>
                  <a:rPr lang="en-US" altLang="zh-CN" sz="2400" dirty="0"/>
                  <a:t>G</a:t>
                </a:r>
              </a:p>
              <a:p>
                <a:pPr marL="0" indent="0">
                  <a:buNone/>
                </a:pPr>
                <a:r>
                  <a:rPr lang="zh-CN" altLang="en-US" sz="2400" dirty="0">
                    <a:solidFill>
                      <a:srgbClr val="FF0000"/>
                    </a:solidFill>
                  </a:rPr>
                  <a:t>输出：</a:t>
                </a:r>
                <a:r>
                  <a:rPr lang="en-US" altLang="zh-CN" sz="2400" dirty="0"/>
                  <a:t>G</a:t>
                </a:r>
                <a:r>
                  <a:rPr lang="zh-CN" altLang="en-US" sz="2400" dirty="0"/>
                  <a:t>的色数</a:t>
                </a:r>
                <a14:m>
                  <m:oMath xmlns:m="http://schemas.openxmlformats.org/officeDocument/2006/math">
                    <m:r>
                      <a:rPr lang="zh-CN" altLang="en-US" sz="2400" i="1" smtClean="0">
                        <a:latin typeface="Cambria Math" panose="02040503050406030204"/>
                      </a:rPr>
                      <m:t>𝝌</m:t>
                    </m:r>
                    <m:d>
                      <m:dPr>
                        <m:ctrlPr>
                          <a:rPr lang="en-US" altLang="zh-CN" sz="2400" b="1" i="1" smtClean="0">
                            <a:latin typeface="Cambria Math" panose="02040503050406030204" pitchFamily="18" charset="0"/>
                          </a:rPr>
                        </m:ctrlPr>
                      </m:dPr>
                      <m:e>
                        <m:r>
                          <a:rPr lang="en-US" altLang="zh-CN" sz="2400" b="1" i="1" smtClean="0">
                            <a:latin typeface="Cambria Math" panose="02040503050406030204"/>
                          </a:rPr>
                          <m:t>𝑮</m:t>
                        </m:r>
                      </m:e>
                    </m:d>
                    <m:r>
                      <a:rPr lang="zh-CN" altLang="en-US" sz="2400" b="1" i="1" smtClean="0">
                        <a:latin typeface="Cambria Math" panose="02040503050406030204"/>
                      </a:rPr>
                      <m:t>，即</m:t>
                    </m:r>
                    <m:r>
                      <a:rPr lang="zh-CN" altLang="en-US" sz="2400" i="1">
                        <a:latin typeface="Cambria Math" panose="02040503050406030204"/>
                      </a:rPr>
                      <m:t>正常</m:t>
                    </m:r>
                    <m:r>
                      <a:rPr lang="zh-CN" altLang="en-US" sz="2400" i="1">
                        <a:latin typeface="Cambria Math" panose="02040503050406030204"/>
                      </a:rPr>
                      <m:t>𝝌</m:t>
                    </m:r>
                    <m:d>
                      <m:dPr>
                        <m:ctrlPr>
                          <a:rPr lang="en-US" altLang="zh-CN" sz="2400" i="1">
                            <a:latin typeface="Cambria Math" panose="02040503050406030204" pitchFamily="18" charset="0"/>
                          </a:rPr>
                        </m:ctrlPr>
                      </m:dPr>
                      <m:e>
                        <m:r>
                          <a:rPr lang="en-US" altLang="zh-CN" sz="2400" i="1">
                            <a:latin typeface="Cambria Math" panose="02040503050406030204"/>
                          </a:rPr>
                          <m:t>𝑮</m:t>
                        </m:r>
                      </m:e>
                    </m:d>
                    <m:r>
                      <a:rPr lang="zh-CN" altLang="en-US" sz="2400" b="1" i="1" smtClean="0">
                        <a:latin typeface="Cambria Math" panose="02040503050406030204"/>
                      </a:rPr>
                      <m:t>点</m:t>
                    </m:r>
                    <m:r>
                      <a:rPr lang="zh-CN" altLang="en-US" sz="2400" i="1">
                        <a:latin typeface="Cambria Math" panose="02040503050406030204"/>
                      </a:rPr>
                      <m:t>染色</m:t>
                    </m:r>
                    <m:r>
                      <a:rPr lang="zh-CN" altLang="en-US" sz="2400" i="1" smtClean="0">
                        <a:latin typeface="Cambria Math" panose="02040503050406030204"/>
                      </a:rPr>
                      <m:t>方案</m:t>
                    </m:r>
                    <m:r>
                      <a:rPr lang="zh-CN" altLang="en-US" sz="2400" b="1" i="1" smtClean="0">
                        <a:latin typeface="Cambria Math" panose="02040503050406030204"/>
                      </a:rPr>
                      <m:t>：</m:t>
                    </m:r>
                    <m:r>
                      <m:rPr>
                        <m:sty m:val="p"/>
                      </m:rPr>
                      <a:rPr lang="en-US" altLang="zh-CN" sz="2400" i="1">
                        <a:latin typeface="Cambria Math" panose="02040503050406030204"/>
                      </a:rPr>
                      <m:t>V</m:t>
                    </m:r>
                    <m:r>
                      <a:rPr lang="en-US" altLang="zh-CN" sz="2400" i="1">
                        <a:latin typeface="Cambria Math" panose="02040503050406030204"/>
                      </a:rPr>
                      <m:t>1,</m:t>
                    </m:r>
                    <m:r>
                      <m:rPr>
                        <m:sty m:val="p"/>
                      </m:rPr>
                      <a:rPr lang="en-US" altLang="zh-CN" sz="2400" i="1">
                        <a:latin typeface="Cambria Math" panose="02040503050406030204"/>
                      </a:rPr>
                      <m:t>V</m:t>
                    </m:r>
                    <m:r>
                      <a:rPr lang="en-US" altLang="zh-CN" sz="2400" i="1">
                        <a:latin typeface="Cambria Math" panose="02040503050406030204"/>
                      </a:rPr>
                      <m:t>2,...,</m:t>
                    </m:r>
                    <m:r>
                      <m:rPr>
                        <m:sty m:val="p"/>
                      </m:rPr>
                      <a:rPr lang="en-US" altLang="zh-CN" sz="2400" i="1">
                        <a:latin typeface="Cambria Math" panose="02040503050406030204"/>
                      </a:rPr>
                      <m:t>V</m:t>
                    </m:r>
                    <m:r>
                      <a:rPr lang="zh-CN" altLang="en-US" sz="2400" i="1">
                        <a:latin typeface="Cambria Math" panose="02040503050406030204"/>
                      </a:rPr>
                      <m:t>𝝌</m:t>
                    </m:r>
                    <m:r>
                      <a:rPr lang="en-US" altLang="zh-CN" sz="2400" i="1">
                        <a:latin typeface="Cambria Math" panose="02040503050406030204"/>
                      </a:rPr>
                      <m:t>(</m:t>
                    </m:r>
                    <m:r>
                      <m:rPr>
                        <m:sty m:val="p"/>
                      </m:rPr>
                      <a:rPr lang="en-US" altLang="zh-CN" sz="2400" i="1">
                        <a:latin typeface="Cambria Math" panose="02040503050406030204"/>
                      </a:rPr>
                      <m:t>G</m:t>
                    </m:r>
                    <m:r>
                      <a:rPr lang="en-US" altLang="zh-CN" sz="2400" i="1">
                        <a:latin typeface="Cambria Math" panose="02040503050406030204"/>
                      </a:rPr>
                      <m:t>)</m:t>
                    </m:r>
                  </m:oMath>
                </a14:m>
                <a:endParaRPr lang="en-US" altLang="zh-CN" sz="2400" dirty="0"/>
              </a:p>
              <a:p>
                <a:pPr marL="0" indent="0">
                  <a:buNone/>
                </a:pPr>
                <a:r>
                  <a:rPr lang="zh-CN" altLang="en-US" sz="2400" dirty="0">
                    <a:solidFill>
                      <a:srgbClr val="0000FF"/>
                    </a:solidFill>
                  </a:rPr>
                  <a:t>第</a:t>
                </a:r>
                <a:r>
                  <a:rPr lang="en-US" altLang="zh-CN" sz="2400" dirty="0">
                    <a:solidFill>
                      <a:srgbClr val="0000FF"/>
                    </a:solidFill>
                  </a:rPr>
                  <a:t>0</a:t>
                </a:r>
                <a:r>
                  <a:rPr lang="zh-CN" altLang="en-US" sz="2400" dirty="0">
                    <a:solidFill>
                      <a:srgbClr val="0000FF"/>
                    </a:solidFill>
                  </a:rPr>
                  <a:t>步：</a:t>
                </a:r>
                <a:r>
                  <a:rPr lang="en-US" altLang="zh-CN" sz="2400" dirty="0"/>
                  <a:t>A:=</a:t>
                </a:r>
                <a:r>
                  <a:rPr lang="zh-CN" altLang="en-US" sz="2400" dirty="0"/>
                  <a:t>｛</a:t>
                </a:r>
                <a:r>
                  <a:rPr lang="en-US" altLang="zh-CN" sz="2400" dirty="0"/>
                  <a:t>G</a:t>
                </a:r>
                <a:r>
                  <a:rPr lang="zh-CN" altLang="en-US" sz="2400" dirty="0"/>
                  <a:t>｝，</a:t>
                </a:r>
                <a:r>
                  <a:rPr lang="en-US" altLang="zh-CN" sz="2400" dirty="0"/>
                  <a:t>K:=Ø</a:t>
                </a:r>
              </a:p>
              <a:p>
                <a:pPr marL="0" indent="0">
                  <a:buNone/>
                </a:pPr>
                <a:r>
                  <a:rPr lang="zh-CN" altLang="en-US" sz="2400" dirty="0">
                    <a:solidFill>
                      <a:srgbClr val="0000FF"/>
                    </a:solidFill>
                  </a:rPr>
                  <a:t>第</a:t>
                </a:r>
                <a:r>
                  <a:rPr lang="en-US" altLang="zh-CN" sz="2400" dirty="0">
                    <a:solidFill>
                      <a:srgbClr val="0000FF"/>
                    </a:solidFill>
                  </a:rPr>
                  <a:t>1</a:t>
                </a:r>
                <a:r>
                  <a:rPr lang="zh-CN" altLang="en-US" sz="2400" dirty="0">
                    <a:solidFill>
                      <a:srgbClr val="0000FF"/>
                    </a:solidFill>
                  </a:rPr>
                  <a:t>步：</a:t>
                </a:r>
                <a:r>
                  <a:rPr lang="zh-CN" altLang="en-US" sz="2400" dirty="0"/>
                  <a:t>任取</a:t>
                </a:r>
                <a:r>
                  <a:rPr lang="en-US" altLang="zh-CN" sz="2400" dirty="0"/>
                  <a:t>A</a:t>
                </a:r>
                <a:r>
                  <a:rPr lang="zh-CN" altLang="en-US" sz="2400" dirty="0"/>
                  <a:t>中一个图</a:t>
                </a:r>
                <a:r>
                  <a:rPr lang="en-US" altLang="zh-CN" sz="2400" dirty="0"/>
                  <a:t>G</a:t>
                </a:r>
                <a:r>
                  <a:rPr lang="zh-CN" altLang="en-US" sz="2400" dirty="0"/>
                  <a:t>，任取</a:t>
                </a:r>
                <a:r>
                  <a:rPr lang="en-US" altLang="zh-CN" sz="2400" dirty="0"/>
                  <a:t>G</a:t>
                </a:r>
                <a:r>
                  <a:rPr lang="zh-CN" altLang="en-US" sz="2400" dirty="0"/>
                  <a:t>中两个不相邻顶点</a:t>
                </a:r>
                <a:r>
                  <a:rPr lang="en-US" altLang="zh-CN" sz="2400" dirty="0"/>
                  <a:t>u,v,</a:t>
                </a:r>
                <a:r>
                  <a:rPr lang="zh-CN" altLang="en-US" sz="2400" dirty="0"/>
                  <a:t>转下步</a:t>
                </a:r>
                <a:endParaRPr lang="en-US" altLang="zh-CN" sz="2400" dirty="0"/>
              </a:p>
              <a:p>
                <a:pPr marL="0" indent="0">
                  <a:buNone/>
                </a:pPr>
                <a:r>
                  <a:rPr lang="zh-CN" altLang="en-US" sz="2400" dirty="0">
                    <a:solidFill>
                      <a:srgbClr val="0000FF"/>
                    </a:solidFill>
                  </a:rPr>
                  <a:t>第</a:t>
                </a:r>
                <a:r>
                  <a:rPr lang="en-US" altLang="zh-CN" sz="2400" dirty="0">
                    <a:solidFill>
                      <a:srgbClr val="0000FF"/>
                    </a:solidFill>
                  </a:rPr>
                  <a:t>2</a:t>
                </a:r>
                <a:r>
                  <a:rPr lang="zh-CN" altLang="en-US" sz="2400" dirty="0">
                    <a:solidFill>
                      <a:srgbClr val="0000FF"/>
                    </a:solidFill>
                  </a:rPr>
                  <a:t>步：</a:t>
                </a:r>
                <a:r>
                  <a:rPr lang="zh-CN" altLang="en-US" sz="2400" dirty="0"/>
                  <a:t>给</a:t>
                </a:r>
                <a:r>
                  <a:rPr lang="en-US" altLang="zh-CN" sz="2400" dirty="0"/>
                  <a:t>G</a:t>
                </a:r>
                <a:r>
                  <a:rPr lang="zh-CN" altLang="en-US" sz="2400" dirty="0"/>
                  <a:t>添加边</a:t>
                </a:r>
                <a:r>
                  <a:rPr lang="en-US" altLang="zh-CN" sz="2400" dirty="0" err="1"/>
                  <a:t>uv</a:t>
                </a:r>
                <a:r>
                  <a:rPr lang="zh-CN" altLang="en-US" sz="2400" dirty="0"/>
                  <a:t>，得图</a:t>
                </a:r>
                <a:r>
                  <a:rPr lang="en-US" altLang="zh-CN" sz="2400" dirty="0"/>
                  <a:t>G</a:t>
                </a:r>
                <a:r>
                  <a:rPr lang="en-US" altLang="zh-CN" sz="2400" dirty="0">
                    <a:effectLst/>
                  </a:rPr>
                  <a:t>′ </a:t>
                </a:r>
                <a:r>
                  <a:rPr lang="zh-CN" altLang="en-US" sz="2400" dirty="0"/>
                  <a:t>，若</a:t>
                </a:r>
                <a:r>
                  <a:rPr lang="en-US" altLang="zh-CN" sz="2400" dirty="0"/>
                  <a:t>G</a:t>
                </a:r>
                <a:r>
                  <a:rPr lang="en-US" altLang="zh-CN" sz="2400" dirty="0">
                    <a:effectLst/>
                  </a:rPr>
                  <a:t> ′</a:t>
                </a:r>
                <a:r>
                  <a:rPr lang="zh-CN" altLang="en-US" sz="2400" dirty="0"/>
                  <a:t>是完全图，则令</a:t>
                </a:r>
                <a:r>
                  <a:rPr lang="en-US" altLang="zh-CN" sz="2400" dirty="0"/>
                  <a:t>K:=K</a:t>
                </a:r>
                <a14:m>
                  <m:oMath xmlns:m="http://schemas.openxmlformats.org/officeDocument/2006/math">
                    <m:r>
                      <a:rPr lang="en-US" altLang="zh-CN" sz="2400" i="1" smtClean="0">
                        <a:latin typeface="Cambria Math" panose="02040503050406030204"/>
                        <a:ea typeface="Cambria Math" panose="02040503050406030204"/>
                      </a:rPr>
                      <m:t>∪</m:t>
                    </m:r>
                  </m:oMath>
                </a14:m>
                <a:r>
                  <a:rPr lang="en-US" altLang="zh-CN" sz="2400" dirty="0"/>
                  <a:t>{G</a:t>
                </a:r>
                <a:r>
                  <a:rPr lang="en-US" altLang="zh-CN" sz="2400" dirty="0">
                    <a:effectLst/>
                  </a:rPr>
                  <a:t>′</a:t>
                </a:r>
                <a:r>
                  <a:rPr lang="en-US" altLang="zh-CN" sz="2400" dirty="0"/>
                  <a:t>}</a:t>
                </a:r>
                <a:r>
                  <a:rPr lang="zh-CN" altLang="en-US" sz="2400" dirty="0"/>
                  <a:t>，转下步；否则令</a:t>
                </a:r>
                <a:r>
                  <a:rPr lang="en-US" altLang="zh-CN" sz="2400" dirty="0"/>
                  <a:t>A:=A</a:t>
                </a:r>
                <a14:m>
                  <m:oMath xmlns:m="http://schemas.openxmlformats.org/officeDocument/2006/math">
                    <m:r>
                      <a:rPr lang="en-US" altLang="zh-CN" sz="2400" i="1">
                        <a:latin typeface="Cambria Math" panose="02040503050406030204"/>
                        <a:ea typeface="Cambria Math" panose="02040503050406030204"/>
                      </a:rPr>
                      <m:t>∪</m:t>
                    </m:r>
                  </m:oMath>
                </a14:m>
                <a:r>
                  <a:rPr lang="en-US" altLang="zh-CN" sz="2400" dirty="0"/>
                  <a:t>{G</a:t>
                </a:r>
                <a:r>
                  <a:rPr lang="en-US" altLang="zh-CN" sz="2400" dirty="0">
                    <a:effectLst/>
                  </a:rPr>
                  <a:t>′</a:t>
                </a:r>
                <a:r>
                  <a:rPr lang="en-US" altLang="zh-CN" sz="2400" dirty="0"/>
                  <a:t>}</a:t>
                </a:r>
                <a:r>
                  <a:rPr lang="zh-CN" altLang="en-US" sz="2400" dirty="0"/>
                  <a:t> ，转下步</a:t>
                </a:r>
                <a:endParaRPr lang="en-US" altLang="zh-CN" sz="2400" dirty="0"/>
              </a:p>
              <a:p>
                <a:pPr marL="0" indent="0">
                  <a:buNone/>
                </a:pPr>
                <a:r>
                  <a:rPr lang="zh-CN" altLang="en-US" sz="2400" dirty="0">
                    <a:solidFill>
                      <a:srgbClr val="0000FF"/>
                    </a:solidFill>
                  </a:rPr>
                  <a:t>第</a:t>
                </a:r>
                <a:r>
                  <a:rPr lang="en-US" altLang="zh-CN" sz="2400" dirty="0">
                    <a:solidFill>
                      <a:srgbClr val="0000FF"/>
                    </a:solidFill>
                  </a:rPr>
                  <a:t>3</a:t>
                </a:r>
                <a:r>
                  <a:rPr lang="zh-CN" altLang="en-US" sz="2400" dirty="0">
                    <a:solidFill>
                      <a:srgbClr val="0000FF"/>
                    </a:solidFill>
                  </a:rPr>
                  <a:t>步：</a:t>
                </a:r>
                <a:r>
                  <a:rPr lang="zh-CN" altLang="en-US" sz="2400" dirty="0"/>
                  <a:t>将</a:t>
                </a:r>
                <a:r>
                  <a:rPr lang="en-US" altLang="zh-CN" sz="2400" dirty="0"/>
                  <a:t>G</a:t>
                </a:r>
                <a:r>
                  <a:rPr lang="zh-CN" altLang="en-US" sz="2400" dirty="0"/>
                  <a:t>中</a:t>
                </a:r>
                <a:r>
                  <a:rPr lang="en-US" altLang="zh-CN" sz="2400" dirty="0"/>
                  <a:t>u,v</a:t>
                </a:r>
                <a:r>
                  <a:rPr lang="zh-CN" altLang="en-US" sz="2400" dirty="0"/>
                  <a:t>两点粘合为一点，并去掉所得的重边，得图</a:t>
                </a:r>
                <a:r>
                  <a:rPr lang="en-US" altLang="zh-CN" sz="2400" dirty="0"/>
                  <a:t>G</a:t>
                </a:r>
                <a:r>
                  <a:rPr lang="en-US" altLang="zh-CN" sz="2400" dirty="0">
                    <a:effectLst/>
                  </a:rPr>
                  <a:t>′′ </a:t>
                </a:r>
                <a:r>
                  <a:rPr lang="zh-CN" altLang="en-US" sz="2400" dirty="0"/>
                  <a:t>，若</a:t>
                </a:r>
                <a:r>
                  <a:rPr lang="en-US" altLang="zh-CN" sz="2400" dirty="0"/>
                  <a:t>G</a:t>
                </a:r>
                <a:r>
                  <a:rPr lang="en-US" altLang="zh-CN" sz="2400" dirty="0">
                    <a:effectLst/>
                  </a:rPr>
                  <a:t>′′</a:t>
                </a:r>
                <a:r>
                  <a:rPr lang="zh-CN" altLang="en-US" sz="2400" dirty="0"/>
                  <a:t>是完全图，则令</a:t>
                </a:r>
                <a:r>
                  <a:rPr lang="en-US" altLang="zh-CN" sz="2400" dirty="0"/>
                  <a:t>K:=K</a:t>
                </a:r>
                <a14:m>
                  <m:oMath xmlns:m="http://schemas.openxmlformats.org/officeDocument/2006/math">
                    <m:r>
                      <a:rPr lang="en-US" altLang="zh-CN" sz="2400" i="1">
                        <a:latin typeface="Cambria Math" panose="02040503050406030204"/>
                        <a:ea typeface="Cambria Math" panose="02040503050406030204"/>
                      </a:rPr>
                      <m:t>∪</m:t>
                    </m:r>
                  </m:oMath>
                </a14:m>
                <a:r>
                  <a:rPr lang="en-US" altLang="zh-CN" sz="2400" dirty="0"/>
                  <a:t>{G</a:t>
                </a:r>
                <a:r>
                  <a:rPr lang="en-US" altLang="zh-CN" sz="2400" dirty="0">
                    <a:effectLst/>
                  </a:rPr>
                  <a:t>′′ </a:t>
                </a:r>
                <a:r>
                  <a:rPr lang="en-US" altLang="zh-CN" sz="2400" dirty="0"/>
                  <a:t>},</a:t>
                </a:r>
                <a:r>
                  <a:rPr lang="zh-CN" altLang="en-US" sz="2400" dirty="0"/>
                  <a:t>转下步；否则，令</a:t>
                </a:r>
                <a:r>
                  <a:rPr lang="en-US" altLang="zh-CN" sz="2400" dirty="0"/>
                  <a:t>A:=A</a:t>
                </a:r>
                <a14:m>
                  <m:oMath xmlns:m="http://schemas.openxmlformats.org/officeDocument/2006/math">
                    <m:r>
                      <a:rPr lang="en-US" altLang="zh-CN" sz="2400" i="1">
                        <a:latin typeface="Cambria Math" panose="02040503050406030204"/>
                        <a:ea typeface="Cambria Math" panose="02040503050406030204"/>
                      </a:rPr>
                      <m:t>∪</m:t>
                    </m:r>
                  </m:oMath>
                </a14:m>
                <a:r>
                  <a:rPr lang="en-US" altLang="zh-CN" sz="2400" dirty="0"/>
                  <a:t> {G</a:t>
                </a:r>
                <a:r>
                  <a:rPr lang="en-US" altLang="zh-CN" sz="2400" dirty="0">
                    <a:effectLst/>
                  </a:rPr>
                  <a:t>′′</a:t>
                </a:r>
                <a:r>
                  <a:rPr lang="en-US" altLang="zh-CN" sz="2400" dirty="0"/>
                  <a:t>},</a:t>
                </a:r>
                <a:r>
                  <a:rPr lang="zh-CN" altLang="en-US" sz="2400" dirty="0"/>
                  <a:t>转下步</a:t>
                </a:r>
                <a:endParaRPr lang="en-US" altLang="zh-CN" sz="2400" dirty="0"/>
              </a:p>
              <a:p>
                <a:pPr marL="0" indent="0">
                  <a:buNone/>
                </a:pPr>
                <a:r>
                  <a:rPr lang="zh-CN" altLang="en-US" sz="2400" dirty="0">
                    <a:solidFill>
                      <a:srgbClr val="0000FF"/>
                    </a:solidFill>
                  </a:rPr>
                  <a:t>第</a:t>
                </a:r>
                <a:r>
                  <a:rPr lang="en-US" altLang="zh-CN" sz="2400" dirty="0">
                    <a:solidFill>
                      <a:srgbClr val="0000FF"/>
                    </a:solidFill>
                  </a:rPr>
                  <a:t>4</a:t>
                </a:r>
                <a:r>
                  <a:rPr lang="zh-CN" altLang="en-US" sz="2400" dirty="0">
                    <a:solidFill>
                      <a:srgbClr val="0000FF"/>
                    </a:solidFill>
                  </a:rPr>
                  <a:t>步：</a:t>
                </a:r>
                <a:r>
                  <a:rPr lang="zh-CN" altLang="en-US" sz="2400" dirty="0"/>
                  <a:t>令</a:t>
                </a:r>
                <a:r>
                  <a:rPr lang="en-US" altLang="zh-CN" sz="2400" dirty="0"/>
                  <a:t>A:=A-</a:t>
                </a:r>
                <a:r>
                  <a:rPr lang="zh-CN" altLang="en-US" sz="2400" dirty="0"/>
                  <a:t> </a:t>
                </a:r>
                <a:r>
                  <a:rPr lang="en-US" altLang="zh-CN" sz="2400" dirty="0"/>
                  <a:t>{G}.</a:t>
                </a:r>
                <a:r>
                  <a:rPr lang="zh-CN" altLang="en-US" sz="2400" dirty="0"/>
                  <a:t>若</a:t>
                </a:r>
                <a:r>
                  <a:rPr lang="en-US" altLang="zh-CN" sz="2400" dirty="0"/>
                  <a:t>A≠ Ø</a:t>
                </a:r>
                <a:r>
                  <a:rPr lang="zh-CN" altLang="en-US" sz="2400" dirty="0"/>
                  <a:t>，转第</a:t>
                </a:r>
                <a:r>
                  <a:rPr lang="en-US" altLang="zh-CN" sz="2400" dirty="0"/>
                  <a:t>1</a:t>
                </a:r>
                <a:r>
                  <a:rPr lang="zh-CN" altLang="en-US" sz="2400" dirty="0"/>
                  <a:t>步，否则，第下步</a:t>
                </a:r>
                <a:endParaRPr lang="en-US" altLang="zh-CN" sz="2400" dirty="0"/>
              </a:p>
              <a:p>
                <a:pPr marL="0" indent="0">
                  <a:buNone/>
                </a:pPr>
                <a:r>
                  <a:rPr lang="zh-CN" altLang="en-US" sz="2400" dirty="0">
                    <a:solidFill>
                      <a:srgbClr val="0000FF"/>
                    </a:solidFill>
                  </a:rPr>
                  <a:t>第</a:t>
                </a:r>
                <a:r>
                  <a:rPr lang="en-US" altLang="zh-CN" sz="2400" dirty="0">
                    <a:solidFill>
                      <a:srgbClr val="0000FF"/>
                    </a:solidFill>
                  </a:rPr>
                  <a:t>5</a:t>
                </a:r>
                <a:r>
                  <a:rPr lang="zh-CN" altLang="en-US" sz="2400" dirty="0">
                    <a:solidFill>
                      <a:srgbClr val="0000FF"/>
                    </a:solidFill>
                  </a:rPr>
                  <a:t>步：</a:t>
                </a:r>
                <a:r>
                  <a:rPr lang="zh-CN" altLang="en-US" sz="2400" dirty="0"/>
                  <a:t>求出</a:t>
                </a:r>
                <a:r>
                  <a:rPr lang="en-US" altLang="zh-CN" sz="2400" dirty="0"/>
                  <a:t>K</a:t>
                </a:r>
                <a:r>
                  <a:rPr lang="zh-CN" altLang="en-US" sz="2400" dirty="0"/>
                  <a:t>中各完全图的最小阶，即为</a:t>
                </a:r>
                <a14:m>
                  <m:oMath xmlns:m="http://schemas.openxmlformats.org/officeDocument/2006/math">
                    <m:r>
                      <a:rPr lang="zh-CN" altLang="en-US" sz="2400" i="1">
                        <a:latin typeface="Cambria Math" panose="02040503050406030204"/>
                      </a:rPr>
                      <m:t>𝝌</m:t>
                    </m:r>
                    <m:d>
                      <m:dPr>
                        <m:ctrlPr>
                          <a:rPr lang="en-US" altLang="zh-CN" sz="2400" i="1">
                            <a:latin typeface="Cambria Math" panose="02040503050406030204" pitchFamily="18" charset="0"/>
                          </a:rPr>
                        </m:ctrlPr>
                      </m:dPr>
                      <m:e>
                        <m:r>
                          <a:rPr lang="en-US" altLang="zh-CN" sz="2400" i="1">
                            <a:latin typeface="Cambria Math" panose="02040503050406030204"/>
                          </a:rPr>
                          <m:t>𝑮</m:t>
                        </m:r>
                      </m:e>
                    </m:d>
                    <m:r>
                      <a:rPr lang="zh-CN" altLang="en-US" sz="2400" i="1">
                        <a:latin typeface="Cambria Math" panose="02040503050406030204"/>
                      </a:rPr>
                      <m:t>，</m:t>
                    </m:r>
                  </m:oMath>
                </a14:m>
                <a:r>
                  <a:rPr lang="zh-CN" altLang="en-US" sz="2400" dirty="0"/>
                  <a:t>在</a:t>
                </a:r>
                <a:r>
                  <a:rPr lang="en-US" altLang="zh-CN" sz="2400" dirty="0"/>
                  <a:t>K</a:t>
                </a:r>
                <a:r>
                  <a:rPr lang="zh-CN" altLang="en-US" sz="2400" dirty="0"/>
                  <a:t>中取达到该最小阶的一个完全图，其各顶点对应的粘合点集合</a:t>
                </a:r>
                <a:r>
                  <a:rPr lang="en-US" altLang="zh-CN" sz="2400" dirty="0"/>
                  <a:t>V1,V2,…</a:t>
                </a:r>
                <a:r>
                  <a:rPr lang="en-US" altLang="zh-CN" sz="2400" dirty="0" err="1"/>
                  <a:t>Vx</a:t>
                </a:r>
                <a:r>
                  <a:rPr lang="en-US" altLang="zh-CN" sz="2400" dirty="0"/>
                  <a:t>(G)</a:t>
                </a:r>
                <a:r>
                  <a:rPr lang="zh-CN" altLang="en-US" sz="2400" dirty="0"/>
                  <a:t>，便是</a:t>
                </a:r>
                <a:r>
                  <a:rPr lang="en-US" altLang="zh-CN" sz="2400" dirty="0"/>
                  <a:t>G</a:t>
                </a:r>
                <a:r>
                  <a:rPr lang="zh-CN" altLang="en-US" sz="2400" dirty="0"/>
                  <a:t>的正常</a:t>
                </a:r>
                <a14:m>
                  <m:oMath xmlns:m="http://schemas.openxmlformats.org/officeDocument/2006/math">
                    <m:r>
                      <a:rPr lang="zh-CN" altLang="en-US" sz="2400" i="1">
                        <a:latin typeface="Cambria Math" panose="02040503050406030204"/>
                      </a:rPr>
                      <m:t>𝝌</m:t>
                    </m:r>
                    <m:d>
                      <m:dPr>
                        <m:ctrlPr>
                          <a:rPr lang="en-US" altLang="zh-CN" sz="2400" i="1">
                            <a:latin typeface="Cambria Math" panose="02040503050406030204" pitchFamily="18" charset="0"/>
                          </a:rPr>
                        </m:ctrlPr>
                      </m:dPr>
                      <m:e>
                        <m:r>
                          <a:rPr lang="en-US" altLang="zh-CN" sz="2400" i="1">
                            <a:latin typeface="Cambria Math" panose="02040503050406030204"/>
                          </a:rPr>
                          <m:t>𝑮</m:t>
                        </m:r>
                      </m:e>
                    </m:d>
                  </m:oMath>
                </a14:m>
                <a:r>
                  <a:rPr lang="zh-CN" altLang="en-US" sz="2400" dirty="0"/>
                  <a:t>点染色划分</a:t>
                </a: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395536" y="620688"/>
                <a:ext cx="8540750" cy="6237312"/>
              </a:xfrm>
              <a:blipFill rotWithShape="1">
                <a:blip r:embed="rId3"/>
                <a:stretch>
                  <a:fillRect l="-7" t="-5" r="7"/>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sz="3200" dirty="0"/>
              <a:t>添边粘合算法步骤</a:t>
            </a:r>
          </a:p>
        </p:txBody>
      </p:sp>
      <p:graphicFrame>
        <p:nvGraphicFramePr>
          <p:cNvPr id="8" name="对象 7"/>
          <p:cNvGraphicFramePr/>
          <p:nvPr/>
        </p:nvGraphicFramePr>
        <p:xfrm>
          <a:off x="6940550" y="5129530"/>
          <a:ext cx="333375" cy="352425"/>
        </p:xfrm>
        <a:graphic>
          <a:graphicData uri="http://schemas.openxmlformats.org/presentationml/2006/ole">
            <mc:AlternateContent xmlns:mc="http://schemas.openxmlformats.org/markup-compatibility/2006">
              <mc:Choice xmlns:v="urn:schemas-microsoft-com:vml" Requires="v">
                <p:oleObj spid="_x0000_s428121" r:id="rId4" imgW="333375" imgH="352425" progId="Paint.Picture">
                  <p:embed/>
                </p:oleObj>
              </mc:Choice>
              <mc:Fallback>
                <p:oleObj r:id="rId4" imgW="333375" imgH="352425" progId="Paint.Picture">
                  <p:embed/>
                  <p:pic>
                    <p:nvPicPr>
                      <p:cNvPr id="0" name="图片 8"/>
                      <p:cNvPicPr/>
                      <p:nvPr/>
                    </p:nvPicPr>
                    <p:blipFill>
                      <a:blip r:embed="rId5"/>
                      <a:stretch>
                        <a:fillRect/>
                      </a:stretch>
                    </p:blipFill>
                    <p:spPr>
                      <a:xfrm>
                        <a:off x="6940550" y="5129530"/>
                        <a:ext cx="333375" cy="352425"/>
                      </a:xfrm>
                      <a:prstGeom prst="rect">
                        <a:avLst/>
                      </a:prstGeom>
                    </p:spPr>
                  </p:pic>
                </p:oleObj>
              </mc:Fallback>
            </mc:AlternateContent>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476672"/>
            <a:ext cx="8540750" cy="720725"/>
          </a:xfrm>
        </p:spPr>
        <p:txBody>
          <a:bodyPr/>
          <a:lstStyle/>
          <a:p>
            <a:pPr algn="l"/>
            <a:r>
              <a:rPr lang="zh-CN" altLang="zh-CN" sz="2800" dirty="0">
                <a:effectLst/>
              </a:rPr>
              <a:t>例 </a:t>
            </a:r>
            <a:r>
              <a:rPr lang="en-US" altLang="zh-CN" sz="2800" dirty="0">
                <a:effectLst/>
              </a:rPr>
              <a:t>6.4.2 </a:t>
            </a:r>
            <a:r>
              <a:rPr lang="zh-CN" altLang="zh-CN" sz="2800" dirty="0">
                <a:effectLst/>
              </a:rPr>
              <a:t>求下图 </a:t>
            </a:r>
            <a:r>
              <a:rPr lang="en-US" altLang="zh-CN" sz="2800" dirty="0">
                <a:effectLst/>
              </a:rPr>
              <a:t>G </a:t>
            </a:r>
            <a:r>
              <a:rPr lang="zh-CN" altLang="zh-CN" sz="2800" dirty="0">
                <a:effectLst/>
              </a:rPr>
              <a:t>的色数，及顶点正常 </a:t>
            </a:r>
            <a:r>
              <a:rPr lang="en-US" altLang="zh-CN" sz="2800" i="1" dirty="0">
                <a:effectLst/>
              </a:rPr>
              <a:t>χ</a:t>
            </a:r>
            <a:r>
              <a:rPr lang="en-US" altLang="zh-CN" sz="2800" dirty="0">
                <a:effectLst/>
              </a:rPr>
              <a:t> (G) </a:t>
            </a:r>
            <a:r>
              <a:rPr lang="zh-CN" altLang="zh-CN" sz="2800" dirty="0">
                <a:effectLst/>
              </a:rPr>
              <a:t>染色。</a:t>
            </a:r>
            <a:br>
              <a:rPr lang="zh-CN" altLang="zh-CN" sz="2800" dirty="0">
                <a:effectLst/>
              </a:rPr>
            </a:br>
            <a:endParaRPr lang="zh-CN" altLang="en-US" sz="2800" dirty="0"/>
          </a:p>
        </p:txBody>
      </p:sp>
      <p:sp>
        <p:nvSpPr>
          <p:cNvPr id="3" name="内容占位符 2"/>
          <p:cNvSpPr>
            <a:spLocks noGrp="1"/>
          </p:cNvSpPr>
          <p:nvPr>
            <p:ph idx="1"/>
          </p:nvPr>
        </p:nvSpPr>
        <p:spPr>
          <a:xfrm>
            <a:off x="323850" y="981075"/>
            <a:ext cx="8540750" cy="1007765"/>
          </a:xfrm>
        </p:spPr>
        <p:txBody>
          <a:bodyPr/>
          <a:lstStyle/>
          <a:p>
            <a:endParaRPr lang="zh-CN" altLang="en-US" sz="2400" dirty="0">
              <a:solidFill>
                <a:srgbClr val="0000FF"/>
              </a:solidFill>
            </a:endParaRPr>
          </a:p>
        </p:txBody>
      </p:sp>
      <p:pic>
        <p:nvPicPr>
          <p:cNvPr id="4055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196" y="1422571"/>
            <a:ext cx="4177020" cy="4310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74" y="3933210"/>
            <a:ext cx="3312368" cy="2876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pPr>
              <a:defRPr/>
            </a:pPr>
            <a:r>
              <a:rPr lang="en-US" altLang="zh-CN" dirty="0">
                <a:effectLst/>
              </a:rPr>
              <a:t>2.</a:t>
            </a:r>
            <a:r>
              <a:rPr lang="zh-CN" altLang="zh-CN" dirty="0">
                <a:effectLst/>
              </a:rPr>
              <a:t>理论基础</a:t>
            </a:r>
            <a:endParaRPr lang="zh-CN" altLang="en-US" dirty="0"/>
          </a:p>
        </p:txBody>
      </p:sp>
      <p:sp>
        <p:nvSpPr>
          <p:cNvPr id="3" name="内容占位符 2"/>
          <p:cNvSpPr>
            <a:spLocks noGrp="1"/>
          </p:cNvSpPr>
          <p:nvPr>
            <p:ph idx="1"/>
          </p:nvPr>
        </p:nvSpPr>
        <p:spPr>
          <a:xfrm>
            <a:off x="179512" y="692696"/>
            <a:ext cx="8856984" cy="4464149"/>
          </a:xfrm>
        </p:spPr>
        <p:txBody>
          <a:bodyPr/>
          <a:lstStyle/>
          <a:p>
            <a:pPr>
              <a:defRPr/>
            </a:pPr>
            <a:r>
              <a:rPr lang="en-US" altLang="zh-CN" sz="3200" dirty="0">
                <a:solidFill>
                  <a:srgbClr val="FF0000"/>
                </a:solidFill>
                <a:effectLst/>
              </a:rPr>
              <a:t> Berge </a:t>
            </a:r>
            <a:r>
              <a:rPr lang="zh-CN" altLang="zh-CN" sz="3200" dirty="0">
                <a:solidFill>
                  <a:srgbClr val="FF0000"/>
                </a:solidFill>
                <a:effectLst/>
              </a:rPr>
              <a:t>定理（定理</a:t>
            </a:r>
            <a:r>
              <a:rPr lang="en-US" altLang="zh-CN" sz="3200" dirty="0">
                <a:solidFill>
                  <a:srgbClr val="FF0000"/>
                </a:solidFill>
                <a:effectLst/>
              </a:rPr>
              <a:t> 3.1.1</a:t>
            </a:r>
            <a:r>
              <a:rPr lang="zh-CN" altLang="zh-CN" sz="3200" dirty="0">
                <a:solidFill>
                  <a:srgbClr val="FF0000"/>
                </a:solidFill>
                <a:effectLst/>
              </a:rPr>
              <a:t>）：</a:t>
            </a:r>
            <a:r>
              <a:rPr lang="zh-CN" altLang="zh-CN" sz="3200" dirty="0">
                <a:effectLst/>
              </a:rPr>
              <a:t>图 </a:t>
            </a:r>
            <a:r>
              <a:rPr lang="en-US" altLang="zh-CN" sz="3200" i="1" dirty="0">
                <a:effectLst/>
              </a:rPr>
              <a:t>G</a:t>
            </a:r>
            <a:r>
              <a:rPr lang="en-US" altLang="zh-CN" sz="3200" dirty="0">
                <a:effectLst/>
              </a:rPr>
              <a:t> </a:t>
            </a:r>
            <a:r>
              <a:rPr lang="zh-CN" altLang="zh-CN" sz="3200" dirty="0">
                <a:effectLst/>
              </a:rPr>
              <a:t>的匹配 </a:t>
            </a:r>
            <a:r>
              <a:rPr lang="en-US" altLang="zh-CN" sz="3200" i="1" dirty="0">
                <a:effectLst/>
              </a:rPr>
              <a:t>M</a:t>
            </a:r>
            <a:r>
              <a:rPr lang="en-US" altLang="zh-CN" sz="3200" dirty="0">
                <a:effectLst/>
              </a:rPr>
              <a:t> </a:t>
            </a:r>
            <a:r>
              <a:rPr lang="zh-CN" altLang="zh-CN" sz="3200" dirty="0">
                <a:effectLst/>
              </a:rPr>
              <a:t>是</a:t>
            </a:r>
            <a:r>
              <a:rPr lang="zh-CN" altLang="zh-CN" sz="3200" dirty="0">
                <a:solidFill>
                  <a:srgbClr val="FF0000"/>
                </a:solidFill>
                <a:effectLst/>
              </a:rPr>
              <a:t>最大匹配的充要条件</a:t>
            </a:r>
            <a:r>
              <a:rPr lang="zh-CN" altLang="zh-CN" sz="3200" dirty="0">
                <a:effectLst/>
              </a:rPr>
              <a:t>是 </a:t>
            </a:r>
            <a:r>
              <a:rPr lang="en-US" altLang="zh-CN" sz="3200" i="1" dirty="0">
                <a:effectLst/>
              </a:rPr>
              <a:t>G</a:t>
            </a:r>
            <a:r>
              <a:rPr lang="en-US" altLang="zh-CN" sz="3200" dirty="0">
                <a:effectLst/>
              </a:rPr>
              <a:t> </a:t>
            </a:r>
            <a:r>
              <a:rPr lang="zh-CN" altLang="zh-CN" sz="3200" dirty="0">
                <a:effectLst/>
              </a:rPr>
              <a:t>中</a:t>
            </a:r>
            <a:r>
              <a:rPr lang="zh-CN" altLang="zh-CN" sz="3200" dirty="0">
                <a:solidFill>
                  <a:srgbClr val="FF0000"/>
                </a:solidFill>
                <a:effectLst/>
              </a:rPr>
              <a:t>不存在 </a:t>
            </a:r>
            <a:r>
              <a:rPr lang="en-US" altLang="zh-CN" sz="3200" i="1" dirty="0">
                <a:solidFill>
                  <a:srgbClr val="FF0000"/>
                </a:solidFill>
                <a:effectLst/>
              </a:rPr>
              <a:t>M</a:t>
            </a:r>
            <a:r>
              <a:rPr lang="en-US" altLang="zh-CN" sz="3200" dirty="0">
                <a:solidFill>
                  <a:srgbClr val="FF0000"/>
                </a:solidFill>
                <a:effectLst/>
              </a:rPr>
              <a:t> </a:t>
            </a:r>
            <a:r>
              <a:rPr lang="zh-CN" altLang="zh-CN" sz="3200" dirty="0">
                <a:solidFill>
                  <a:srgbClr val="FF0000"/>
                </a:solidFill>
                <a:effectLst/>
              </a:rPr>
              <a:t>可扩展路。</a:t>
            </a:r>
          </a:p>
          <a:p>
            <a:pPr>
              <a:defRPr/>
            </a:pPr>
            <a:r>
              <a:rPr lang="en-US" altLang="zh-CN" sz="1200" dirty="0">
                <a:effectLst/>
              </a:rPr>
              <a:t> </a:t>
            </a:r>
            <a:endParaRPr lang="zh-CN" altLang="zh-CN" sz="1200" dirty="0">
              <a:effectLst/>
            </a:endParaRPr>
          </a:p>
          <a:p>
            <a:pPr>
              <a:defRPr/>
            </a:pPr>
            <a:r>
              <a:rPr lang="en-US" altLang="zh-CN" sz="3200" dirty="0">
                <a:solidFill>
                  <a:srgbClr val="FF0000"/>
                </a:solidFill>
                <a:effectLst/>
              </a:rPr>
              <a:t>Hall </a:t>
            </a:r>
            <a:r>
              <a:rPr lang="zh-CN" altLang="zh-CN" sz="3200" dirty="0">
                <a:solidFill>
                  <a:srgbClr val="FF0000"/>
                </a:solidFill>
                <a:effectLst/>
              </a:rPr>
              <a:t>定理（定理</a:t>
            </a:r>
            <a:r>
              <a:rPr lang="en-US" altLang="zh-CN" sz="3200" dirty="0">
                <a:solidFill>
                  <a:srgbClr val="FF0000"/>
                </a:solidFill>
                <a:effectLst/>
              </a:rPr>
              <a:t> 3.3.1</a:t>
            </a:r>
            <a:r>
              <a:rPr lang="zh-CN" altLang="zh-CN" sz="3200" dirty="0">
                <a:solidFill>
                  <a:srgbClr val="FF0000"/>
                </a:solidFill>
                <a:effectLst/>
              </a:rPr>
              <a:t>）：</a:t>
            </a:r>
            <a:r>
              <a:rPr lang="zh-CN" altLang="zh-CN" sz="3200" dirty="0">
                <a:effectLst/>
              </a:rPr>
              <a:t>设 </a:t>
            </a:r>
            <a:r>
              <a:rPr lang="en-US" altLang="zh-CN" sz="3200" i="1" dirty="0">
                <a:effectLst/>
              </a:rPr>
              <a:t>G</a:t>
            </a:r>
            <a:r>
              <a:rPr lang="en-US" altLang="zh-CN" sz="3200" dirty="0">
                <a:effectLst/>
              </a:rPr>
              <a:t> </a:t>
            </a:r>
            <a:r>
              <a:rPr lang="zh-CN" altLang="zh-CN" sz="3200" dirty="0">
                <a:effectLst/>
              </a:rPr>
              <a:t>是具有二划分 </a:t>
            </a:r>
            <a:r>
              <a:rPr lang="en-US" altLang="zh-CN" sz="3200" dirty="0">
                <a:effectLst/>
              </a:rPr>
              <a:t>( </a:t>
            </a:r>
            <a:r>
              <a:rPr lang="en-US" altLang="zh-CN" sz="3200" i="1" dirty="0">
                <a:effectLst/>
              </a:rPr>
              <a:t>X</a:t>
            </a:r>
            <a:r>
              <a:rPr lang="en-US" altLang="zh-CN" sz="3200" dirty="0">
                <a:effectLst/>
              </a:rPr>
              <a:t> ,</a:t>
            </a:r>
            <a:r>
              <a:rPr lang="en-US" altLang="zh-CN" sz="3200" i="1" dirty="0">
                <a:effectLst/>
              </a:rPr>
              <a:t>Y</a:t>
            </a:r>
            <a:r>
              <a:rPr lang="en-US" altLang="zh-CN" sz="3200" dirty="0">
                <a:effectLst/>
              </a:rPr>
              <a:t> ) </a:t>
            </a:r>
            <a:r>
              <a:rPr lang="zh-CN" altLang="zh-CN" sz="3200" dirty="0">
                <a:effectLst/>
              </a:rPr>
              <a:t>的二部图，则 </a:t>
            </a:r>
            <a:r>
              <a:rPr lang="en-US" altLang="zh-CN" sz="3200" i="1" dirty="0">
                <a:effectLst/>
              </a:rPr>
              <a:t>G</a:t>
            </a:r>
            <a:r>
              <a:rPr lang="en-US" altLang="zh-CN" sz="3200" dirty="0">
                <a:effectLst/>
              </a:rPr>
              <a:t> </a:t>
            </a:r>
            <a:r>
              <a:rPr lang="zh-CN" altLang="zh-CN" sz="3200" dirty="0">
                <a:effectLst/>
              </a:rPr>
              <a:t>有饱和 </a:t>
            </a:r>
            <a:r>
              <a:rPr lang="en-US" altLang="zh-CN" sz="3200" i="1" dirty="0">
                <a:effectLst/>
              </a:rPr>
              <a:t>X</a:t>
            </a:r>
            <a:r>
              <a:rPr lang="en-US" altLang="zh-CN" sz="3200" dirty="0">
                <a:effectLst/>
              </a:rPr>
              <a:t> </a:t>
            </a:r>
            <a:r>
              <a:rPr lang="zh-CN" altLang="zh-CN" sz="3200" dirty="0">
                <a:effectLst/>
              </a:rPr>
              <a:t>的匹配当且仅当对 </a:t>
            </a:r>
            <a:r>
              <a:rPr lang="en-US" altLang="zh-CN" sz="3200" dirty="0">
                <a:effectLst/>
              </a:rPr>
              <a:t>∀</a:t>
            </a:r>
            <a:r>
              <a:rPr lang="en-US" altLang="zh-CN" sz="3200" i="1" dirty="0">
                <a:effectLst/>
              </a:rPr>
              <a:t>S</a:t>
            </a:r>
            <a:r>
              <a:rPr lang="en-US" altLang="zh-CN" sz="3200" dirty="0">
                <a:effectLst/>
              </a:rPr>
              <a:t> ⊆ </a:t>
            </a:r>
            <a:r>
              <a:rPr lang="en-US" altLang="zh-CN" sz="3200" i="1" dirty="0">
                <a:effectLst/>
              </a:rPr>
              <a:t>X</a:t>
            </a:r>
            <a:r>
              <a:rPr lang="en-US" altLang="zh-CN" sz="3200" dirty="0">
                <a:effectLst/>
              </a:rPr>
              <a:t> </a:t>
            </a:r>
            <a:r>
              <a:rPr lang="zh-CN" altLang="zh-CN" sz="3200" dirty="0">
                <a:effectLst/>
              </a:rPr>
              <a:t>， </a:t>
            </a:r>
            <a:r>
              <a:rPr lang="zh-CN" altLang="en-US" sz="3200" dirty="0">
                <a:effectLst/>
              </a:rPr>
              <a:t>｜</a:t>
            </a:r>
            <a:r>
              <a:rPr lang="en-US" altLang="zh-CN" sz="3200" i="1" dirty="0">
                <a:effectLst/>
              </a:rPr>
              <a:t>N</a:t>
            </a:r>
            <a:r>
              <a:rPr lang="en-US" altLang="zh-CN" sz="3200" dirty="0">
                <a:effectLst/>
              </a:rPr>
              <a:t> (</a:t>
            </a:r>
            <a:r>
              <a:rPr lang="en-US" altLang="zh-CN" sz="3200" i="1" dirty="0">
                <a:effectLst/>
              </a:rPr>
              <a:t>S</a:t>
            </a:r>
            <a:r>
              <a:rPr lang="en-US" altLang="zh-CN" sz="3200" dirty="0">
                <a:effectLst/>
              </a:rPr>
              <a:t>)</a:t>
            </a:r>
            <a:r>
              <a:rPr lang="zh-CN" altLang="en-US" sz="3200" dirty="0">
                <a:effectLst/>
              </a:rPr>
              <a:t>｜</a:t>
            </a:r>
            <a:r>
              <a:rPr lang="en-US" altLang="zh-CN" sz="3200" dirty="0">
                <a:effectLst/>
              </a:rPr>
              <a:t> ≥</a:t>
            </a:r>
            <a:r>
              <a:rPr lang="zh-CN" altLang="en-US" sz="3200" dirty="0">
                <a:effectLst/>
              </a:rPr>
              <a:t>｜</a:t>
            </a:r>
            <a:r>
              <a:rPr lang="en-US" altLang="zh-CN" sz="3200" i="1" dirty="0">
                <a:effectLst/>
              </a:rPr>
              <a:t>S</a:t>
            </a:r>
            <a:r>
              <a:rPr lang="zh-CN" altLang="en-US" sz="3200" dirty="0">
                <a:effectLst/>
              </a:rPr>
              <a:t>｜</a:t>
            </a:r>
            <a:r>
              <a:rPr lang="zh-CN" altLang="zh-CN" sz="3200" dirty="0">
                <a:effectLst/>
              </a:rPr>
              <a:t>，其中 </a:t>
            </a:r>
            <a:r>
              <a:rPr lang="en-US" altLang="zh-CN" sz="3200" i="1" dirty="0">
                <a:effectLst/>
              </a:rPr>
              <a:t>N</a:t>
            </a:r>
            <a:r>
              <a:rPr lang="en-US" altLang="zh-CN" sz="3200" dirty="0">
                <a:effectLst/>
              </a:rPr>
              <a:t> (</a:t>
            </a:r>
            <a:r>
              <a:rPr lang="en-US" altLang="zh-CN" sz="3200" i="1" dirty="0">
                <a:effectLst/>
              </a:rPr>
              <a:t>S</a:t>
            </a:r>
            <a:r>
              <a:rPr lang="en-US" altLang="zh-CN" sz="3200" dirty="0">
                <a:effectLst/>
              </a:rPr>
              <a:t>) </a:t>
            </a:r>
            <a:r>
              <a:rPr lang="zh-CN" altLang="zh-CN" sz="3200" dirty="0">
                <a:effectLst/>
              </a:rPr>
              <a:t>表示 </a:t>
            </a:r>
            <a:r>
              <a:rPr lang="en-US" altLang="zh-CN" sz="3200" i="1" dirty="0">
                <a:effectLst/>
              </a:rPr>
              <a:t>S</a:t>
            </a:r>
            <a:r>
              <a:rPr lang="en-US" altLang="zh-CN" sz="3200" dirty="0">
                <a:effectLst/>
              </a:rPr>
              <a:t> </a:t>
            </a:r>
            <a:r>
              <a:rPr lang="zh-CN" altLang="zh-CN" sz="3200" dirty="0">
                <a:effectLst/>
              </a:rPr>
              <a:t>的所有邻点之集。</a:t>
            </a:r>
          </a:p>
          <a:p>
            <a:pPr>
              <a:defRPr/>
            </a:pPr>
            <a:endParaRPr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476672"/>
            <a:ext cx="8540750" cy="720725"/>
          </a:xfrm>
        </p:spPr>
        <p:txBody>
          <a:bodyPr/>
          <a:lstStyle/>
          <a:p>
            <a:pPr algn="l"/>
            <a:r>
              <a:rPr lang="zh-CN" altLang="zh-CN" sz="2800" dirty="0">
                <a:effectLst/>
              </a:rPr>
              <a:t>例 </a:t>
            </a:r>
            <a:r>
              <a:rPr lang="en-US" altLang="zh-CN" sz="2800" dirty="0">
                <a:effectLst/>
              </a:rPr>
              <a:t>6.4.2 </a:t>
            </a:r>
            <a:r>
              <a:rPr lang="zh-CN" altLang="zh-CN" sz="2800" dirty="0">
                <a:effectLst/>
              </a:rPr>
              <a:t>求下图 </a:t>
            </a:r>
            <a:r>
              <a:rPr lang="en-US" altLang="zh-CN" sz="2800" dirty="0">
                <a:effectLst/>
              </a:rPr>
              <a:t>G </a:t>
            </a:r>
            <a:r>
              <a:rPr lang="zh-CN" altLang="zh-CN" sz="2800" dirty="0">
                <a:effectLst/>
              </a:rPr>
              <a:t>的色数，及顶点正常 </a:t>
            </a:r>
            <a:r>
              <a:rPr lang="en-US" altLang="zh-CN" sz="2800" i="1" dirty="0">
                <a:effectLst/>
              </a:rPr>
              <a:t>χ</a:t>
            </a:r>
            <a:r>
              <a:rPr lang="en-US" altLang="zh-CN" sz="2800" dirty="0">
                <a:effectLst/>
              </a:rPr>
              <a:t> (G) </a:t>
            </a:r>
            <a:r>
              <a:rPr lang="zh-CN" altLang="zh-CN" sz="2800" dirty="0">
                <a:effectLst/>
              </a:rPr>
              <a:t>染色。</a:t>
            </a:r>
            <a:br>
              <a:rPr lang="zh-CN" altLang="zh-CN" sz="2800" dirty="0">
                <a:effectLst/>
              </a:rPr>
            </a:br>
            <a:endParaRPr lang="zh-CN" altLang="en-US" sz="2800" dirty="0"/>
          </a:p>
        </p:txBody>
      </p:sp>
      <p:sp>
        <p:nvSpPr>
          <p:cNvPr id="3" name="内容占位符 2"/>
          <p:cNvSpPr>
            <a:spLocks noGrp="1"/>
          </p:cNvSpPr>
          <p:nvPr>
            <p:ph idx="1"/>
          </p:nvPr>
        </p:nvSpPr>
        <p:spPr>
          <a:xfrm>
            <a:off x="323850" y="981075"/>
            <a:ext cx="8540750" cy="1007765"/>
          </a:xfrm>
        </p:spPr>
        <p:txBody>
          <a:bodyPr/>
          <a:lstStyle/>
          <a:p>
            <a:r>
              <a:rPr lang="zh-CN" altLang="en-US" sz="2400" dirty="0">
                <a:solidFill>
                  <a:srgbClr val="0000FF"/>
                </a:solidFill>
              </a:rPr>
              <a:t>在计算过程中，原图</a:t>
            </a:r>
            <a:r>
              <a:rPr lang="en-US" altLang="zh-CN" sz="2400" dirty="0">
                <a:solidFill>
                  <a:srgbClr val="0000FF"/>
                </a:solidFill>
              </a:rPr>
              <a:t>1</a:t>
            </a:r>
            <a:r>
              <a:rPr lang="zh-CN" altLang="en-US" sz="2400" dirty="0">
                <a:solidFill>
                  <a:srgbClr val="0000FF"/>
                </a:solidFill>
              </a:rPr>
              <a:t>，</a:t>
            </a:r>
            <a:r>
              <a:rPr lang="en-US" altLang="zh-CN" sz="2400" dirty="0">
                <a:solidFill>
                  <a:srgbClr val="0000FF"/>
                </a:solidFill>
              </a:rPr>
              <a:t>2</a:t>
            </a:r>
            <a:r>
              <a:rPr lang="zh-CN" altLang="en-US" sz="2400" dirty="0">
                <a:solidFill>
                  <a:srgbClr val="0000FF"/>
                </a:solidFill>
              </a:rPr>
              <a:t>顶点连边和粘合，得到第一层的两个图；其中第一个图的</a:t>
            </a:r>
            <a:r>
              <a:rPr lang="en-US" altLang="zh-CN" sz="2400" dirty="0">
                <a:solidFill>
                  <a:srgbClr val="0000FF"/>
                </a:solidFill>
              </a:rPr>
              <a:t>2</a:t>
            </a:r>
            <a:r>
              <a:rPr lang="zh-CN" altLang="en-US" sz="2400" dirty="0">
                <a:solidFill>
                  <a:srgbClr val="0000FF"/>
                </a:solidFill>
              </a:rPr>
              <a:t>，</a:t>
            </a:r>
            <a:r>
              <a:rPr lang="en-US" altLang="zh-CN" sz="2400" dirty="0">
                <a:solidFill>
                  <a:srgbClr val="0000FF"/>
                </a:solidFill>
              </a:rPr>
              <a:t>5</a:t>
            </a:r>
            <a:r>
              <a:rPr lang="zh-CN" altLang="en-US" sz="2400" dirty="0">
                <a:solidFill>
                  <a:srgbClr val="0000FF"/>
                </a:solidFill>
              </a:rPr>
              <a:t>顶点连边和粘合，得到第二层的两个图；对它们的</a:t>
            </a:r>
            <a:r>
              <a:rPr lang="en-US" altLang="zh-CN" sz="2400" dirty="0">
                <a:solidFill>
                  <a:srgbClr val="0000FF"/>
                </a:solidFill>
              </a:rPr>
              <a:t>1</a:t>
            </a:r>
            <a:r>
              <a:rPr lang="zh-CN" altLang="en-US" sz="2400" dirty="0">
                <a:solidFill>
                  <a:srgbClr val="0000FF"/>
                </a:solidFill>
              </a:rPr>
              <a:t>，</a:t>
            </a:r>
            <a:r>
              <a:rPr lang="en-US" altLang="zh-CN" sz="2400" dirty="0">
                <a:solidFill>
                  <a:srgbClr val="0000FF"/>
                </a:solidFill>
              </a:rPr>
              <a:t>3</a:t>
            </a:r>
            <a:r>
              <a:rPr lang="zh-CN" altLang="en-US" sz="2400" dirty="0">
                <a:solidFill>
                  <a:srgbClr val="0000FF"/>
                </a:solidFill>
              </a:rPr>
              <a:t>顶点连边和粘合，得到第三层的四个图；其中，第一个图和第三个图都对</a:t>
            </a:r>
            <a:r>
              <a:rPr lang="en-US" altLang="zh-CN" sz="2400" dirty="0">
                <a:solidFill>
                  <a:srgbClr val="0000FF"/>
                </a:solidFill>
              </a:rPr>
              <a:t>1</a:t>
            </a:r>
            <a:r>
              <a:rPr lang="zh-CN" altLang="en-US" sz="2400" dirty="0">
                <a:solidFill>
                  <a:srgbClr val="0000FF"/>
                </a:solidFill>
              </a:rPr>
              <a:t>、</a:t>
            </a:r>
            <a:r>
              <a:rPr lang="en-US" altLang="zh-CN" sz="2400" dirty="0">
                <a:solidFill>
                  <a:srgbClr val="0000FF"/>
                </a:solidFill>
              </a:rPr>
              <a:t>4</a:t>
            </a:r>
            <a:r>
              <a:rPr lang="zh-CN" altLang="en-US" sz="2400" dirty="0">
                <a:solidFill>
                  <a:srgbClr val="0000FF"/>
                </a:solidFill>
              </a:rPr>
              <a:t>顶点连边和粘合，得到最后一层图。这棵二叉树的每个叶顶点都是完全图，故添边粘合过程结束，得到的最小阶完全图为</a:t>
            </a:r>
            <a:r>
              <a:rPr lang="en-US" altLang="zh-CN" sz="2400" dirty="0">
                <a:solidFill>
                  <a:srgbClr val="0000FF"/>
                </a:solidFill>
              </a:rPr>
              <a:t>3</a:t>
            </a:r>
            <a:r>
              <a:rPr lang="zh-CN" altLang="en-US" sz="2400" dirty="0">
                <a:solidFill>
                  <a:srgbClr val="0000FF"/>
                </a:solidFill>
              </a:rPr>
              <a:t>阶，因此，原图</a:t>
            </a:r>
            <a:r>
              <a:rPr lang="en-US" altLang="zh-CN" sz="2400" dirty="0">
                <a:solidFill>
                  <a:srgbClr val="0000FF"/>
                </a:solidFill>
              </a:rPr>
              <a:t>G</a:t>
            </a:r>
            <a:r>
              <a:rPr lang="zh-CN" altLang="en-US" sz="2400" dirty="0">
                <a:solidFill>
                  <a:srgbClr val="0000FF"/>
                </a:solidFill>
              </a:rPr>
              <a:t>的色数为</a:t>
            </a:r>
            <a:r>
              <a:rPr lang="zh-CN" altLang="zh-CN" sz="2400" dirty="0">
                <a:solidFill>
                  <a:srgbClr val="0000FF"/>
                </a:solidFill>
                <a:effectLst/>
              </a:rPr>
              <a:t>常 </a:t>
            </a:r>
            <a:r>
              <a:rPr lang="en-US" altLang="zh-CN" sz="2400" i="1" dirty="0">
                <a:solidFill>
                  <a:srgbClr val="0000FF"/>
                </a:solidFill>
                <a:effectLst/>
              </a:rPr>
              <a:t>χ</a:t>
            </a:r>
            <a:r>
              <a:rPr lang="en-US" altLang="zh-CN" sz="2400" dirty="0">
                <a:solidFill>
                  <a:srgbClr val="0000FF"/>
                </a:solidFill>
                <a:effectLst/>
              </a:rPr>
              <a:t> (G) =3</a:t>
            </a:r>
          </a:p>
          <a:p>
            <a:r>
              <a:rPr lang="zh-CN" altLang="en-US" sz="2400" dirty="0">
                <a:solidFill>
                  <a:srgbClr val="0000FF"/>
                </a:solidFill>
                <a:effectLst/>
              </a:rPr>
              <a:t>由第三层和第四层所得到的两个</a:t>
            </a:r>
            <a:r>
              <a:rPr lang="en-US" altLang="zh-CN" sz="2400" dirty="0">
                <a:solidFill>
                  <a:srgbClr val="0000FF"/>
                </a:solidFill>
                <a:effectLst/>
              </a:rPr>
              <a:t>3</a:t>
            </a:r>
            <a:r>
              <a:rPr lang="zh-CN" altLang="en-US" sz="2400" dirty="0">
                <a:solidFill>
                  <a:srgbClr val="0000FF"/>
                </a:solidFill>
                <a:effectLst/>
              </a:rPr>
              <a:t>阶完全图的粘合点情况，得到原图</a:t>
            </a:r>
            <a:r>
              <a:rPr lang="en-US" altLang="zh-CN" sz="2400" dirty="0">
                <a:solidFill>
                  <a:srgbClr val="0000FF"/>
                </a:solidFill>
                <a:effectLst/>
              </a:rPr>
              <a:t>G</a:t>
            </a:r>
            <a:r>
              <a:rPr lang="zh-CN" altLang="en-US" sz="2400" dirty="0">
                <a:solidFill>
                  <a:srgbClr val="0000FF"/>
                </a:solidFill>
                <a:effectLst/>
              </a:rPr>
              <a:t>的两种正常</a:t>
            </a:r>
            <a:r>
              <a:rPr lang="en-US" altLang="zh-CN" sz="2400" dirty="0">
                <a:solidFill>
                  <a:srgbClr val="0000FF"/>
                </a:solidFill>
                <a:effectLst/>
              </a:rPr>
              <a:t>3</a:t>
            </a:r>
            <a:r>
              <a:rPr lang="zh-CN" altLang="en-US" sz="2400" dirty="0">
                <a:solidFill>
                  <a:srgbClr val="0000FF"/>
                </a:solidFill>
                <a:effectLst/>
              </a:rPr>
              <a:t>染色划分：</a:t>
            </a:r>
            <a:r>
              <a:rPr lang="en-US" altLang="zh-CN" sz="2400" dirty="0">
                <a:solidFill>
                  <a:srgbClr val="0000FF"/>
                </a:solidFill>
                <a:effectLst/>
              </a:rPr>
              <a:t>V1={1,3}</a:t>
            </a:r>
            <a:r>
              <a:rPr lang="zh-CN" altLang="en-US" sz="2400" dirty="0">
                <a:solidFill>
                  <a:srgbClr val="0000FF"/>
                </a:solidFill>
                <a:effectLst/>
              </a:rPr>
              <a:t>，</a:t>
            </a:r>
            <a:r>
              <a:rPr lang="en-US" altLang="zh-CN" sz="2400" dirty="0">
                <a:solidFill>
                  <a:srgbClr val="0000FF"/>
                </a:solidFill>
                <a:effectLst/>
              </a:rPr>
              <a:t>V2={2,5}</a:t>
            </a:r>
            <a:r>
              <a:rPr lang="zh-CN" altLang="en-US" sz="2400" dirty="0">
                <a:solidFill>
                  <a:srgbClr val="0000FF"/>
                </a:solidFill>
                <a:effectLst/>
              </a:rPr>
              <a:t>，</a:t>
            </a:r>
            <a:r>
              <a:rPr lang="en-US" altLang="zh-CN" sz="2400" dirty="0">
                <a:solidFill>
                  <a:srgbClr val="0000FF"/>
                </a:solidFill>
                <a:effectLst/>
              </a:rPr>
              <a:t>V3={4}</a:t>
            </a:r>
            <a:r>
              <a:rPr lang="zh-CN" altLang="en-US" sz="2400" dirty="0">
                <a:solidFill>
                  <a:srgbClr val="0000FF"/>
                </a:solidFill>
                <a:effectLst/>
              </a:rPr>
              <a:t>，和</a:t>
            </a:r>
            <a:r>
              <a:rPr lang="en-US" altLang="zh-CN" sz="2400" dirty="0">
                <a:solidFill>
                  <a:srgbClr val="0000FF"/>
                </a:solidFill>
                <a:effectLst/>
              </a:rPr>
              <a:t>V1={1,4}</a:t>
            </a:r>
            <a:r>
              <a:rPr lang="zh-CN" altLang="en-US" sz="2400" dirty="0">
                <a:solidFill>
                  <a:srgbClr val="0000FF"/>
                </a:solidFill>
                <a:effectLst/>
              </a:rPr>
              <a:t>，</a:t>
            </a:r>
            <a:r>
              <a:rPr lang="en-US" altLang="zh-CN" sz="2400" dirty="0">
                <a:solidFill>
                  <a:srgbClr val="0000FF"/>
                </a:solidFill>
                <a:effectLst/>
              </a:rPr>
              <a:t>V2={2,5}</a:t>
            </a:r>
            <a:r>
              <a:rPr lang="zh-CN" altLang="en-US" sz="2400" dirty="0">
                <a:solidFill>
                  <a:srgbClr val="0000FF"/>
                </a:solidFill>
                <a:effectLst/>
              </a:rPr>
              <a:t>，</a:t>
            </a:r>
            <a:r>
              <a:rPr lang="en-US" altLang="zh-CN" sz="2400" dirty="0">
                <a:solidFill>
                  <a:srgbClr val="0000FF"/>
                </a:solidFill>
                <a:effectLst/>
              </a:rPr>
              <a:t>V3={3}</a:t>
            </a:r>
            <a:endParaRPr lang="zh-CN" altLang="en-US" sz="2400" dirty="0">
              <a:solidFill>
                <a:srgbClr val="0000FF"/>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65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3" y="973311"/>
            <a:ext cx="6048153" cy="5884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内容占位符 2"/>
          <p:cNvSpPr>
            <a:spLocks noGrp="1"/>
          </p:cNvSpPr>
          <p:nvPr>
            <p:ph idx="1"/>
          </p:nvPr>
        </p:nvSpPr>
        <p:spPr>
          <a:xfrm>
            <a:off x="0" y="-71438"/>
            <a:ext cx="8864278" cy="1412776"/>
          </a:xfrm>
        </p:spPr>
        <p:txBody>
          <a:bodyPr/>
          <a:lstStyle/>
          <a:p>
            <a:r>
              <a:rPr lang="zh-CN" altLang="en-US" sz="2400" dirty="0">
                <a:solidFill>
                  <a:srgbClr val="0000FF"/>
                </a:solidFill>
              </a:rPr>
              <a:t>在计算过程中，原图</a:t>
            </a:r>
            <a:r>
              <a:rPr lang="en-US" altLang="zh-CN" sz="2400" dirty="0">
                <a:solidFill>
                  <a:srgbClr val="0000FF"/>
                </a:solidFill>
              </a:rPr>
              <a:t>1</a:t>
            </a:r>
            <a:r>
              <a:rPr lang="zh-CN" altLang="en-US" sz="2400" dirty="0">
                <a:solidFill>
                  <a:srgbClr val="0000FF"/>
                </a:solidFill>
              </a:rPr>
              <a:t>，</a:t>
            </a:r>
            <a:r>
              <a:rPr lang="en-US" altLang="zh-CN" sz="2400" dirty="0">
                <a:solidFill>
                  <a:srgbClr val="0000FF"/>
                </a:solidFill>
              </a:rPr>
              <a:t>2</a:t>
            </a:r>
            <a:r>
              <a:rPr lang="zh-CN" altLang="en-US" sz="2400" dirty="0">
                <a:solidFill>
                  <a:srgbClr val="0000FF"/>
                </a:solidFill>
              </a:rPr>
              <a:t>顶点连边和粘合，得到第一层的两个图，其中第一个图的</a:t>
            </a:r>
            <a:r>
              <a:rPr lang="en-US" altLang="zh-CN" sz="2400" dirty="0">
                <a:solidFill>
                  <a:srgbClr val="0000FF"/>
                </a:solidFill>
              </a:rPr>
              <a:t>2</a:t>
            </a:r>
            <a:r>
              <a:rPr lang="zh-CN" altLang="en-US" sz="2400" dirty="0">
                <a:solidFill>
                  <a:srgbClr val="0000FF"/>
                </a:solidFill>
              </a:rPr>
              <a:t>，</a:t>
            </a:r>
            <a:r>
              <a:rPr lang="en-US" altLang="zh-CN" sz="2400" dirty="0">
                <a:solidFill>
                  <a:srgbClr val="0000FF"/>
                </a:solidFill>
              </a:rPr>
              <a:t>5</a:t>
            </a:r>
            <a:r>
              <a:rPr lang="zh-CN" altLang="en-US" sz="2400" dirty="0">
                <a:solidFill>
                  <a:srgbClr val="0000FF"/>
                </a:solidFill>
              </a:rPr>
              <a:t>顶点连边和粘合，得到第二层的两个图；对它们的</a:t>
            </a:r>
            <a:r>
              <a:rPr lang="en-US" altLang="zh-CN" sz="2400" dirty="0">
                <a:solidFill>
                  <a:srgbClr val="0000FF"/>
                </a:solidFill>
              </a:rPr>
              <a:t>1</a:t>
            </a:r>
            <a:r>
              <a:rPr lang="zh-CN" altLang="en-US" sz="2400" dirty="0">
                <a:solidFill>
                  <a:srgbClr val="0000FF"/>
                </a:solidFill>
              </a:rPr>
              <a:t>，</a:t>
            </a:r>
            <a:r>
              <a:rPr lang="en-US" altLang="zh-CN" sz="2400" dirty="0">
                <a:solidFill>
                  <a:srgbClr val="0000FF"/>
                </a:solidFill>
              </a:rPr>
              <a:t>3</a:t>
            </a:r>
            <a:r>
              <a:rPr lang="zh-CN" altLang="en-US" sz="2400" dirty="0">
                <a:solidFill>
                  <a:srgbClr val="0000FF"/>
                </a:solidFill>
              </a:rPr>
              <a:t>顶点连边和粘合，得到第三层的四个图；</a:t>
            </a:r>
            <a:endParaRPr lang="zh-CN" altLang="en-US" sz="24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0528" y="116632"/>
            <a:ext cx="9433048" cy="1412776"/>
          </a:xfrm>
        </p:spPr>
        <p:txBody>
          <a:bodyPr/>
          <a:lstStyle/>
          <a:p>
            <a:r>
              <a:rPr lang="zh-CN" altLang="en-US" sz="2400" dirty="0">
                <a:solidFill>
                  <a:srgbClr val="0000FF"/>
                </a:solidFill>
              </a:rPr>
              <a:t>其中，第一个图和第三个图都对</a:t>
            </a:r>
            <a:r>
              <a:rPr lang="en-US" altLang="zh-CN" sz="2400" dirty="0">
                <a:solidFill>
                  <a:srgbClr val="0000FF"/>
                </a:solidFill>
              </a:rPr>
              <a:t>1</a:t>
            </a:r>
            <a:r>
              <a:rPr lang="zh-CN" altLang="en-US" sz="2400" dirty="0">
                <a:solidFill>
                  <a:srgbClr val="0000FF"/>
                </a:solidFill>
              </a:rPr>
              <a:t>、</a:t>
            </a:r>
            <a:r>
              <a:rPr lang="en-US" altLang="zh-CN" sz="2400" dirty="0">
                <a:solidFill>
                  <a:srgbClr val="0000FF"/>
                </a:solidFill>
              </a:rPr>
              <a:t>4</a:t>
            </a:r>
            <a:r>
              <a:rPr lang="zh-CN" altLang="en-US" sz="2400" dirty="0">
                <a:solidFill>
                  <a:srgbClr val="0000FF"/>
                </a:solidFill>
              </a:rPr>
              <a:t>顶点连边和粘合，得到最后一层图。这棵二叉树的每个叶顶点都是完全图，故添边粘合过程结束，得到的最小阶完全图为</a:t>
            </a:r>
            <a:r>
              <a:rPr lang="en-US" altLang="zh-CN" sz="2400" dirty="0">
                <a:solidFill>
                  <a:srgbClr val="0000FF"/>
                </a:solidFill>
              </a:rPr>
              <a:t>3</a:t>
            </a:r>
            <a:r>
              <a:rPr lang="zh-CN" altLang="en-US" sz="2400" dirty="0">
                <a:solidFill>
                  <a:srgbClr val="0000FF"/>
                </a:solidFill>
              </a:rPr>
              <a:t>阶，因此，原图</a:t>
            </a:r>
            <a:r>
              <a:rPr lang="en-US" altLang="zh-CN" sz="2400" dirty="0">
                <a:solidFill>
                  <a:srgbClr val="0000FF"/>
                </a:solidFill>
              </a:rPr>
              <a:t>G</a:t>
            </a:r>
            <a:r>
              <a:rPr lang="zh-CN" altLang="en-US" sz="2400" dirty="0">
                <a:solidFill>
                  <a:srgbClr val="0000FF"/>
                </a:solidFill>
              </a:rPr>
              <a:t>的色数为</a:t>
            </a:r>
            <a:r>
              <a:rPr lang="zh-CN" altLang="zh-CN" sz="2400" dirty="0">
                <a:solidFill>
                  <a:srgbClr val="0000FF"/>
                </a:solidFill>
                <a:effectLst/>
              </a:rPr>
              <a:t>常 </a:t>
            </a:r>
            <a:r>
              <a:rPr lang="en-US" altLang="zh-CN" sz="2400" i="1" dirty="0">
                <a:solidFill>
                  <a:srgbClr val="0000FF"/>
                </a:solidFill>
                <a:effectLst/>
              </a:rPr>
              <a:t>χ</a:t>
            </a:r>
            <a:r>
              <a:rPr lang="en-US" altLang="zh-CN" sz="2400" dirty="0">
                <a:solidFill>
                  <a:srgbClr val="0000FF"/>
                </a:solidFill>
                <a:effectLst/>
              </a:rPr>
              <a:t> (G) =3</a:t>
            </a:r>
          </a:p>
          <a:p>
            <a:r>
              <a:rPr lang="zh-CN" altLang="en-US" sz="2400" dirty="0">
                <a:solidFill>
                  <a:srgbClr val="0000FF"/>
                </a:solidFill>
                <a:effectLst/>
              </a:rPr>
              <a:t>由第三层和第四层所得到的两个</a:t>
            </a:r>
            <a:r>
              <a:rPr lang="en-US" altLang="zh-CN" sz="2400" dirty="0">
                <a:solidFill>
                  <a:srgbClr val="0000FF"/>
                </a:solidFill>
                <a:effectLst/>
              </a:rPr>
              <a:t>3</a:t>
            </a:r>
            <a:r>
              <a:rPr lang="zh-CN" altLang="en-US" sz="2400" dirty="0">
                <a:solidFill>
                  <a:srgbClr val="0000FF"/>
                </a:solidFill>
                <a:effectLst/>
              </a:rPr>
              <a:t>阶完全图的粘合点情况，得到原图</a:t>
            </a:r>
            <a:r>
              <a:rPr lang="en-US" altLang="zh-CN" sz="2400" dirty="0">
                <a:solidFill>
                  <a:srgbClr val="0000FF"/>
                </a:solidFill>
                <a:effectLst/>
              </a:rPr>
              <a:t>G</a:t>
            </a:r>
            <a:r>
              <a:rPr lang="zh-CN" altLang="en-US" sz="2400" dirty="0">
                <a:solidFill>
                  <a:srgbClr val="0000FF"/>
                </a:solidFill>
                <a:effectLst/>
              </a:rPr>
              <a:t>的两种正常</a:t>
            </a:r>
            <a:r>
              <a:rPr lang="en-US" altLang="zh-CN" sz="2400" dirty="0">
                <a:solidFill>
                  <a:srgbClr val="0000FF"/>
                </a:solidFill>
                <a:effectLst/>
              </a:rPr>
              <a:t>3</a:t>
            </a:r>
            <a:r>
              <a:rPr lang="zh-CN" altLang="en-US" sz="2400" dirty="0">
                <a:solidFill>
                  <a:srgbClr val="0000FF"/>
                </a:solidFill>
                <a:effectLst/>
              </a:rPr>
              <a:t>染色划分：</a:t>
            </a:r>
            <a:r>
              <a:rPr lang="en-US" altLang="zh-CN" sz="2400" dirty="0">
                <a:solidFill>
                  <a:srgbClr val="0000FF"/>
                </a:solidFill>
                <a:effectLst/>
              </a:rPr>
              <a:t>V1={1,3}</a:t>
            </a:r>
            <a:r>
              <a:rPr lang="zh-CN" altLang="en-US" sz="2400" dirty="0">
                <a:solidFill>
                  <a:srgbClr val="0000FF"/>
                </a:solidFill>
                <a:effectLst/>
              </a:rPr>
              <a:t>，</a:t>
            </a:r>
            <a:r>
              <a:rPr lang="en-US" altLang="zh-CN" sz="2400" dirty="0">
                <a:solidFill>
                  <a:srgbClr val="0000FF"/>
                </a:solidFill>
                <a:effectLst/>
              </a:rPr>
              <a:t>V2={2,5}</a:t>
            </a:r>
            <a:r>
              <a:rPr lang="zh-CN" altLang="en-US" sz="2400" dirty="0">
                <a:solidFill>
                  <a:srgbClr val="0000FF"/>
                </a:solidFill>
                <a:effectLst/>
              </a:rPr>
              <a:t>，</a:t>
            </a:r>
            <a:r>
              <a:rPr lang="en-US" altLang="zh-CN" sz="2400" dirty="0">
                <a:solidFill>
                  <a:srgbClr val="0000FF"/>
                </a:solidFill>
                <a:effectLst/>
              </a:rPr>
              <a:t>V3={4}</a:t>
            </a:r>
            <a:r>
              <a:rPr lang="zh-CN" altLang="en-US" sz="2400" dirty="0">
                <a:solidFill>
                  <a:srgbClr val="0000FF"/>
                </a:solidFill>
                <a:effectLst/>
              </a:rPr>
              <a:t>，和</a:t>
            </a:r>
            <a:r>
              <a:rPr lang="en-US" altLang="zh-CN" sz="2400" dirty="0">
                <a:solidFill>
                  <a:srgbClr val="0000FF"/>
                </a:solidFill>
                <a:effectLst/>
              </a:rPr>
              <a:t>V1={1,4}</a:t>
            </a:r>
            <a:r>
              <a:rPr lang="zh-CN" altLang="en-US" sz="2400" dirty="0">
                <a:solidFill>
                  <a:srgbClr val="0000FF"/>
                </a:solidFill>
                <a:effectLst/>
              </a:rPr>
              <a:t>，</a:t>
            </a:r>
            <a:r>
              <a:rPr lang="en-US" altLang="zh-CN" sz="2400" dirty="0">
                <a:solidFill>
                  <a:srgbClr val="0000FF"/>
                </a:solidFill>
                <a:effectLst/>
              </a:rPr>
              <a:t>V2={2,5}</a:t>
            </a:r>
            <a:r>
              <a:rPr lang="zh-CN" altLang="en-US" sz="2400" dirty="0">
                <a:solidFill>
                  <a:srgbClr val="0000FF"/>
                </a:solidFill>
                <a:effectLst/>
              </a:rPr>
              <a:t>，</a:t>
            </a:r>
            <a:r>
              <a:rPr lang="en-US" altLang="zh-CN" sz="2400" dirty="0">
                <a:solidFill>
                  <a:srgbClr val="0000FF"/>
                </a:solidFill>
                <a:effectLst/>
              </a:rPr>
              <a:t>V3={3}</a:t>
            </a:r>
            <a:endParaRPr lang="zh-CN" altLang="en-US" sz="2400" dirty="0">
              <a:solidFill>
                <a:srgbClr val="0000FF"/>
              </a:solidFill>
            </a:endParaRPr>
          </a:p>
        </p:txBody>
      </p:sp>
      <p:pic>
        <p:nvPicPr>
          <p:cNvPr id="407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173725"/>
            <a:ext cx="6840760" cy="3129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effectLst/>
              </a:rPr>
              <a:t>算法二、</a:t>
            </a:r>
            <a:r>
              <a:rPr lang="zh-CN" altLang="zh-CN" sz="3200" dirty="0">
                <a:effectLst/>
              </a:rPr>
              <a:t>规范染色法（极大独立集法）</a:t>
            </a:r>
            <a:endParaRPr lang="zh-CN" altLang="en-US" sz="3200" dirty="0"/>
          </a:p>
        </p:txBody>
      </p:sp>
      <p:graphicFrame>
        <p:nvGraphicFramePr>
          <p:cNvPr id="4" name="内容占位符 3"/>
          <p:cNvGraphicFramePr>
            <a:graphicFrameLocks noGrp="1"/>
          </p:cNvGraphicFramePr>
          <p:nvPr>
            <p:ph idx="1"/>
          </p:nvPr>
        </p:nvGraphicFramePr>
        <p:xfrm>
          <a:off x="1920875" y="3162300"/>
          <a:ext cx="901700" cy="711200"/>
        </p:xfrm>
        <a:graphic>
          <a:graphicData uri="http://schemas.openxmlformats.org/drawingml/2006/table">
            <a:tbl>
              <a:tblPr>
                <a:tableStyleId>{5C22544A-7EE6-4342-B048-85BDC9FD1C3A}</a:tableStyleId>
              </a:tblPr>
              <a:tblGrid>
                <a:gridCol w="901700">
                  <a:extLst>
                    <a:ext uri="{9D8B030D-6E8A-4147-A177-3AD203B41FA5}">
                      <a16:colId xmlns:a16="http://schemas.microsoft.com/office/drawing/2014/main" val="20000"/>
                    </a:ext>
                  </a:extLst>
                </a:gridCol>
              </a:tblGrid>
              <a:tr h="116840">
                <a:tc>
                  <a:txBody>
                    <a:bodyPr/>
                    <a:lstStyle/>
                    <a:p>
                      <a:pPr>
                        <a:spcAft>
                          <a:spcPts val="0"/>
                        </a:spcAft>
                      </a:pPr>
                      <a:r>
                        <a:rPr lang="en-US" sz="800" dirty="0">
                          <a:effectLst/>
                        </a:rPr>
                        <a:t> </a:t>
                      </a:r>
                      <a:endParaRPr lang="zh-CN" sz="1000" dirty="0">
                        <a:effectLst/>
                        <a:latin typeface="Calibri" panose="020F0502020204030204"/>
                        <a:ea typeface="宋体" panose="02010600030101010101" pitchFamily="2" charset="-122"/>
                        <a:cs typeface="Arial" panose="020B0604020202020204"/>
                      </a:endParaRPr>
                    </a:p>
                  </a:txBody>
                  <a:tcPr marL="0" marR="0" marT="0" marB="0" anchor="b"/>
                </a:tc>
                <a:extLst>
                  <a:ext uri="{0D108BD9-81ED-4DB2-BD59-A6C34878D82A}">
                    <a16:rowId xmlns:a16="http://schemas.microsoft.com/office/drawing/2014/main" val="10000"/>
                  </a:ext>
                </a:extLst>
              </a:tr>
              <a:tr h="254635">
                <a:tc>
                  <a:txBody>
                    <a:bodyPr/>
                    <a:lstStyle/>
                    <a:p>
                      <a:pPr>
                        <a:spcAft>
                          <a:spcPts val="0"/>
                        </a:spcAft>
                      </a:pPr>
                      <a:r>
                        <a:rPr lang="en-US" sz="1200">
                          <a:effectLst/>
                        </a:rPr>
                        <a:t> </a:t>
                      </a:r>
                      <a:endParaRPr lang="zh-CN" sz="1000">
                        <a:effectLst/>
                        <a:latin typeface="Calibri" panose="020F0502020204030204"/>
                        <a:ea typeface="宋体" panose="02010600030101010101" pitchFamily="2" charset="-122"/>
                        <a:cs typeface="Arial" panose="020B0604020202020204"/>
                      </a:endParaRPr>
                    </a:p>
                  </a:txBody>
                  <a:tcPr marL="0" marR="0" marT="0" marB="0" anchor="b"/>
                </a:tc>
                <a:extLst>
                  <a:ext uri="{0D108BD9-81ED-4DB2-BD59-A6C34878D82A}">
                    <a16:rowId xmlns:a16="http://schemas.microsoft.com/office/drawing/2014/main" val="10001"/>
                  </a:ext>
                </a:extLst>
              </a:tr>
              <a:tr h="334645">
                <a:tc>
                  <a:txBody>
                    <a:bodyPr/>
                    <a:lstStyle/>
                    <a:p>
                      <a:pPr>
                        <a:spcAft>
                          <a:spcPts val="0"/>
                        </a:spcAft>
                      </a:pPr>
                      <a:r>
                        <a:rPr lang="en-US" sz="1200" dirty="0">
                          <a:effectLst/>
                        </a:rPr>
                        <a:t> </a:t>
                      </a:r>
                      <a:endParaRPr lang="zh-CN" sz="1000" dirty="0">
                        <a:effectLst/>
                        <a:latin typeface="Calibri" panose="020F0502020204030204"/>
                        <a:ea typeface="宋体" panose="02010600030101010101" pitchFamily="2" charset="-122"/>
                        <a:cs typeface="Arial" panose="020B0604020202020204"/>
                      </a:endParaRPr>
                    </a:p>
                  </a:txBody>
                  <a:tcPr marL="0" marR="0" marT="0" marB="0" anchor="b"/>
                </a:tc>
                <a:extLst>
                  <a:ext uri="{0D108BD9-81ED-4DB2-BD59-A6C34878D82A}">
                    <a16:rowId xmlns:a16="http://schemas.microsoft.com/office/drawing/2014/main" val="10002"/>
                  </a:ext>
                </a:extLst>
              </a:tr>
            </a:tbl>
          </a:graphicData>
        </a:graphic>
      </p:graphicFrame>
      <p:sp>
        <p:nvSpPr>
          <p:cNvPr id="6" name="矩形 5"/>
          <p:cNvSpPr/>
          <p:nvPr/>
        </p:nvSpPr>
        <p:spPr>
          <a:xfrm>
            <a:off x="395536" y="1292865"/>
            <a:ext cx="8640960" cy="3785652"/>
          </a:xfrm>
          <a:prstGeom prst="rect">
            <a:avLst/>
          </a:prstGeom>
        </p:spPr>
        <p:txBody>
          <a:bodyPr wrap="square">
            <a:spAutoFit/>
          </a:bodyPr>
          <a:lstStyle/>
          <a:p>
            <a:pPr lvl="0" algn="l">
              <a:tabLst>
                <a:tab pos="1257300" algn="l"/>
              </a:tabLst>
            </a:pPr>
            <a:r>
              <a:rPr lang="zh-CN" altLang="zh-CN" sz="2400" b="1" dirty="0">
                <a:solidFill>
                  <a:srgbClr val="007A77"/>
                </a:solidFill>
                <a:latin typeface="宋体" panose="02010600030101010101" pitchFamily="2" charset="-122"/>
                <a:cs typeface="Arial" panose="020B0604020202020204" pitchFamily="34" charset="0"/>
              </a:rPr>
              <a:t>设</a:t>
            </a:r>
            <a:r>
              <a:rPr lang="el-GR" altLang="zh-CN" sz="2400" b="1" i="1" dirty="0">
                <a:solidFill>
                  <a:srgbClr val="007A77"/>
                </a:solidFill>
                <a:latin typeface="Arial Unicode MS" panose="020B0604020202020204" charset="-122"/>
                <a:ea typeface="Arial Unicode MS" panose="020B0604020202020204" charset="-122"/>
                <a:cs typeface="Arial Unicode MS" panose="020B0604020202020204" charset="-122"/>
              </a:rPr>
              <a:t>φ</a:t>
            </a:r>
            <a:r>
              <a:rPr lang="en-US" altLang="zh-CN" sz="2400" b="1" dirty="0">
                <a:solidFill>
                  <a:srgbClr val="007A77"/>
                </a:solidFill>
                <a:latin typeface="Calibri" panose="020F0502020204030204" pitchFamily="34" charset="0"/>
                <a:ea typeface="Symbol" panose="05050102010706020507" pitchFamily="18" charset="2"/>
                <a:cs typeface="Arial" panose="020B0604020202020204" pitchFamily="34" charset="0"/>
              </a:rPr>
              <a:t>=</a:t>
            </a:r>
            <a:r>
              <a:rPr lang="en-US" altLang="zh-CN" sz="2400" b="1" dirty="0">
                <a:solidFill>
                  <a:srgbClr val="007A77"/>
                </a:solidFill>
                <a:latin typeface="宋体" panose="02010600030101010101" pitchFamily="2" charset="-122"/>
                <a:cs typeface="Arial" panose="020B0604020202020204" pitchFamily="34" charset="0"/>
              </a:rPr>
              <a:t> </a:t>
            </a:r>
            <a:r>
              <a:rPr lang="en-US" altLang="zh-CN" sz="2400" b="1" dirty="0">
                <a:solidFill>
                  <a:srgbClr val="007A77"/>
                </a:solidFill>
                <a:latin typeface="Calibri" panose="020F0502020204030204" pitchFamily="34" charset="0"/>
                <a:ea typeface="Times New Roman" panose="02020603050405020304" pitchFamily="18" charset="0"/>
                <a:cs typeface="Arial" panose="020B0604020202020204" pitchFamily="34" charset="0"/>
              </a:rPr>
              <a:t>{</a:t>
            </a:r>
            <a:r>
              <a:rPr lang="en-US" altLang="zh-CN" sz="2400" b="1" i="1" dirty="0">
                <a:solidFill>
                  <a:srgbClr val="007A77"/>
                </a:solidFill>
                <a:latin typeface="Calibri" panose="020F0502020204030204" pitchFamily="34" charset="0"/>
                <a:ea typeface="Times New Roman" panose="02020603050405020304" pitchFamily="18" charset="0"/>
                <a:cs typeface="Arial" panose="020B0604020202020204" pitchFamily="34" charset="0"/>
              </a:rPr>
              <a:t>V</a:t>
            </a:r>
            <a:r>
              <a:rPr lang="en-US" altLang="zh-CN" sz="2400" b="1" baseline="-30000" dirty="0">
                <a:solidFill>
                  <a:srgbClr val="007A77"/>
                </a:solidFill>
                <a:latin typeface="Calibri" panose="020F0502020204030204" pitchFamily="34" charset="0"/>
                <a:ea typeface="Times New Roman" panose="02020603050405020304" pitchFamily="18" charset="0"/>
                <a:cs typeface="Arial" panose="020B0604020202020204" pitchFamily="34" charset="0"/>
              </a:rPr>
              <a:t>1</a:t>
            </a:r>
            <a:r>
              <a:rPr lang="en-US" altLang="zh-CN" sz="2400" b="1" dirty="0">
                <a:solidFill>
                  <a:srgbClr val="007A77"/>
                </a:solidFill>
                <a:latin typeface="宋体" panose="02010600030101010101" pitchFamily="2" charset="-122"/>
                <a:cs typeface="Arial" panose="020B0604020202020204" pitchFamily="34" charset="0"/>
              </a:rPr>
              <a:t> </a:t>
            </a:r>
            <a:r>
              <a:rPr lang="en-US" altLang="zh-CN" sz="2400" b="1" dirty="0">
                <a:solidFill>
                  <a:srgbClr val="007A77"/>
                </a:solidFill>
                <a:latin typeface="Calibri" panose="020F0502020204030204" pitchFamily="34" charset="0"/>
                <a:ea typeface="Times New Roman" panose="02020603050405020304" pitchFamily="18" charset="0"/>
                <a:cs typeface="Arial" panose="020B0604020202020204" pitchFamily="34" charset="0"/>
              </a:rPr>
              <a:t>,</a:t>
            </a:r>
            <a:r>
              <a:rPr lang="en-US" altLang="zh-CN" sz="2400" b="1" i="1" dirty="0">
                <a:solidFill>
                  <a:srgbClr val="007A77"/>
                </a:solidFill>
                <a:latin typeface="Calibri" panose="020F0502020204030204" pitchFamily="34" charset="0"/>
                <a:ea typeface="Times New Roman" panose="02020603050405020304" pitchFamily="18" charset="0"/>
                <a:cs typeface="Arial" panose="020B0604020202020204" pitchFamily="34" charset="0"/>
              </a:rPr>
              <a:t>V</a:t>
            </a:r>
            <a:r>
              <a:rPr lang="en-US" altLang="zh-CN" sz="2400" b="1" baseline="-30000" dirty="0">
                <a:solidFill>
                  <a:srgbClr val="007A77"/>
                </a:solidFill>
                <a:latin typeface="Calibri" panose="020F0502020204030204" pitchFamily="34" charset="0"/>
                <a:ea typeface="Times New Roman" panose="02020603050405020304" pitchFamily="18" charset="0"/>
                <a:cs typeface="Arial" panose="020B0604020202020204" pitchFamily="34" charset="0"/>
              </a:rPr>
              <a:t>2</a:t>
            </a:r>
            <a:r>
              <a:rPr lang="en-US" altLang="zh-CN" sz="2400" b="1" dirty="0">
                <a:solidFill>
                  <a:srgbClr val="007A77"/>
                </a:solidFill>
                <a:latin typeface="宋体" panose="02010600030101010101" pitchFamily="2" charset="-122"/>
                <a:cs typeface="Arial" panose="020B0604020202020204" pitchFamily="34" charset="0"/>
              </a:rPr>
              <a:t> </a:t>
            </a:r>
            <a:r>
              <a:rPr lang="en-US" altLang="zh-CN" sz="2400" b="1" dirty="0">
                <a:solidFill>
                  <a:srgbClr val="007A77"/>
                </a:solidFill>
                <a:latin typeface="Calibri" panose="020F0502020204030204" pitchFamily="34" charset="0"/>
                <a:ea typeface="Times New Roman" panose="02020603050405020304" pitchFamily="18" charset="0"/>
                <a:cs typeface="Arial" panose="020B0604020202020204" pitchFamily="34" charset="0"/>
              </a:rPr>
              <a:t>,….,</a:t>
            </a:r>
            <a:r>
              <a:rPr lang="en-US" altLang="zh-CN" sz="2400" b="1" i="1" dirty="0" err="1">
                <a:solidFill>
                  <a:srgbClr val="007A77"/>
                </a:solidFill>
                <a:latin typeface="Calibri" panose="020F0502020204030204" pitchFamily="34" charset="0"/>
                <a:ea typeface="Times New Roman" panose="02020603050405020304" pitchFamily="18" charset="0"/>
                <a:cs typeface="Arial" panose="020B0604020202020204" pitchFamily="34" charset="0"/>
              </a:rPr>
              <a:t>V</a:t>
            </a:r>
            <a:r>
              <a:rPr lang="en-US" altLang="zh-CN" sz="2400" b="1" i="1" baseline="-30000" dirty="0" err="1">
                <a:solidFill>
                  <a:srgbClr val="007A77"/>
                </a:solidFill>
                <a:latin typeface="Calibri" panose="020F0502020204030204" pitchFamily="34" charset="0"/>
                <a:ea typeface="Times New Roman" panose="02020603050405020304" pitchFamily="18" charset="0"/>
                <a:cs typeface="Arial" panose="020B0604020202020204" pitchFamily="34" charset="0"/>
              </a:rPr>
              <a:t>k</a:t>
            </a:r>
            <a:r>
              <a:rPr lang="en-US" altLang="zh-CN" sz="2400" b="1" dirty="0">
                <a:solidFill>
                  <a:srgbClr val="007A77"/>
                </a:solidFill>
                <a:latin typeface="Calibri" panose="020F0502020204030204" pitchFamily="34" charset="0"/>
                <a:ea typeface="Times New Roman" panose="02020603050405020304" pitchFamily="18" charset="0"/>
                <a:cs typeface="Arial" panose="020B0604020202020204" pitchFamily="34" charset="0"/>
              </a:rPr>
              <a:t> }</a:t>
            </a:r>
            <a:r>
              <a:rPr lang="zh-CN" altLang="en-US" sz="2400" b="1" dirty="0">
                <a:solidFill>
                  <a:srgbClr val="007A77"/>
                </a:solidFill>
                <a:latin typeface="宋体" panose="02010600030101010101" pitchFamily="2" charset="-122"/>
                <a:cs typeface="Arial" panose="020B0604020202020204" pitchFamily="34" charset="0"/>
              </a:rPr>
              <a:t>是图</a:t>
            </a:r>
            <a:r>
              <a:rPr lang="zh-CN" altLang="en-US" sz="2400" b="1" dirty="0">
                <a:solidFill>
                  <a:srgbClr val="007A77"/>
                </a:solidFill>
                <a:latin typeface="Calibri" panose="020F0502020204030204" pitchFamily="34" charset="0"/>
                <a:ea typeface="Times New Roman" panose="02020603050405020304" pitchFamily="18" charset="0"/>
                <a:cs typeface="Arial" panose="020B0604020202020204" pitchFamily="34" charset="0"/>
              </a:rPr>
              <a:t> </a:t>
            </a:r>
            <a:r>
              <a:rPr lang="en-US" altLang="zh-CN" sz="2400" b="1" dirty="0">
                <a:solidFill>
                  <a:srgbClr val="007A77"/>
                </a:solidFill>
                <a:latin typeface="Calibri" panose="020F0502020204030204" pitchFamily="34" charset="0"/>
                <a:ea typeface="Times New Roman" panose="02020603050405020304" pitchFamily="18" charset="0"/>
                <a:cs typeface="Arial" panose="020B0604020202020204" pitchFamily="34" charset="0"/>
              </a:rPr>
              <a:t>G </a:t>
            </a:r>
            <a:r>
              <a:rPr lang="zh-CN" altLang="en-US" sz="2400" b="1" dirty="0">
                <a:solidFill>
                  <a:srgbClr val="007A77"/>
                </a:solidFill>
                <a:latin typeface="宋体" panose="02010600030101010101" pitchFamily="2" charset="-122"/>
                <a:cs typeface="Arial" panose="020B0604020202020204" pitchFamily="34" charset="0"/>
              </a:rPr>
              <a:t>的点</a:t>
            </a:r>
            <a:r>
              <a:rPr lang="zh-CN" altLang="en-US" sz="2400" b="1" dirty="0">
                <a:solidFill>
                  <a:srgbClr val="007A77"/>
                </a:solidFill>
                <a:latin typeface="Calibri" panose="020F0502020204030204" pitchFamily="34" charset="0"/>
                <a:ea typeface="Times New Roman" panose="02020603050405020304" pitchFamily="18" charset="0"/>
                <a:cs typeface="Arial" panose="020B0604020202020204" pitchFamily="34" charset="0"/>
              </a:rPr>
              <a:t> </a:t>
            </a:r>
            <a:r>
              <a:rPr lang="en-US" altLang="zh-CN" sz="2400" b="1" i="1" dirty="0">
                <a:solidFill>
                  <a:srgbClr val="007A77"/>
                </a:solidFill>
                <a:latin typeface="Calibri" panose="020F0502020204030204" pitchFamily="34" charset="0"/>
                <a:ea typeface="Times New Roman" panose="02020603050405020304" pitchFamily="18" charset="0"/>
                <a:cs typeface="Arial" panose="020B0604020202020204" pitchFamily="34" charset="0"/>
              </a:rPr>
              <a:t>k</a:t>
            </a:r>
            <a:r>
              <a:rPr lang="en-US" altLang="zh-CN" sz="2400" b="1" dirty="0">
                <a:solidFill>
                  <a:srgbClr val="007A77"/>
                </a:solidFill>
                <a:latin typeface="Calibri" panose="020F0502020204030204" pitchFamily="34" charset="0"/>
                <a:ea typeface="Times New Roman" panose="02020603050405020304" pitchFamily="18" charset="0"/>
                <a:cs typeface="Arial" panose="020B0604020202020204" pitchFamily="34" charset="0"/>
              </a:rPr>
              <a:t> </a:t>
            </a:r>
            <a:r>
              <a:rPr lang="zh-CN" altLang="en-US" sz="2400" b="1" dirty="0">
                <a:solidFill>
                  <a:srgbClr val="007A77"/>
                </a:solidFill>
                <a:latin typeface="宋体" panose="02010600030101010101" pitchFamily="2" charset="-122"/>
                <a:cs typeface="Arial" panose="020B0604020202020204" pitchFamily="34" charset="0"/>
              </a:rPr>
              <a:t>染色。若</a:t>
            </a:r>
            <a:r>
              <a:rPr lang="en-US" altLang="zh-CN" sz="2400" b="1" i="1" dirty="0">
                <a:solidFill>
                  <a:srgbClr val="007A77"/>
                </a:solidFill>
                <a:latin typeface="Calibri" panose="020F0502020204030204" pitchFamily="34" charset="0"/>
                <a:ea typeface="Times New Roman" panose="02020603050405020304" pitchFamily="18" charset="0"/>
                <a:cs typeface="Arial" panose="020B0604020202020204" pitchFamily="34" charset="0"/>
              </a:rPr>
              <a:t>V</a:t>
            </a:r>
            <a:r>
              <a:rPr lang="en-US" altLang="zh-CN" sz="2400" b="1" baseline="-30000" dirty="0">
                <a:solidFill>
                  <a:srgbClr val="007A77"/>
                </a:solidFill>
                <a:latin typeface="Calibri" panose="020F0502020204030204" pitchFamily="34" charset="0"/>
                <a:ea typeface="Times New Roman" panose="02020603050405020304" pitchFamily="18" charset="0"/>
                <a:cs typeface="Arial" panose="020B0604020202020204" pitchFamily="34" charset="0"/>
              </a:rPr>
              <a:t>1</a:t>
            </a:r>
            <a:r>
              <a:rPr lang="en-US" altLang="zh-CN" sz="2400" b="1" dirty="0">
                <a:solidFill>
                  <a:srgbClr val="007A77"/>
                </a:solidFill>
                <a:latin typeface="Calibri" panose="020F0502020204030204" pitchFamily="34" charset="0"/>
                <a:ea typeface="Times New Roman" panose="02020603050405020304" pitchFamily="18" charset="0"/>
                <a:cs typeface="Arial" panose="020B0604020202020204" pitchFamily="34" charset="0"/>
              </a:rPr>
              <a:t> </a:t>
            </a:r>
            <a:r>
              <a:rPr lang="zh-CN" altLang="en-US" sz="2400" b="1" dirty="0">
                <a:solidFill>
                  <a:srgbClr val="007A77"/>
                </a:solidFill>
                <a:latin typeface="宋体" panose="02010600030101010101" pitchFamily="2" charset="-122"/>
                <a:cs typeface="Arial" panose="020B0604020202020204" pitchFamily="34" charset="0"/>
              </a:rPr>
              <a:t>是</a:t>
            </a:r>
            <a:r>
              <a:rPr lang="zh-CN" altLang="en-US" sz="2400" b="1" dirty="0">
                <a:solidFill>
                  <a:srgbClr val="007A77"/>
                </a:solidFill>
                <a:latin typeface="Calibri" panose="020F0502020204030204" pitchFamily="34" charset="0"/>
                <a:ea typeface="Times New Roman" panose="02020603050405020304" pitchFamily="18" charset="0"/>
                <a:cs typeface="Arial" panose="020B0604020202020204" pitchFamily="34" charset="0"/>
              </a:rPr>
              <a:t> </a:t>
            </a:r>
            <a:r>
              <a:rPr lang="en-US" altLang="zh-CN" sz="2400" b="1" dirty="0">
                <a:solidFill>
                  <a:srgbClr val="007A77"/>
                </a:solidFill>
                <a:latin typeface="Calibri" panose="020F0502020204030204" pitchFamily="34" charset="0"/>
                <a:ea typeface="Times New Roman" panose="02020603050405020304" pitchFamily="18" charset="0"/>
                <a:cs typeface="Arial" panose="020B0604020202020204" pitchFamily="34" charset="0"/>
              </a:rPr>
              <a:t>G </a:t>
            </a:r>
            <a:r>
              <a:rPr lang="zh-CN" altLang="en-US" sz="2400" b="1" dirty="0">
                <a:solidFill>
                  <a:srgbClr val="007A77"/>
                </a:solidFill>
                <a:latin typeface="宋体" panose="02010600030101010101" pitchFamily="2" charset="-122"/>
                <a:cs typeface="Arial" panose="020B0604020202020204" pitchFamily="34" charset="0"/>
              </a:rPr>
              <a:t>的极大独立集，</a:t>
            </a:r>
            <a:r>
              <a:rPr lang="en-US" altLang="zh-CN" sz="2400" b="1" i="1" dirty="0">
                <a:solidFill>
                  <a:srgbClr val="007A77"/>
                </a:solidFill>
                <a:latin typeface="Calibri" panose="020F0502020204030204" pitchFamily="34" charset="0"/>
                <a:ea typeface="Times New Roman" panose="02020603050405020304" pitchFamily="18" charset="0"/>
                <a:cs typeface="Arial" panose="020B0604020202020204" pitchFamily="34" charset="0"/>
              </a:rPr>
              <a:t>V</a:t>
            </a:r>
            <a:r>
              <a:rPr lang="en-US" altLang="zh-CN" sz="2400" b="1" baseline="-30000" dirty="0">
                <a:solidFill>
                  <a:srgbClr val="007A77"/>
                </a:solidFill>
                <a:latin typeface="Calibri" panose="020F0502020204030204" pitchFamily="34" charset="0"/>
                <a:ea typeface="Times New Roman" panose="02020603050405020304" pitchFamily="18" charset="0"/>
                <a:cs typeface="Arial" panose="020B0604020202020204" pitchFamily="34" charset="0"/>
              </a:rPr>
              <a:t>2</a:t>
            </a:r>
            <a:r>
              <a:rPr lang="en-US" altLang="zh-CN" sz="2400" b="1" dirty="0">
                <a:solidFill>
                  <a:srgbClr val="007A77"/>
                </a:solidFill>
                <a:latin typeface="Calibri" panose="020F0502020204030204" pitchFamily="34" charset="0"/>
                <a:ea typeface="Times New Roman" panose="02020603050405020304" pitchFamily="18" charset="0"/>
                <a:cs typeface="Arial" panose="020B0604020202020204" pitchFamily="34" charset="0"/>
              </a:rPr>
              <a:t> </a:t>
            </a:r>
            <a:r>
              <a:rPr lang="zh-CN" altLang="en-US" sz="2400" b="1" dirty="0">
                <a:solidFill>
                  <a:srgbClr val="007A77"/>
                </a:solidFill>
                <a:latin typeface="宋体" panose="02010600030101010101" pitchFamily="2" charset="-122"/>
                <a:cs typeface="Arial" panose="020B0604020202020204" pitchFamily="34" charset="0"/>
              </a:rPr>
              <a:t>是</a:t>
            </a:r>
            <a:r>
              <a:rPr lang="zh-CN" altLang="en-US" sz="2400" b="1" dirty="0">
                <a:solidFill>
                  <a:srgbClr val="007A77"/>
                </a:solidFill>
                <a:latin typeface="Calibri" panose="020F0502020204030204" pitchFamily="34" charset="0"/>
                <a:ea typeface="Times New Roman" panose="02020603050405020304" pitchFamily="18" charset="0"/>
                <a:cs typeface="Arial" panose="020B0604020202020204" pitchFamily="34" charset="0"/>
              </a:rPr>
              <a:t> </a:t>
            </a:r>
            <a:r>
              <a:rPr lang="en-US" altLang="zh-CN" sz="2400" b="1" i="1" dirty="0">
                <a:solidFill>
                  <a:srgbClr val="007A77"/>
                </a:solidFill>
                <a:latin typeface="Calibri" panose="020F0502020204030204" pitchFamily="34" charset="0"/>
                <a:ea typeface="Times New Roman" panose="02020603050405020304" pitchFamily="18" charset="0"/>
                <a:cs typeface="Arial" panose="020B0604020202020204" pitchFamily="34" charset="0"/>
              </a:rPr>
              <a:t>G</a:t>
            </a:r>
            <a:r>
              <a:rPr lang="en-US" altLang="zh-CN" sz="2400" b="1" dirty="0">
                <a:solidFill>
                  <a:srgbClr val="007A77"/>
                </a:solidFill>
                <a:latin typeface="Calibri" panose="020F0502020204030204" pitchFamily="34" charset="0"/>
                <a:ea typeface="Times New Roman" panose="02020603050405020304" pitchFamily="18" charset="0"/>
                <a:cs typeface="Arial" panose="020B0604020202020204" pitchFamily="34" charset="0"/>
              </a:rPr>
              <a:t> \ </a:t>
            </a:r>
            <a:r>
              <a:rPr lang="en-US" altLang="zh-CN" sz="2400" b="1" i="1" dirty="0">
                <a:solidFill>
                  <a:srgbClr val="007A77"/>
                </a:solidFill>
                <a:latin typeface="Calibri" panose="020F0502020204030204" pitchFamily="34" charset="0"/>
                <a:ea typeface="Times New Roman" panose="02020603050405020304" pitchFamily="18" charset="0"/>
                <a:cs typeface="Arial" panose="020B0604020202020204" pitchFamily="34" charset="0"/>
              </a:rPr>
              <a:t>V</a:t>
            </a:r>
            <a:r>
              <a:rPr lang="en-US" altLang="zh-CN" sz="2400" b="1" baseline="-30000" dirty="0">
                <a:solidFill>
                  <a:srgbClr val="007A77"/>
                </a:solidFill>
                <a:latin typeface="Calibri" panose="020F0502020204030204" pitchFamily="34" charset="0"/>
                <a:ea typeface="Times New Roman" panose="02020603050405020304" pitchFamily="18" charset="0"/>
                <a:cs typeface="Arial" panose="020B0604020202020204" pitchFamily="34" charset="0"/>
              </a:rPr>
              <a:t>1</a:t>
            </a:r>
            <a:r>
              <a:rPr lang="en-US" altLang="zh-CN" sz="2400" b="1" dirty="0">
                <a:solidFill>
                  <a:srgbClr val="007A77"/>
                </a:solidFill>
                <a:latin typeface="Calibri" panose="020F0502020204030204" pitchFamily="34" charset="0"/>
                <a:ea typeface="Times New Roman" panose="02020603050405020304" pitchFamily="18" charset="0"/>
                <a:cs typeface="Arial" panose="020B0604020202020204" pitchFamily="34" charset="0"/>
              </a:rPr>
              <a:t> </a:t>
            </a:r>
            <a:r>
              <a:rPr lang="zh-CN" altLang="en-US" sz="2400" b="1" dirty="0">
                <a:solidFill>
                  <a:srgbClr val="007A77"/>
                </a:solidFill>
                <a:latin typeface="宋体" panose="02010600030101010101" pitchFamily="2" charset="-122"/>
                <a:cs typeface="Arial" panose="020B0604020202020204" pitchFamily="34" charset="0"/>
              </a:rPr>
              <a:t>的极大独立集，</a:t>
            </a:r>
            <a:r>
              <a:rPr lang="en-US" altLang="zh-CN" sz="2400" b="1" i="1" dirty="0">
                <a:solidFill>
                  <a:srgbClr val="007A77"/>
                </a:solidFill>
                <a:latin typeface="Calibri" panose="020F0502020204030204" pitchFamily="34" charset="0"/>
                <a:ea typeface="Times New Roman" panose="02020603050405020304" pitchFamily="18" charset="0"/>
                <a:cs typeface="Arial" panose="020B0604020202020204" pitchFamily="34" charset="0"/>
              </a:rPr>
              <a:t>V</a:t>
            </a:r>
            <a:r>
              <a:rPr lang="en-US" altLang="zh-CN" sz="2400" b="1" baseline="-30000" dirty="0">
                <a:solidFill>
                  <a:srgbClr val="007A77"/>
                </a:solidFill>
                <a:latin typeface="Calibri" panose="020F0502020204030204" pitchFamily="34" charset="0"/>
                <a:ea typeface="Times New Roman" panose="02020603050405020304" pitchFamily="18" charset="0"/>
                <a:cs typeface="Arial" panose="020B0604020202020204" pitchFamily="34" charset="0"/>
              </a:rPr>
              <a:t>3</a:t>
            </a:r>
            <a:r>
              <a:rPr lang="en-US" altLang="zh-CN" sz="2400" b="1" dirty="0">
                <a:solidFill>
                  <a:srgbClr val="007A77"/>
                </a:solidFill>
                <a:latin typeface="宋体" panose="02010600030101010101" pitchFamily="2" charset="-122"/>
                <a:cs typeface="Arial" panose="020B0604020202020204" pitchFamily="34" charset="0"/>
              </a:rPr>
              <a:t> </a:t>
            </a:r>
            <a:r>
              <a:rPr lang="zh-CN" altLang="en-US" sz="2400" b="1" dirty="0">
                <a:solidFill>
                  <a:srgbClr val="007A77"/>
                </a:solidFill>
                <a:latin typeface="宋体" panose="02010600030101010101" pitchFamily="2" charset="-122"/>
                <a:cs typeface="Arial" panose="020B0604020202020204" pitchFamily="34" charset="0"/>
              </a:rPr>
              <a:t>是 </a:t>
            </a:r>
            <a:r>
              <a:rPr lang="en-US" altLang="zh-CN" sz="2400" b="1" i="1" dirty="0">
                <a:solidFill>
                  <a:srgbClr val="007A77"/>
                </a:solidFill>
                <a:latin typeface="Calibri" panose="020F0502020204030204" pitchFamily="34" charset="0"/>
                <a:ea typeface="Times New Roman" panose="02020603050405020304" pitchFamily="18" charset="0"/>
                <a:cs typeface="Arial" panose="020B0604020202020204" pitchFamily="34" charset="0"/>
              </a:rPr>
              <a:t>G</a:t>
            </a:r>
            <a:r>
              <a:rPr lang="en-US" altLang="zh-CN" sz="2400" b="1" dirty="0">
                <a:solidFill>
                  <a:srgbClr val="007A77"/>
                </a:solidFill>
                <a:latin typeface="宋体" panose="02010600030101010101" pitchFamily="2" charset="-122"/>
                <a:cs typeface="Arial" panose="020B0604020202020204" pitchFamily="34" charset="0"/>
              </a:rPr>
              <a:t> </a:t>
            </a:r>
            <a:r>
              <a:rPr lang="en-US" altLang="zh-CN" sz="2400" b="1" dirty="0">
                <a:solidFill>
                  <a:srgbClr val="007A77"/>
                </a:solidFill>
                <a:latin typeface="Calibri" panose="020F0502020204030204" pitchFamily="34" charset="0"/>
                <a:ea typeface="Times New Roman" panose="02020603050405020304" pitchFamily="18" charset="0"/>
                <a:cs typeface="Arial" panose="020B0604020202020204" pitchFamily="34" charset="0"/>
              </a:rPr>
              <a:t>\ (</a:t>
            </a:r>
            <a:r>
              <a:rPr lang="en-US" altLang="zh-CN" sz="2400" b="1" i="1" dirty="0">
                <a:solidFill>
                  <a:srgbClr val="007A77"/>
                </a:solidFill>
                <a:latin typeface="Calibri" panose="020F0502020204030204" pitchFamily="34" charset="0"/>
                <a:ea typeface="Times New Roman" panose="02020603050405020304" pitchFamily="18" charset="0"/>
                <a:cs typeface="Arial" panose="020B0604020202020204" pitchFamily="34" charset="0"/>
              </a:rPr>
              <a:t>V</a:t>
            </a:r>
            <a:r>
              <a:rPr lang="en-US" altLang="zh-CN" sz="2400" b="1" baseline="-30000" dirty="0">
                <a:solidFill>
                  <a:srgbClr val="007A77"/>
                </a:solidFill>
                <a:latin typeface="Calibri" panose="020F0502020204030204" pitchFamily="34" charset="0"/>
                <a:ea typeface="Times New Roman" panose="02020603050405020304" pitchFamily="18" charset="0"/>
                <a:cs typeface="Arial" panose="020B0604020202020204" pitchFamily="34" charset="0"/>
              </a:rPr>
              <a:t>1</a:t>
            </a:r>
            <a:r>
              <a:rPr lang="en-US" altLang="zh-CN" sz="2400" b="1" dirty="0">
                <a:solidFill>
                  <a:srgbClr val="007A77"/>
                </a:solidFill>
                <a:latin typeface="宋体" panose="02010600030101010101" pitchFamily="2" charset="-122"/>
                <a:cs typeface="Arial" panose="020B0604020202020204" pitchFamily="34" charset="0"/>
              </a:rPr>
              <a:t> </a:t>
            </a:r>
            <a:r>
              <a:rPr lang="en-US" altLang="zh-CN" sz="2400" b="1" dirty="0">
                <a:solidFill>
                  <a:srgbClr val="007A77"/>
                </a:solidFill>
                <a:latin typeface="MS PGothic" panose="020B0600070205080204" pitchFamily="34" charset="-128"/>
                <a:ea typeface="MS PGothic" panose="020B0600070205080204" pitchFamily="34" charset="-128"/>
                <a:cs typeface="Arial" panose="020B0604020202020204" pitchFamily="34" charset="0"/>
              </a:rPr>
              <a:t>∪</a:t>
            </a:r>
            <a:r>
              <a:rPr lang="en-US" altLang="zh-CN" sz="2400" b="1" i="1" dirty="0">
                <a:solidFill>
                  <a:srgbClr val="007A77"/>
                </a:solidFill>
                <a:latin typeface="Calibri" panose="020F0502020204030204" pitchFamily="34" charset="0"/>
                <a:ea typeface="Times New Roman" panose="02020603050405020304" pitchFamily="18" charset="0"/>
                <a:cs typeface="Arial" panose="020B0604020202020204" pitchFamily="34" charset="0"/>
              </a:rPr>
              <a:t>V</a:t>
            </a:r>
            <a:r>
              <a:rPr lang="en-US" altLang="zh-CN" sz="2400" b="1" baseline="-30000" dirty="0">
                <a:solidFill>
                  <a:srgbClr val="007A77"/>
                </a:solidFill>
                <a:latin typeface="Calibri" panose="020F0502020204030204" pitchFamily="34" charset="0"/>
                <a:ea typeface="Times New Roman" panose="02020603050405020304" pitchFamily="18" charset="0"/>
                <a:cs typeface="Arial" panose="020B0604020202020204" pitchFamily="34" charset="0"/>
              </a:rPr>
              <a:t>2</a:t>
            </a:r>
            <a:r>
              <a:rPr lang="en-US" altLang="zh-CN" sz="2400" b="1" dirty="0">
                <a:solidFill>
                  <a:srgbClr val="007A77"/>
                </a:solidFill>
                <a:latin typeface="宋体" panose="02010600030101010101" pitchFamily="2" charset="-122"/>
                <a:cs typeface="Arial" panose="020B0604020202020204" pitchFamily="34" charset="0"/>
              </a:rPr>
              <a:t> </a:t>
            </a:r>
            <a:r>
              <a:rPr lang="en-US" altLang="zh-CN" sz="2400" b="1" dirty="0">
                <a:solidFill>
                  <a:srgbClr val="007A77"/>
                </a:solidFill>
                <a:latin typeface="Calibri" panose="020F0502020204030204" pitchFamily="34" charset="0"/>
                <a:ea typeface="Times New Roman" panose="02020603050405020304" pitchFamily="18" charset="0"/>
                <a:cs typeface="Arial" panose="020B0604020202020204" pitchFamily="34" charset="0"/>
              </a:rPr>
              <a:t>)</a:t>
            </a:r>
            <a:r>
              <a:rPr lang="en-US" altLang="zh-CN" sz="2400" b="1" dirty="0">
                <a:solidFill>
                  <a:srgbClr val="007A77"/>
                </a:solidFill>
                <a:latin typeface="宋体" panose="02010600030101010101" pitchFamily="2" charset="-122"/>
                <a:cs typeface="Arial" panose="020B0604020202020204" pitchFamily="34" charset="0"/>
              </a:rPr>
              <a:t> </a:t>
            </a:r>
            <a:r>
              <a:rPr lang="zh-CN" altLang="en-US" sz="2400" b="1" dirty="0">
                <a:solidFill>
                  <a:srgbClr val="007A77"/>
                </a:solidFill>
                <a:latin typeface="宋体" panose="02010600030101010101" pitchFamily="2" charset="-122"/>
                <a:cs typeface="Arial" panose="020B0604020202020204" pitchFamily="34" charset="0"/>
              </a:rPr>
              <a:t>的极大独立集，</a:t>
            </a:r>
            <a:r>
              <a:rPr lang="en-US" altLang="zh-CN" sz="2400" b="1" dirty="0">
                <a:solidFill>
                  <a:srgbClr val="007A77"/>
                </a:solidFill>
                <a:latin typeface="Arial" panose="020B0604020202020204"/>
                <a:cs typeface="Arial" panose="020B0604020202020204" pitchFamily="34" charset="0"/>
              </a:rPr>
              <a:t>……</a:t>
            </a:r>
            <a:r>
              <a:rPr lang="zh-CN" altLang="en-US" sz="2400" b="1" dirty="0">
                <a:solidFill>
                  <a:srgbClr val="007A77"/>
                </a:solidFill>
                <a:latin typeface="宋体" panose="02010600030101010101" pitchFamily="2" charset="-122"/>
                <a:cs typeface="Arial" panose="020B0604020202020204" pitchFamily="34" charset="0"/>
              </a:rPr>
              <a:t>，一般地，</a:t>
            </a:r>
            <a:r>
              <a:rPr lang="en-US" altLang="zh-CN" sz="2400" b="1" i="1" dirty="0">
                <a:solidFill>
                  <a:srgbClr val="007A77"/>
                </a:solidFill>
                <a:latin typeface="Calibri" panose="020F0502020204030204" pitchFamily="34" charset="0"/>
                <a:ea typeface="Times New Roman" panose="02020603050405020304" pitchFamily="18" charset="0"/>
                <a:cs typeface="Arial" panose="020B0604020202020204" pitchFamily="34" charset="0"/>
              </a:rPr>
              <a:t>V</a:t>
            </a:r>
            <a:r>
              <a:rPr lang="en-US" altLang="zh-CN" sz="2400" b="1" i="1" baseline="-30000" dirty="0">
                <a:solidFill>
                  <a:srgbClr val="007A77"/>
                </a:solidFill>
                <a:latin typeface="Calibri" panose="020F0502020204030204" pitchFamily="34" charset="0"/>
                <a:ea typeface="Times New Roman" panose="02020603050405020304" pitchFamily="18" charset="0"/>
                <a:cs typeface="Arial" panose="020B0604020202020204" pitchFamily="34" charset="0"/>
              </a:rPr>
              <a:t>i</a:t>
            </a:r>
            <a:r>
              <a:rPr lang="en-US" altLang="zh-CN" sz="2400" b="1" dirty="0">
                <a:solidFill>
                  <a:srgbClr val="007A77"/>
                </a:solidFill>
                <a:latin typeface="宋体" panose="02010600030101010101" pitchFamily="2" charset="-122"/>
                <a:cs typeface="Arial" panose="020B0604020202020204" pitchFamily="34" charset="0"/>
              </a:rPr>
              <a:t> </a:t>
            </a:r>
            <a:r>
              <a:rPr lang="zh-CN" altLang="en-US" sz="2400" b="1" dirty="0">
                <a:solidFill>
                  <a:srgbClr val="007A77"/>
                </a:solidFill>
                <a:latin typeface="宋体" panose="02010600030101010101" pitchFamily="2" charset="-122"/>
                <a:cs typeface="Arial" panose="020B0604020202020204" pitchFamily="34" charset="0"/>
              </a:rPr>
              <a:t>是  </a:t>
            </a:r>
            <a:endParaRPr lang="en-US" altLang="zh-CN" sz="2400" b="1" dirty="0">
              <a:solidFill>
                <a:srgbClr val="007A77"/>
              </a:solidFill>
              <a:latin typeface="宋体" panose="02010600030101010101" pitchFamily="2" charset="-122"/>
              <a:cs typeface="Arial" panose="020B0604020202020204" pitchFamily="34" charset="0"/>
            </a:endParaRPr>
          </a:p>
          <a:p>
            <a:pPr lvl="0" algn="l">
              <a:tabLst>
                <a:tab pos="1257300" algn="l"/>
              </a:tabLst>
            </a:pPr>
            <a:r>
              <a:rPr lang="en-US" altLang="zh-CN" sz="2400" b="1" dirty="0"/>
              <a:t> </a:t>
            </a:r>
            <a:endParaRPr lang="zh-CN" altLang="zh-CN" sz="2400" b="1" dirty="0"/>
          </a:p>
          <a:p>
            <a:pPr algn="l" fontAlgn="b"/>
            <a:endParaRPr lang="en-US" altLang="zh-CN" sz="2400" b="1" dirty="0"/>
          </a:p>
          <a:p>
            <a:pPr algn="l" fontAlgn="b"/>
            <a:r>
              <a:rPr lang="zh-CN" altLang="zh-CN" sz="2400" b="1" dirty="0"/>
              <a:t>则称</a:t>
            </a:r>
            <a:r>
              <a:rPr lang="el-GR" altLang="zh-CN" sz="2400" b="1" i="1" dirty="0">
                <a:solidFill>
                  <a:srgbClr val="007A77"/>
                </a:solidFill>
                <a:latin typeface="Arial Unicode MS" panose="020B0604020202020204" charset="-122"/>
                <a:ea typeface="Arial Unicode MS" panose="020B0604020202020204" charset="-122"/>
                <a:cs typeface="Arial Unicode MS" panose="020B0604020202020204" charset="-122"/>
              </a:rPr>
              <a:t>φ</a:t>
            </a:r>
            <a:r>
              <a:rPr lang="zh-CN" altLang="zh-CN" sz="2400" b="1" dirty="0"/>
              <a:t>是图 </a:t>
            </a:r>
            <a:r>
              <a:rPr lang="en-US" altLang="zh-CN" sz="2400" b="1" dirty="0"/>
              <a:t>G </a:t>
            </a:r>
            <a:r>
              <a:rPr lang="zh-CN" altLang="zh-CN" sz="2400" b="1" dirty="0"/>
              <a:t>的规范 </a:t>
            </a:r>
            <a:r>
              <a:rPr lang="en-US" altLang="zh-CN" sz="2400" b="1" dirty="0"/>
              <a:t>k </a:t>
            </a:r>
            <a:r>
              <a:rPr lang="zh-CN" altLang="zh-CN" sz="2400" b="1" dirty="0"/>
              <a:t>染色（</a:t>
            </a:r>
            <a:r>
              <a:rPr lang="en-US" altLang="zh-CN" sz="2400" b="1" dirty="0"/>
              <a:t>canonical k-</a:t>
            </a:r>
            <a:r>
              <a:rPr lang="en-US" altLang="zh-CN" sz="2400" b="1" dirty="0" err="1"/>
              <a:t>colouring</a:t>
            </a:r>
            <a:r>
              <a:rPr lang="zh-CN" altLang="zh-CN" sz="2400" b="1" dirty="0"/>
              <a:t>）</a:t>
            </a:r>
            <a:r>
              <a:rPr lang="en-US" altLang="zh-CN" sz="2400" b="1" dirty="0"/>
              <a:t>.</a:t>
            </a:r>
            <a:endParaRPr lang="zh-CN" altLang="zh-CN" sz="2400" b="1" dirty="0"/>
          </a:p>
          <a:p>
            <a:pPr algn="l" fontAlgn="b"/>
            <a:endParaRPr lang="en-US" altLang="zh-CN" sz="2400" b="1" dirty="0"/>
          </a:p>
          <a:p>
            <a:pPr algn="l" fontAlgn="b"/>
            <a:r>
              <a:rPr lang="zh-CN" altLang="zh-CN" sz="2400" b="1" dirty="0">
                <a:solidFill>
                  <a:srgbClr val="FF0000"/>
                </a:solidFill>
              </a:rPr>
              <a:t>定理 </a:t>
            </a:r>
            <a:r>
              <a:rPr lang="en-US" altLang="zh-CN" sz="2400" b="1" dirty="0">
                <a:solidFill>
                  <a:srgbClr val="FF0000"/>
                </a:solidFill>
              </a:rPr>
              <a:t>6.4.3   </a:t>
            </a:r>
            <a:r>
              <a:rPr lang="zh-CN" altLang="zh-CN" sz="2400" b="1" dirty="0"/>
              <a:t>图 </a:t>
            </a:r>
            <a:r>
              <a:rPr lang="en-US" altLang="zh-CN" sz="2400" b="1" dirty="0"/>
              <a:t>G </a:t>
            </a:r>
            <a:r>
              <a:rPr lang="zh-CN" altLang="zh-CN" sz="2400" b="1" dirty="0"/>
              <a:t>是顶点可 </a:t>
            </a:r>
            <a:r>
              <a:rPr lang="en-US" altLang="zh-CN" sz="2400" b="1" dirty="0"/>
              <a:t>k </a:t>
            </a:r>
            <a:r>
              <a:rPr lang="zh-CN" altLang="zh-CN" sz="2400" b="1" dirty="0"/>
              <a:t>正常染色的当且仅当 </a:t>
            </a:r>
            <a:r>
              <a:rPr lang="en-US" altLang="zh-CN" sz="2400" b="1" dirty="0"/>
              <a:t>G </a:t>
            </a:r>
            <a:r>
              <a:rPr lang="zh-CN" altLang="zh-CN" sz="2400" b="1" dirty="0"/>
              <a:t>存在规范 </a:t>
            </a:r>
            <a:r>
              <a:rPr lang="en-US" altLang="zh-CN" sz="2400" b="1" dirty="0"/>
              <a:t>k </a:t>
            </a:r>
            <a:r>
              <a:rPr lang="zh-CN" altLang="zh-CN" sz="2400" b="1" dirty="0"/>
              <a:t>染色。</a:t>
            </a:r>
          </a:p>
          <a:p>
            <a:pPr lvl="0" algn="l" eaLnBrk="0" hangingPunct="0">
              <a:tabLst>
                <a:tab pos="1257300" algn="l"/>
              </a:tabLst>
            </a:pPr>
            <a:endParaRPr lang="zh-CN" altLang="en-US" sz="2400" b="1" dirty="0">
              <a:solidFill>
                <a:srgbClr val="007A77"/>
              </a:solidFill>
              <a:cs typeface="宋体" panose="02010600030101010101" pitchFamily="2" charset="-122"/>
            </a:endParaRPr>
          </a:p>
        </p:txBody>
      </p:sp>
      <p:graphicFrame>
        <p:nvGraphicFramePr>
          <p:cNvPr id="7" name="对象 6"/>
          <p:cNvGraphicFramePr>
            <a:graphicFrameLocks noChangeAspect="1"/>
          </p:cNvGraphicFramePr>
          <p:nvPr/>
        </p:nvGraphicFramePr>
        <p:xfrm>
          <a:off x="1331640" y="2492895"/>
          <a:ext cx="5316048" cy="692795"/>
        </p:xfrm>
        <a:graphic>
          <a:graphicData uri="http://schemas.openxmlformats.org/presentationml/2006/ole">
            <mc:AlternateContent xmlns:mc="http://schemas.openxmlformats.org/markup-compatibility/2006">
              <mc:Choice xmlns:v="urn:schemas-microsoft-com:vml" Requires="v">
                <p:oleObj spid="_x0000_s408899" name="公式" r:id="rId3" imgW="103632000" imgH="15544800" progId="Equation.3">
                  <p:embed/>
                </p:oleObj>
              </mc:Choice>
              <mc:Fallback>
                <p:oleObj name="公式" r:id="rId3" imgW="103632000" imgH="15544800" progId="Equation.3">
                  <p:embed/>
                  <p:pic>
                    <p:nvPicPr>
                      <p:cNvPr id="0" name="图片 408685"/>
                      <p:cNvPicPr/>
                      <p:nvPr/>
                    </p:nvPicPr>
                    <p:blipFill>
                      <a:blip r:embed="rId4"/>
                      <a:stretch>
                        <a:fillRect/>
                      </a:stretch>
                    </p:blipFill>
                    <p:spPr>
                      <a:xfrm>
                        <a:off x="1331640" y="2492895"/>
                        <a:ext cx="5316048" cy="692795"/>
                      </a:xfrm>
                      <a:prstGeom prst="rect">
                        <a:avLst/>
                      </a:prstGeom>
                      <a:solidFill>
                        <a:srgbClr val="F0F446"/>
                      </a:solidFill>
                    </p:spPr>
                  </p:pic>
                </p:oleObj>
              </mc:Fallback>
            </mc:AlternateContent>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规范染色法</a:t>
            </a:r>
            <a:r>
              <a:rPr lang="zh-CN" altLang="en-US" dirty="0">
                <a:effectLst/>
              </a:rPr>
              <a:t>基本思想</a:t>
            </a:r>
            <a:endParaRPr lang="zh-CN" altLang="en-US" dirty="0"/>
          </a:p>
        </p:txBody>
      </p:sp>
      <p:sp>
        <p:nvSpPr>
          <p:cNvPr id="3" name="内容占位符 2"/>
          <p:cNvSpPr>
            <a:spLocks noGrp="1"/>
          </p:cNvSpPr>
          <p:nvPr>
            <p:ph idx="1"/>
          </p:nvPr>
        </p:nvSpPr>
        <p:spPr/>
        <p:txBody>
          <a:bodyPr/>
          <a:lstStyle/>
          <a:p>
            <a:r>
              <a:rPr lang="zh-CN" altLang="zh-CN" sz="2800" dirty="0">
                <a:effectLst/>
              </a:rPr>
              <a:t>求 </a:t>
            </a:r>
            <a:r>
              <a:rPr lang="en-US" altLang="zh-CN" sz="2800" dirty="0">
                <a:effectLst/>
              </a:rPr>
              <a:t>G </a:t>
            </a:r>
            <a:r>
              <a:rPr lang="zh-CN" altLang="zh-CN" sz="2800" dirty="0">
                <a:effectLst/>
              </a:rPr>
              <a:t>的极大点独立集</a:t>
            </a:r>
            <a:r>
              <a:rPr lang="en-US" altLang="zh-CN" sz="2800" i="1" dirty="0">
                <a:effectLst/>
              </a:rPr>
              <a:t>V</a:t>
            </a:r>
            <a:r>
              <a:rPr lang="en-US" altLang="zh-CN" sz="2800" baseline="-25000" dirty="0">
                <a:effectLst/>
              </a:rPr>
              <a:t>1</a:t>
            </a:r>
            <a:r>
              <a:rPr lang="en-US" altLang="zh-CN" sz="2800" dirty="0">
                <a:effectLst/>
              </a:rPr>
              <a:t> </a:t>
            </a:r>
            <a:r>
              <a:rPr lang="zh-CN" altLang="zh-CN" sz="2800" dirty="0">
                <a:effectLst/>
              </a:rPr>
              <a:t>，将其顶点都染上色 </a:t>
            </a:r>
            <a:r>
              <a:rPr lang="en-US" altLang="zh-CN" sz="2800" dirty="0">
                <a:effectLst/>
              </a:rPr>
              <a:t>1</a:t>
            </a:r>
            <a:r>
              <a:rPr lang="zh-CN" altLang="zh-CN" sz="2800" dirty="0">
                <a:effectLst/>
              </a:rPr>
              <a:t>；再求 </a:t>
            </a:r>
            <a:r>
              <a:rPr lang="en-US" altLang="zh-CN" sz="2800" i="1" dirty="0">
                <a:effectLst/>
              </a:rPr>
              <a:t>G</a:t>
            </a:r>
            <a:r>
              <a:rPr lang="en-US" altLang="zh-CN" sz="2800" dirty="0">
                <a:effectLst/>
              </a:rPr>
              <a:t> \ </a:t>
            </a:r>
            <a:r>
              <a:rPr lang="en-US" altLang="zh-CN" sz="2800" i="1" dirty="0">
                <a:effectLst/>
              </a:rPr>
              <a:t>V</a:t>
            </a:r>
            <a:r>
              <a:rPr lang="en-US" altLang="zh-CN" sz="2800" baseline="-25000" dirty="0">
                <a:effectLst/>
              </a:rPr>
              <a:t>1</a:t>
            </a:r>
            <a:r>
              <a:rPr lang="en-US" altLang="zh-CN" sz="2800" dirty="0">
                <a:effectLst/>
              </a:rPr>
              <a:t> </a:t>
            </a:r>
            <a:r>
              <a:rPr lang="zh-CN" altLang="zh-CN" sz="2800" dirty="0">
                <a:effectLst/>
              </a:rPr>
              <a:t>的极大点独立集</a:t>
            </a:r>
            <a:r>
              <a:rPr lang="en-US" altLang="zh-CN" sz="2800" i="1" dirty="0">
                <a:effectLst/>
              </a:rPr>
              <a:t>V</a:t>
            </a:r>
            <a:r>
              <a:rPr lang="en-US" altLang="zh-CN" sz="2800" baseline="-25000" dirty="0">
                <a:effectLst/>
              </a:rPr>
              <a:t>2</a:t>
            </a:r>
            <a:r>
              <a:rPr lang="en-US" altLang="zh-CN" sz="2800" dirty="0">
                <a:effectLst/>
              </a:rPr>
              <a:t> </a:t>
            </a:r>
            <a:r>
              <a:rPr lang="zh-CN" altLang="zh-CN" sz="2800" dirty="0">
                <a:effectLst/>
              </a:rPr>
              <a:t>，将其顶点都染上色 </a:t>
            </a:r>
            <a:r>
              <a:rPr lang="en-US" altLang="zh-CN" sz="2800" dirty="0">
                <a:effectLst/>
              </a:rPr>
              <a:t>2</a:t>
            </a:r>
            <a:r>
              <a:rPr lang="zh-CN" altLang="zh-CN" sz="2800" dirty="0">
                <a:effectLst/>
              </a:rPr>
              <a:t>；如此类推，直至染完所有顶点。</a:t>
            </a:r>
            <a:endParaRPr lang="en-US" altLang="zh-CN" sz="2800" dirty="0">
              <a:effectLst/>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zh-CN" dirty="0">
                <a:effectLst/>
              </a:rPr>
              <a:t>规范染色法</a:t>
            </a:r>
            <a:r>
              <a:rPr lang="zh-CN" altLang="en-US" dirty="0">
                <a:effectLst/>
              </a:rPr>
              <a:t>基本思想</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23850" y="1671737"/>
                <a:ext cx="8820150" cy="5876925"/>
              </a:xfrm>
            </p:spPr>
            <p:txBody>
              <a:bodyPr/>
              <a:lstStyle/>
              <a:p>
                <a:pPr marL="0" indent="0">
                  <a:spcBef>
                    <a:spcPts val="0"/>
                  </a:spcBef>
                  <a:buNone/>
                </a:pPr>
                <a:r>
                  <a:rPr lang="zh-CN" altLang="zh-CN" sz="2400" dirty="0">
                    <a:solidFill>
                      <a:srgbClr val="FF0000"/>
                    </a:solidFill>
                    <a:effectLst/>
                  </a:rPr>
                  <a:t>规范染色法步骤：</a:t>
                </a:r>
              </a:p>
              <a:p>
                <a:pPr>
                  <a:spcBef>
                    <a:spcPts val="0"/>
                  </a:spcBef>
                </a:pPr>
                <a:r>
                  <a:rPr lang="zh-CN" altLang="zh-CN" sz="2400" dirty="0">
                    <a:solidFill>
                      <a:srgbClr val="FF0000"/>
                    </a:solidFill>
                    <a:effectLst/>
                  </a:rPr>
                  <a:t>输入：</a:t>
                </a:r>
                <a:r>
                  <a:rPr lang="zh-CN" altLang="zh-CN" sz="2400" dirty="0">
                    <a:effectLst/>
                  </a:rPr>
                  <a:t>图 </a:t>
                </a:r>
                <a:r>
                  <a:rPr lang="en-US" altLang="zh-CN" sz="2400" dirty="0">
                    <a:effectLst/>
                  </a:rPr>
                  <a:t>G </a:t>
                </a:r>
                <a:r>
                  <a:rPr lang="zh-CN" altLang="zh-CN" sz="2400" dirty="0">
                    <a:effectLst/>
                  </a:rPr>
                  <a:t>及其邻接矩阵</a:t>
                </a:r>
                <a:endParaRPr lang="en-US" altLang="zh-CN" sz="2400" dirty="0">
                  <a:effectLst/>
                </a:endParaRPr>
              </a:p>
              <a:p>
                <a:pPr>
                  <a:spcBef>
                    <a:spcPts val="0"/>
                  </a:spcBef>
                </a:pPr>
                <a:r>
                  <a:rPr lang="zh-CN" altLang="zh-CN" sz="2400" dirty="0">
                    <a:solidFill>
                      <a:srgbClr val="FF0000"/>
                    </a:solidFill>
                    <a:effectLst/>
                  </a:rPr>
                  <a:t>输出：</a:t>
                </a:r>
                <a:r>
                  <a:rPr lang="en-US" altLang="zh-CN" sz="2400" dirty="0">
                    <a:effectLst/>
                  </a:rPr>
                  <a:t>G </a:t>
                </a:r>
                <a:r>
                  <a:rPr lang="zh-CN" altLang="zh-CN" sz="2400" dirty="0">
                    <a:effectLst/>
                  </a:rPr>
                  <a:t>的顶点正常色划分（独立集划分）：</a:t>
                </a:r>
                <a:r>
                  <a:rPr lang="en-US" altLang="zh-CN" sz="2400" i="1" dirty="0">
                    <a:effectLst/>
                  </a:rPr>
                  <a:t>V</a:t>
                </a:r>
                <a:r>
                  <a:rPr lang="en-US" altLang="zh-CN" sz="2400" baseline="-25000" dirty="0">
                    <a:effectLst/>
                  </a:rPr>
                  <a:t>1</a:t>
                </a:r>
                <a:r>
                  <a:rPr lang="en-US" altLang="zh-CN" sz="2400" dirty="0">
                    <a:effectLst/>
                  </a:rPr>
                  <a:t> , </a:t>
                </a:r>
                <a:r>
                  <a:rPr lang="en-US" altLang="zh-CN" sz="2400" i="1" dirty="0">
                    <a:effectLst/>
                  </a:rPr>
                  <a:t>V</a:t>
                </a:r>
                <a:r>
                  <a:rPr lang="en-US" altLang="zh-CN" sz="2400" baseline="-25000" dirty="0">
                    <a:effectLst/>
                  </a:rPr>
                  <a:t>2</a:t>
                </a:r>
                <a:r>
                  <a:rPr lang="en-US" altLang="zh-CN" sz="2400" dirty="0">
                    <a:effectLst/>
                  </a:rPr>
                  <a:t> ,	…,</a:t>
                </a:r>
                <a:r>
                  <a:rPr lang="en-US" altLang="zh-CN" sz="2400" i="1" dirty="0" err="1">
                    <a:effectLst/>
                  </a:rPr>
                  <a:t>V</a:t>
                </a:r>
                <a:r>
                  <a:rPr lang="en-US" altLang="zh-CN" sz="2400" i="1" baseline="-25000" dirty="0" err="1">
                    <a:effectLst/>
                  </a:rPr>
                  <a:t>k</a:t>
                </a:r>
                <a:r>
                  <a:rPr lang="en-US" altLang="zh-CN" sz="2400" dirty="0">
                    <a:effectLst/>
                  </a:rPr>
                  <a:t> </a:t>
                </a:r>
                <a:r>
                  <a:rPr lang="zh-CN" altLang="zh-CN" sz="2400" dirty="0">
                    <a:effectLst/>
                  </a:rPr>
                  <a:t>。</a:t>
                </a:r>
                <a:r>
                  <a:rPr lang="en-US" altLang="zh-CN" sz="2400" dirty="0">
                    <a:effectLst/>
                  </a:rPr>
                  <a:t> </a:t>
                </a:r>
                <a:endParaRPr lang="zh-CN" altLang="zh-CN" sz="2400" dirty="0">
                  <a:effectLst/>
                </a:endParaRPr>
              </a:p>
              <a:p>
                <a:pPr lvl="0">
                  <a:spcBef>
                    <a:spcPts val="0"/>
                  </a:spcBef>
                </a:pPr>
                <a:r>
                  <a:rPr lang="zh-CN" altLang="en-US" sz="2400" dirty="0">
                    <a:solidFill>
                      <a:srgbClr val="FF0000"/>
                    </a:solidFill>
                    <a:effectLst/>
                  </a:rPr>
                  <a:t>第</a:t>
                </a:r>
                <a:r>
                  <a:rPr lang="en-US" altLang="zh-CN" sz="2400" dirty="0">
                    <a:solidFill>
                      <a:srgbClr val="FF0000"/>
                    </a:solidFill>
                    <a:effectLst/>
                  </a:rPr>
                  <a:t>0 </a:t>
                </a:r>
                <a:r>
                  <a:rPr lang="zh-CN" altLang="zh-CN" sz="2400" dirty="0">
                    <a:solidFill>
                      <a:srgbClr val="FF0000"/>
                    </a:solidFill>
                    <a:effectLst/>
                  </a:rPr>
                  <a:t>步</a:t>
                </a:r>
                <a:r>
                  <a:rPr lang="en-US" altLang="zh-CN" sz="2400" dirty="0">
                    <a:solidFill>
                      <a:srgbClr val="FF0000"/>
                    </a:solidFill>
                    <a:effectLst/>
                  </a:rPr>
                  <a:t>.  </a:t>
                </a:r>
                <a:r>
                  <a:rPr lang="en-US" altLang="zh-CN" sz="2400" i="1" dirty="0">
                    <a:effectLst/>
                  </a:rPr>
                  <a:t>S</a:t>
                </a:r>
                <a:r>
                  <a:rPr lang="en-US" altLang="zh-CN" sz="2400" dirty="0">
                    <a:effectLst/>
                  </a:rPr>
                  <a:t> = </a:t>
                </a:r>
                <a:r>
                  <a:rPr lang="en-US" altLang="zh-CN" sz="2400" i="1" dirty="0">
                    <a:effectLst/>
                  </a:rPr>
                  <a:t>V</a:t>
                </a:r>
                <a:r>
                  <a:rPr lang="en-US" altLang="zh-CN" sz="2400" dirty="0">
                    <a:effectLst/>
                  </a:rPr>
                  <a:t> </a:t>
                </a:r>
                <a:r>
                  <a:rPr lang="zh-CN" altLang="zh-CN" sz="2400" dirty="0">
                    <a:effectLst/>
                  </a:rPr>
                  <a:t>， </a:t>
                </a:r>
                <a:r>
                  <a:rPr lang="en-US" altLang="zh-CN" sz="2400" i="1" dirty="0" err="1">
                    <a:effectLst/>
                  </a:rPr>
                  <a:t>i</a:t>
                </a:r>
                <a:r>
                  <a:rPr lang="en-US" altLang="zh-CN" sz="2400" dirty="0">
                    <a:effectLst/>
                  </a:rPr>
                  <a:t> := 1.</a:t>
                </a:r>
                <a:endParaRPr lang="zh-CN" altLang="zh-CN" sz="2400" dirty="0">
                  <a:effectLst/>
                </a:endParaRPr>
              </a:p>
              <a:p>
                <a:pPr>
                  <a:spcBef>
                    <a:spcPts val="0"/>
                  </a:spcBef>
                </a:pPr>
                <a:r>
                  <a:rPr lang="zh-CN" altLang="en-US" sz="2400" dirty="0">
                    <a:solidFill>
                      <a:srgbClr val="FF0000"/>
                    </a:solidFill>
                    <a:effectLst/>
                  </a:rPr>
                  <a:t>第</a:t>
                </a:r>
                <a:r>
                  <a:rPr lang="en-US" altLang="zh-CN" sz="2400" dirty="0">
                    <a:solidFill>
                      <a:srgbClr val="FF0000"/>
                    </a:solidFill>
                    <a:effectLst/>
                  </a:rPr>
                  <a:t>1 </a:t>
                </a:r>
                <a:r>
                  <a:rPr lang="zh-CN" altLang="zh-CN" sz="2400" dirty="0">
                    <a:solidFill>
                      <a:srgbClr val="FF0000"/>
                    </a:solidFill>
                    <a:effectLst/>
                  </a:rPr>
                  <a:t>步</a:t>
                </a:r>
                <a:r>
                  <a:rPr lang="en-US" altLang="zh-CN" sz="2400" dirty="0">
                    <a:solidFill>
                      <a:srgbClr val="FF0000"/>
                    </a:solidFill>
                    <a:effectLst/>
                  </a:rPr>
                  <a:t>. </a:t>
                </a:r>
                <a:r>
                  <a:rPr lang="zh-CN" altLang="zh-CN" sz="2400" dirty="0">
                    <a:effectLst/>
                  </a:rPr>
                  <a:t>任取 </a:t>
                </a:r>
                <a:r>
                  <a:rPr lang="en-US" altLang="zh-CN" sz="2400" i="1" dirty="0">
                    <a:effectLst/>
                  </a:rPr>
                  <a:t>x</a:t>
                </a:r>
                <a:r>
                  <a:rPr lang="en-US" altLang="zh-CN" sz="2400" dirty="0">
                    <a:effectLst/>
                  </a:rPr>
                  <a:t> ∈ </a:t>
                </a:r>
                <a:r>
                  <a:rPr lang="en-US" altLang="zh-CN" sz="2400" i="1" dirty="0">
                    <a:effectLst/>
                  </a:rPr>
                  <a:t>S</a:t>
                </a:r>
                <a:r>
                  <a:rPr lang="en-US" altLang="zh-CN" sz="2400" dirty="0">
                    <a:effectLst/>
                  </a:rPr>
                  <a:t> </a:t>
                </a:r>
                <a:r>
                  <a:rPr lang="zh-CN" altLang="zh-CN" sz="2400" dirty="0">
                    <a:effectLst/>
                  </a:rPr>
                  <a:t>，</a:t>
                </a:r>
                <a:r>
                  <a:rPr lang="en-US" altLang="zh-CN" sz="2400" i="1" dirty="0">
                    <a:effectLst/>
                  </a:rPr>
                  <a:t>V</a:t>
                </a:r>
                <a:r>
                  <a:rPr lang="en-US" altLang="zh-CN" sz="2400" i="1" baseline="-25000" dirty="0">
                    <a:effectLst/>
                  </a:rPr>
                  <a:t>i</a:t>
                </a:r>
                <a:r>
                  <a:rPr lang="zh-CN" altLang="zh-CN" sz="2400" dirty="0">
                    <a:effectLst/>
                  </a:rPr>
                  <a:t>：</a:t>
                </a:r>
                <a:r>
                  <a:rPr lang="en-US" altLang="zh-CN" sz="2400" dirty="0">
                    <a:effectLst/>
                  </a:rPr>
                  <a:t>= { </a:t>
                </a:r>
                <a:r>
                  <a:rPr lang="en-US" altLang="zh-CN" sz="2400" i="1" dirty="0">
                    <a:effectLst/>
                  </a:rPr>
                  <a:t>x</a:t>
                </a:r>
                <a:r>
                  <a:rPr lang="en-US" altLang="zh-CN" sz="2400" dirty="0">
                    <a:effectLst/>
                  </a:rPr>
                  <a:t>}, </a:t>
                </a:r>
                <a:r>
                  <a:rPr lang="en-US" altLang="zh-CN" sz="2400" i="1" dirty="0">
                    <a:effectLst/>
                  </a:rPr>
                  <a:t>T</a:t>
                </a:r>
                <a:r>
                  <a:rPr lang="zh-CN" altLang="zh-CN" sz="2400" dirty="0">
                    <a:effectLst/>
                  </a:rPr>
                  <a:t>：</a:t>
                </a:r>
                <a:r>
                  <a:rPr lang="en-US" altLang="zh-CN" sz="2400" dirty="0">
                    <a:effectLst/>
                  </a:rPr>
                  <a:t>= (</a:t>
                </a:r>
                <a:r>
                  <a:rPr lang="en-US" altLang="zh-CN" sz="2400" i="1" dirty="0">
                    <a:effectLst/>
                  </a:rPr>
                  <a:t>S</a:t>
                </a:r>
                <a:r>
                  <a:rPr lang="en-US" altLang="zh-CN" sz="2400" dirty="0">
                    <a:effectLst/>
                  </a:rPr>
                  <a:t> − {</a:t>
                </a:r>
                <a:r>
                  <a:rPr lang="en-US" altLang="zh-CN" sz="2400" i="1" dirty="0">
                    <a:effectLst/>
                  </a:rPr>
                  <a:t>x</a:t>
                </a:r>
                <a:r>
                  <a:rPr lang="en-US" altLang="zh-CN" sz="2400" dirty="0">
                    <a:effectLst/>
                  </a:rPr>
                  <a:t>})∩</a:t>
                </a:r>
                <a14:m>
                  <m:oMath xmlns:m="http://schemas.openxmlformats.org/officeDocument/2006/math">
                    <m:acc>
                      <m:accPr>
                        <m:chr m:val="̅"/>
                        <m:ctrlPr>
                          <a:rPr lang="en-US" altLang="zh-CN" sz="2400" i="1" dirty="0" smtClean="0">
                            <a:effectLst/>
                            <a:latin typeface="Cambria Math" panose="02040503050406030204" pitchFamily="18" charset="0"/>
                          </a:rPr>
                        </m:ctrlPr>
                      </m:accPr>
                      <m:e>
                        <m:r>
                          <a:rPr lang="en-US" altLang="zh-CN" sz="2400" b="1" i="1" dirty="0" smtClean="0">
                            <a:effectLst/>
                            <a:latin typeface="Cambria Math" panose="02040503050406030204"/>
                          </a:rPr>
                          <m:t>𝑵</m:t>
                        </m:r>
                      </m:e>
                    </m:acc>
                  </m:oMath>
                </a14:m>
                <a:r>
                  <a:rPr lang="en-US" altLang="zh-CN" sz="2400" dirty="0">
                    <a:effectLst/>
                  </a:rPr>
                  <a:t> (</a:t>
                </a:r>
                <a:r>
                  <a:rPr lang="en-US" altLang="zh-CN" sz="2400" i="1" dirty="0">
                    <a:effectLst/>
                  </a:rPr>
                  <a:t>x</a:t>
                </a:r>
                <a:r>
                  <a:rPr lang="en-US" altLang="zh-CN" sz="2400" dirty="0">
                    <a:effectLst/>
                  </a:rPr>
                  <a:t>) </a:t>
                </a:r>
                <a:r>
                  <a:rPr lang="zh-CN" altLang="zh-CN" sz="2400" dirty="0">
                    <a:effectLst/>
                  </a:rPr>
                  <a:t>，转下步。</a:t>
                </a:r>
                <a:r>
                  <a:rPr lang="en-US" altLang="zh-CN" sz="2400" dirty="0">
                    <a:effectLst/>
                  </a:rPr>
                  <a:t> </a:t>
                </a:r>
                <a:endParaRPr lang="zh-CN" altLang="zh-CN" sz="2400" dirty="0">
                  <a:effectLst/>
                </a:endParaRPr>
              </a:p>
              <a:p>
                <a:pPr lvl="0">
                  <a:spcBef>
                    <a:spcPts val="0"/>
                  </a:spcBef>
                </a:pPr>
                <a:r>
                  <a:rPr lang="zh-CN" altLang="en-US" sz="2400" dirty="0">
                    <a:solidFill>
                      <a:srgbClr val="FF0000"/>
                    </a:solidFill>
                    <a:effectLst/>
                  </a:rPr>
                  <a:t>第</a:t>
                </a:r>
                <a:r>
                  <a:rPr lang="en-US" altLang="zh-CN" sz="2400" dirty="0">
                    <a:solidFill>
                      <a:srgbClr val="FF0000"/>
                    </a:solidFill>
                    <a:effectLst/>
                  </a:rPr>
                  <a:t>2 </a:t>
                </a:r>
                <a:r>
                  <a:rPr lang="zh-CN" altLang="zh-CN" sz="2400" dirty="0">
                    <a:solidFill>
                      <a:srgbClr val="FF0000"/>
                    </a:solidFill>
                    <a:effectLst/>
                  </a:rPr>
                  <a:t>步</a:t>
                </a:r>
                <a:r>
                  <a:rPr lang="en-US" altLang="zh-CN" sz="2400" dirty="0">
                    <a:solidFill>
                      <a:srgbClr val="FF0000"/>
                    </a:solidFill>
                    <a:effectLst/>
                  </a:rPr>
                  <a:t>. </a:t>
                </a:r>
                <a:r>
                  <a:rPr lang="zh-CN" altLang="zh-CN" sz="2400" dirty="0">
                    <a:effectLst/>
                  </a:rPr>
                  <a:t>若 </a:t>
                </a:r>
                <a:r>
                  <a:rPr lang="en-US" altLang="zh-CN" sz="2400" i="1" dirty="0">
                    <a:effectLst/>
                  </a:rPr>
                  <a:t>T</a:t>
                </a:r>
                <a:r>
                  <a:rPr lang="en-US" altLang="zh-CN" sz="2400" dirty="0">
                    <a:effectLst/>
                  </a:rPr>
                  <a:t> = </a:t>
                </a:r>
                <a:r>
                  <a:rPr lang="en-US" altLang="zh-CN" sz="2400" dirty="0"/>
                  <a:t>Ø</a:t>
                </a:r>
                <a:r>
                  <a:rPr lang="en-US" altLang="zh-CN" sz="2400" dirty="0">
                    <a:effectLst/>
                  </a:rPr>
                  <a:t> </a:t>
                </a:r>
                <a:r>
                  <a:rPr lang="zh-CN" altLang="zh-CN" sz="2400" dirty="0">
                    <a:effectLst/>
                  </a:rPr>
                  <a:t>，输出</a:t>
                </a:r>
                <a:r>
                  <a:rPr lang="en-US" altLang="zh-CN" sz="2400" i="1" dirty="0">
                    <a:effectLst/>
                  </a:rPr>
                  <a:t>V</a:t>
                </a:r>
                <a:r>
                  <a:rPr lang="en-US" altLang="zh-CN" sz="2400" i="1" baseline="-25000" dirty="0">
                    <a:effectLst/>
                  </a:rPr>
                  <a:t>i</a:t>
                </a:r>
                <a:r>
                  <a:rPr lang="en-US" altLang="zh-CN" sz="2400" dirty="0">
                    <a:effectLst/>
                  </a:rPr>
                  <a:t> </a:t>
                </a:r>
                <a:r>
                  <a:rPr lang="zh-CN" altLang="zh-CN" sz="2400" dirty="0">
                    <a:effectLst/>
                  </a:rPr>
                  <a:t>，并令</a:t>
                </a:r>
                <a:r>
                  <a:rPr lang="en-US" altLang="zh-CN" sz="2400" i="1" dirty="0">
                    <a:effectLst/>
                  </a:rPr>
                  <a:t>S</a:t>
                </a:r>
                <a:r>
                  <a:rPr lang="en-US" altLang="zh-CN" sz="2400" dirty="0">
                    <a:effectLst/>
                  </a:rPr>
                  <a:t> = </a:t>
                </a:r>
                <a:r>
                  <a:rPr lang="en-US" altLang="zh-CN" sz="2400" i="1" dirty="0">
                    <a:effectLst/>
                  </a:rPr>
                  <a:t>S</a:t>
                </a:r>
                <a:r>
                  <a:rPr lang="en-US" altLang="zh-CN" sz="2400" dirty="0">
                    <a:effectLst/>
                  </a:rPr>
                  <a:t> − </a:t>
                </a:r>
                <a:r>
                  <a:rPr lang="en-US" altLang="zh-CN" sz="2400" i="1" dirty="0">
                    <a:effectLst/>
                  </a:rPr>
                  <a:t>V</a:t>
                </a:r>
                <a:r>
                  <a:rPr lang="en-US" altLang="zh-CN" sz="2400" i="1" baseline="-25000" dirty="0">
                    <a:effectLst/>
                  </a:rPr>
                  <a:t>i</a:t>
                </a:r>
                <a:r>
                  <a:rPr lang="en-US" altLang="zh-CN" sz="2400" dirty="0">
                    <a:effectLst/>
                  </a:rPr>
                  <a:t> </a:t>
                </a:r>
                <a:r>
                  <a:rPr lang="zh-CN" altLang="zh-CN" sz="2400" dirty="0">
                    <a:effectLst/>
                  </a:rPr>
                  <a:t>，转第</a:t>
                </a:r>
                <a:r>
                  <a:rPr lang="en-US" altLang="zh-CN" sz="2400" dirty="0">
                    <a:effectLst/>
                  </a:rPr>
                  <a:t> 4 </a:t>
                </a:r>
                <a:r>
                  <a:rPr lang="zh-CN" altLang="zh-CN" sz="2400" dirty="0">
                    <a:effectLst/>
                  </a:rPr>
                  <a:t>步；否则，转第</a:t>
                </a:r>
                <a:r>
                  <a:rPr lang="en-US" altLang="zh-CN" sz="2400" dirty="0">
                    <a:effectLst/>
                  </a:rPr>
                  <a:t> 3 </a:t>
                </a:r>
                <a:r>
                  <a:rPr lang="zh-CN" altLang="zh-CN" sz="2400" dirty="0">
                    <a:effectLst/>
                  </a:rPr>
                  <a:t>步。</a:t>
                </a:r>
                <a:r>
                  <a:rPr lang="en-US" altLang="zh-CN" sz="2400" dirty="0">
                    <a:effectLst/>
                  </a:rPr>
                  <a:t> </a:t>
                </a:r>
                <a:endParaRPr lang="zh-CN" altLang="zh-CN" sz="2400" dirty="0">
                  <a:effectLst/>
                </a:endParaRPr>
              </a:p>
              <a:p>
                <a:pPr lvl="0">
                  <a:spcBef>
                    <a:spcPts val="0"/>
                  </a:spcBef>
                </a:pPr>
                <a:r>
                  <a:rPr lang="zh-CN" altLang="en-US" sz="2400" dirty="0">
                    <a:solidFill>
                      <a:srgbClr val="FF0000"/>
                    </a:solidFill>
                    <a:effectLst/>
                  </a:rPr>
                  <a:t>第</a:t>
                </a:r>
                <a:r>
                  <a:rPr lang="en-US" altLang="zh-CN" sz="2400" dirty="0">
                    <a:solidFill>
                      <a:srgbClr val="FF0000"/>
                    </a:solidFill>
                    <a:effectLst/>
                  </a:rPr>
                  <a:t>3 </a:t>
                </a:r>
                <a:r>
                  <a:rPr lang="zh-CN" altLang="zh-CN" sz="2400" dirty="0">
                    <a:solidFill>
                      <a:srgbClr val="FF0000"/>
                    </a:solidFill>
                    <a:effectLst/>
                  </a:rPr>
                  <a:t>步</a:t>
                </a:r>
                <a:r>
                  <a:rPr lang="en-US" altLang="zh-CN" sz="2400" dirty="0">
                    <a:solidFill>
                      <a:srgbClr val="FF0000"/>
                    </a:solidFill>
                    <a:effectLst/>
                  </a:rPr>
                  <a:t>. </a:t>
                </a:r>
                <a:r>
                  <a:rPr lang="zh-CN" altLang="zh-CN" sz="2400" dirty="0">
                    <a:effectLst/>
                  </a:rPr>
                  <a:t>任取 </a:t>
                </a:r>
                <a:r>
                  <a:rPr lang="en-US" altLang="zh-CN" sz="2400" i="1" dirty="0">
                    <a:effectLst/>
                  </a:rPr>
                  <a:t>y</a:t>
                </a:r>
                <a:r>
                  <a:rPr lang="en-US" altLang="zh-CN" sz="2400" dirty="0">
                    <a:effectLst/>
                  </a:rPr>
                  <a:t> ∈ </a:t>
                </a:r>
                <a:r>
                  <a:rPr lang="en-US" altLang="zh-CN" sz="2400" i="1" dirty="0">
                    <a:effectLst/>
                  </a:rPr>
                  <a:t>T</a:t>
                </a:r>
                <a:r>
                  <a:rPr lang="en-US" altLang="zh-CN" sz="2400" dirty="0">
                    <a:effectLst/>
                  </a:rPr>
                  <a:t> </a:t>
                </a:r>
                <a:r>
                  <a:rPr lang="zh-CN" altLang="zh-CN" sz="2400" dirty="0">
                    <a:effectLst/>
                  </a:rPr>
                  <a:t>，</a:t>
                </a:r>
                <a:r>
                  <a:rPr lang="en-US" altLang="zh-CN" sz="2400" i="1" dirty="0">
                    <a:effectLst/>
                  </a:rPr>
                  <a:t>V</a:t>
                </a:r>
                <a:r>
                  <a:rPr lang="en-US" altLang="zh-CN" sz="2400" i="1" baseline="-25000" dirty="0">
                    <a:effectLst/>
                  </a:rPr>
                  <a:t>i</a:t>
                </a:r>
                <a:r>
                  <a:rPr lang="en-US" altLang="zh-CN" sz="2400" dirty="0">
                    <a:effectLst/>
                  </a:rPr>
                  <a:t>  = </a:t>
                </a:r>
                <a:r>
                  <a:rPr lang="en-US" altLang="zh-CN" sz="2400" i="1" dirty="0">
                    <a:effectLst/>
                  </a:rPr>
                  <a:t>V</a:t>
                </a:r>
                <a:r>
                  <a:rPr lang="en-US" altLang="zh-CN" sz="2400" i="1" baseline="-25000" dirty="0">
                    <a:effectLst/>
                  </a:rPr>
                  <a:t>i</a:t>
                </a:r>
                <a:r>
                  <a:rPr lang="en-US" altLang="zh-CN" sz="2400" dirty="0">
                    <a:effectLst/>
                  </a:rPr>
                  <a:t> </a:t>
                </a:r>
                <a:r>
                  <a:rPr lang="en-US" altLang="zh-CN" sz="2400" dirty="0">
                    <a:solidFill>
                      <a:srgbClr val="FF0000"/>
                    </a:solidFill>
                    <a:effectLst/>
                  </a:rPr>
                  <a:t>∪</a:t>
                </a:r>
                <a:r>
                  <a:rPr lang="en-US" altLang="zh-CN" sz="2400" dirty="0">
                    <a:effectLst/>
                  </a:rPr>
                  <a:t> { </a:t>
                </a:r>
                <a:r>
                  <a:rPr lang="en-US" altLang="zh-CN" sz="2400" i="1" dirty="0">
                    <a:effectLst/>
                  </a:rPr>
                  <a:t>y</a:t>
                </a:r>
                <a:r>
                  <a:rPr lang="en-US" altLang="zh-CN" sz="2400" dirty="0">
                    <a:effectLst/>
                  </a:rPr>
                  <a:t>}, </a:t>
                </a:r>
                <a:r>
                  <a:rPr lang="en-US" altLang="zh-CN" sz="2400" i="1" dirty="0">
                    <a:effectLst/>
                  </a:rPr>
                  <a:t>T</a:t>
                </a:r>
                <a:r>
                  <a:rPr lang="en-US" altLang="zh-CN" sz="2400" dirty="0">
                    <a:effectLst/>
                  </a:rPr>
                  <a:t> = (</a:t>
                </a:r>
                <a:r>
                  <a:rPr lang="en-US" altLang="zh-CN" sz="2400" i="1" dirty="0">
                    <a:effectLst/>
                  </a:rPr>
                  <a:t>T</a:t>
                </a:r>
                <a:r>
                  <a:rPr lang="en-US" altLang="zh-CN" sz="2400" dirty="0">
                    <a:effectLst/>
                  </a:rPr>
                  <a:t> − { </a:t>
                </a:r>
                <a:r>
                  <a:rPr lang="en-US" altLang="zh-CN" sz="2400" i="1" dirty="0">
                    <a:effectLst/>
                  </a:rPr>
                  <a:t>y</a:t>
                </a:r>
                <a:r>
                  <a:rPr lang="en-US" altLang="zh-CN" sz="2400" dirty="0">
                    <a:effectLst/>
                  </a:rPr>
                  <a:t>}) ∩</a:t>
                </a:r>
                <a14:m>
                  <m:oMath xmlns:m="http://schemas.openxmlformats.org/officeDocument/2006/math">
                    <m:acc>
                      <m:accPr>
                        <m:chr m:val="̅"/>
                        <m:ctrlPr>
                          <a:rPr lang="en-US" altLang="zh-CN" sz="2400" i="1" dirty="0">
                            <a:effectLst/>
                            <a:latin typeface="Cambria Math" panose="02040503050406030204" pitchFamily="18" charset="0"/>
                          </a:rPr>
                        </m:ctrlPr>
                      </m:accPr>
                      <m:e>
                        <m:r>
                          <a:rPr lang="en-US" altLang="zh-CN" sz="2400" i="1" dirty="0">
                            <a:effectLst/>
                            <a:latin typeface="Cambria Math" panose="02040503050406030204"/>
                          </a:rPr>
                          <m:t>𝑵</m:t>
                        </m:r>
                      </m:e>
                    </m:acc>
                  </m:oMath>
                </a14:m>
                <a:r>
                  <a:rPr lang="en-US" altLang="zh-CN" sz="2400" dirty="0">
                    <a:effectLst/>
                  </a:rPr>
                  <a:t>( </a:t>
                </a:r>
                <a:r>
                  <a:rPr lang="en-US" altLang="zh-CN" sz="2400" i="1" dirty="0">
                    <a:effectLst/>
                  </a:rPr>
                  <a:t>y</a:t>
                </a:r>
                <a:r>
                  <a:rPr lang="en-US" altLang="zh-CN" sz="2400" dirty="0">
                    <a:effectLst/>
                  </a:rPr>
                  <a:t>) </a:t>
                </a:r>
                <a:r>
                  <a:rPr lang="zh-CN" altLang="zh-CN" sz="2400" dirty="0">
                    <a:effectLst/>
                  </a:rPr>
                  <a:t>，转第</a:t>
                </a:r>
                <a:r>
                  <a:rPr lang="en-US" altLang="zh-CN" sz="2400" dirty="0">
                    <a:effectLst/>
                  </a:rPr>
                  <a:t> 2 </a:t>
                </a:r>
                <a:r>
                  <a:rPr lang="zh-CN" altLang="zh-CN" sz="2400" dirty="0">
                    <a:effectLst/>
                  </a:rPr>
                  <a:t>步。</a:t>
                </a:r>
                <a:endParaRPr lang="en-US" altLang="zh-CN" sz="2400" dirty="0">
                  <a:effectLst/>
                </a:endParaRPr>
              </a:p>
              <a:p>
                <a:pPr>
                  <a:spcBef>
                    <a:spcPts val="0"/>
                  </a:spcBef>
                </a:pPr>
                <a:r>
                  <a:rPr lang="zh-CN" altLang="en-US" sz="2400" dirty="0">
                    <a:solidFill>
                      <a:srgbClr val="FF0000"/>
                    </a:solidFill>
                    <a:effectLst/>
                  </a:rPr>
                  <a:t>第</a:t>
                </a:r>
                <a:r>
                  <a:rPr lang="en-US" altLang="zh-CN" sz="2400" dirty="0">
                    <a:solidFill>
                      <a:srgbClr val="FF0000"/>
                    </a:solidFill>
                    <a:effectLst/>
                  </a:rPr>
                  <a:t>4 </a:t>
                </a:r>
                <a:r>
                  <a:rPr lang="zh-CN" altLang="zh-CN" sz="2400" dirty="0">
                    <a:solidFill>
                      <a:srgbClr val="FF0000"/>
                    </a:solidFill>
                    <a:effectLst/>
                  </a:rPr>
                  <a:t>步</a:t>
                </a:r>
                <a:r>
                  <a:rPr lang="en-US" altLang="zh-CN" sz="2400" dirty="0">
                    <a:solidFill>
                      <a:srgbClr val="FF0000"/>
                    </a:solidFill>
                    <a:effectLst/>
                  </a:rPr>
                  <a:t>. </a:t>
                </a:r>
                <a:r>
                  <a:rPr lang="zh-CN" altLang="zh-CN" sz="2400" dirty="0">
                    <a:effectLst/>
                  </a:rPr>
                  <a:t>若 </a:t>
                </a:r>
                <a:r>
                  <a:rPr lang="en-US" altLang="zh-CN" sz="2400" i="1" dirty="0">
                    <a:effectLst/>
                  </a:rPr>
                  <a:t>S</a:t>
                </a:r>
                <a:r>
                  <a:rPr lang="en-US" altLang="zh-CN" sz="2400" dirty="0">
                    <a:effectLst/>
                  </a:rPr>
                  <a:t> = </a:t>
                </a:r>
                <a:r>
                  <a:rPr lang="en-US" altLang="zh-CN" sz="2400" dirty="0"/>
                  <a:t>Ø</a:t>
                </a:r>
                <a:r>
                  <a:rPr lang="en-US" altLang="zh-CN" sz="2400" dirty="0">
                    <a:effectLst/>
                  </a:rPr>
                  <a:t> </a:t>
                </a:r>
                <a:r>
                  <a:rPr lang="zh-CN" altLang="zh-CN" sz="2400" dirty="0">
                    <a:effectLst/>
                  </a:rPr>
                  <a:t>，停止；否则，令 </a:t>
                </a:r>
                <a:r>
                  <a:rPr lang="en-US" altLang="zh-CN" sz="2400" i="1" dirty="0" err="1">
                    <a:effectLst/>
                  </a:rPr>
                  <a:t>i</a:t>
                </a:r>
                <a:r>
                  <a:rPr lang="en-US" altLang="zh-CN" sz="2400" dirty="0">
                    <a:effectLst/>
                  </a:rPr>
                  <a:t> := </a:t>
                </a:r>
                <a:r>
                  <a:rPr lang="en-US" altLang="zh-CN" sz="2400" i="1" dirty="0" err="1">
                    <a:effectLst/>
                  </a:rPr>
                  <a:t>i</a:t>
                </a:r>
                <a:r>
                  <a:rPr lang="en-US" altLang="zh-CN" sz="2400" dirty="0">
                    <a:effectLst/>
                  </a:rPr>
                  <a:t> + 1 </a:t>
                </a:r>
                <a:r>
                  <a:rPr lang="zh-CN" altLang="zh-CN" sz="2400" dirty="0">
                    <a:effectLst/>
                  </a:rPr>
                  <a:t>，转第</a:t>
                </a:r>
                <a:r>
                  <a:rPr lang="en-US" altLang="zh-CN" sz="2400" dirty="0">
                    <a:effectLst/>
                  </a:rPr>
                  <a:t> 1 </a:t>
                </a:r>
                <a:r>
                  <a:rPr lang="zh-CN" altLang="zh-CN" sz="2400" dirty="0">
                    <a:effectLst/>
                  </a:rPr>
                  <a:t>步。</a:t>
                </a:r>
                <a:endParaRPr lang="en-US" altLang="zh-CN" sz="2400" dirty="0">
                  <a:effectLst/>
                </a:endParaRPr>
              </a:p>
              <a:p>
                <a:pPr>
                  <a:spcBef>
                    <a:spcPts val="0"/>
                  </a:spcBef>
                </a:pPr>
                <a:r>
                  <a:rPr lang="zh-CN" altLang="en-US" sz="2400" dirty="0">
                    <a:solidFill>
                      <a:srgbClr val="FF0000"/>
                    </a:solidFill>
                    <a:effectLst/>
                  </a:rPr>
                  <a:t>注：</a:t>
                </a:r>
                <a:r>
                  <a:rPr lang="en-US" altLang="zh-CN" sz="2400" i="1" dirty="0">
                    <a:solidFill>
                      <a:srgbClr val="FF0000"/>
                    </a:solidFill>
                    <a:effectLst/>
                  </a:rPr>
                  <a:t> V</a:t>
                </a:r>
                <a:r>
                  <a:rPr lang="en-US" altLang="zh-CN" sz="2400" i="1" baseline="-25000" dirty="0">
                    <a:solidFill>
                      <a:srgbClr val="FF0000"/>
                    </a:solidFill>
                    <a:effectLst/>
                  </a:rPr>
                  <a:t>i</a:t>
                </a:r>
                <a:r>
                  <a:rPr lang="en-US" altLang="zh-CN" sz="2400" dirty="0">
                    <a:solidFill>
                      <a:srgbClr val="FF0000"/>
                    </a:solidFill>
                    <a:effectLst/>
                  </a:rPr>
                  <a:t>  = </a:t>
                </a:r>
                <a:r>
                  <a:rPr lang="en-US" altLang="zh-CN" sz="2400" i="1" dirty="0">
                    <a:solidFill>
                      <a:srgbClr val="FF0000"/>
                    </a:solidFill>
                    <a:effectLst/>
                  </a:rPr>
                  <a:t>V</a:t>
                </a:r>
                <a:r>
                  <a:rPr lang="en-US" altLang="zh-CN" sz="2400" i="1" baseline="-25000" dirty="0">
                    <a:solidFill>
                      <a:srgbClr val="FF0000"/>
                    </a:solidFill>
                    <a:effectLst/>
                  </a:rPr>
                  <a:t>i</a:t>
                </a:r>
                <a:r>
                  <a:rPr lang="en-US" altLang="zh-CN" sz="2400" dirty="0">
                    <a:solidFill>
                      <a:srgbClr val="FF0000"/>
                    </a:solidFill>
                    <a:effectLst/>
                  </a:rPr>
                  <a:t> ∪ { </a:t>
                </a:r>
                <a:r>
                  <a:rPr lang="en-US" altLang="zh-CN" sz="2400" i="1" dirty="0">
                    <a:solidFill>
                      <a:srgbClr val="FF0000"/>
                    </a:solidFill>
                    <a:effectLst/>
                  </a:rPr>
                  <a:t>y</a:t>
                </a:r>
                <a:r>
                  <a:rPr lang="en-US" altLang="zh-CN" sz="2400" dirty="0">
                    <a:solidFill>
                      <a:srgbClr val="FF0000"/>
                    </a:solidFill>
                    <a:effectLst/>
                  </a:rPr>
                  <a:t>}, </a:t>
                </a:r>
                <a:r>
                  <a:rPr lang="zh-CN" altLang="en-US" sz="2400" dirty="0">
                    <a:solidFill>
                      <a:srgbClr val="FF0000"/>
                    </a:solidFill>
                    <a:effectLst/>
                  </a:rPr>
                  <a:t>书上为</a:t>
                </a:r>
                <a:r>
                  <a:rPr lang="en-US" altLang="zh-CN" sz="2400" i="1" dirty="0">
                    <a:solidFill>
                      <a:srgbClr val="FF0000"/>
                    </a:solidFill>
                    <a:effectLst/>
                  </a:rPr>
                  <a:t>V</a:t>
                </a:r>
                <a:r>
                  <a:rPr lang="en-US" altLang="zh-CN" sz="2400" i="1" baseline="-25000" dirty="0">
                    <a:solidFill>
                      <a:srgbClr val="FF0000"/>
                    </a:solidFill>
                    <a:effectLst/>
                  </a:rPr>
                  <a:t>i</a:t>
                </a:r>
                <a:r>
                  <a:rPr lang="en-US" altLang="zh-CN" sz="2400" dirty="0">
                    <a:solidFill>
                      <a:srgbClr val="FF0000"/>
                    </a:solidFill>
                    <a:effectLst/>
                  </a:rPr>
                  <a:t>  = </a:t>
                </a:r>
                <a:r>
                  <a:rPr lang="en-US" altLang="zh-CN" sz="2400" i="1" dirty="0">
                    <a:solidFill>
                      <a:srgbClr val="FF0000"/>
                    </a:solidFill>
                    <a:effectLst/>
                  </a:rPr>
                  <a:t>V</a:t>
                </a:r>
                <a:r>
                  <a:rPr lang="en-US" altLang="zh-CN" sz="2400" i="1" baseline="-25000" dirty="0">
                    <a:solidFill>
                      <a:srgbClr val="FF0000"/>
                    </a:solidFill>
                    <a:effectLst/>
                  </a:rPr>
                  <a:t>i</a:t>
                </a:r>
                <a:r>
                  <a:rPr lang="en-US" altLang="zh-CN" sz="2400" dirty="0">
                    <a:solidFill>
                      <a:srgbClr val="FF0000"/>
                    </a:solidFill>
                    <a:effectLst/>
                  </a:rPr>
                  <a:t> ∩ { </a:t>
                </a:r>
                <a:r>
                  <a:rPr lang="en-US" altLang="zh-CN" sz="2400" i="1" dirty="0">
                    <a:solidFill>
                      <a:srgbClr val="FF0000"/>
                    </a:solidFill>
                    <a:effectLst/>
                  </a:rPr>
                  <a:t>y</a:t>
                </a:r>
                <a:r>
                  <a:rPr lang="en-US" altLang="zh-CN" sz="2400" dirty="0">
                    <a:solidFill>
                      <a:srgbClr val="FF0000"/>
                    </a:solidFill>
                    <a:effectLst/>
                  </a:rPr>
                  <a:t>}, </a:t>
                </a:r>
                <a:r>
                  <a:rPr lang="zh-CN" altLang="en-US" sz="2400" dirty="0">
                    <a:solidFill>
                      <a:srgbClr val="FF0000"/>
                    </a:solidFill>
                    <a:effectLst/>
                  </a:rPr>
                  <a:t>有误</a:t>
                </a:r>
                <a:endParaRPr lang="zh-CN" altLang="zh-CN" sz="2400" dirty="0">
                  <a:solidFill>
                    <a:srgbClr val="FF0000"/>
                  </a:solidFill>
                  <a:effectLst/>
                </a:endParaRPr>
              </a:p>
              <a:p>
                <a:pPr>
                  <a:spcBef>
                    <a:spcPts val="0"/>
                  </a:spcBef>
                </a:pPr>
                <a:endParaRPr lang="zh-CN" altLang="zh-CN" sz="2400" dirty="0">
                  <a:effectLst/>
                </a:endParaRPr>
              </a:p>
              <a:p>
                <a:pPr>
                  <a:spcBef>
                    <a:spcPts val="0"/>
                  </a:spcBef>
                </a:pPr>
                <a:endParaRPr lang="zh-CN" altLang="en-US" sz="24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323850" y="1671737"/>
                <a:ext cx="8820150" cy="5876925"/>
              </a:xfrm>
              <a:blipFill rotWithShape="1">
                <a:blip r:embed="rId2"/>
                <a:stretch>
                  <a:fillRect t="-7" b="7"/>
                </a:stretch>
              </a:blipFill>
            </p:spPr>
            <p:txBody>
              <a:bodyPr/>
              <a:lstStyle/>
              <a:p>
                <a:r>
                  <a:rPr lang="zh-CN" altLang="en-US">
                    <a:noFill/>
                  </a:rPr>
                  <a:t> </a:t>
                </a:r>
              </a:p>
            </p:txBody>
          </p:sp>
        </mc:Fallback>
      </mc:AlternateContent>
      <p:grpSp>
        <p:nvGrpSpPr>
          <p:cNvPr id="4" name="组合 3"/>
          <p:cNvGrpSpPr/>
          <p:nvPr/>
        </p:nvGrpSpPr>
        <p:grpSpPr>
          <a:xfrm>
            <a:off x="5663550" y="247430"/>
            <a:ext cx="3313343" cy="3277837"/>
            <a:chOff x="4932040" y="2706365"/>
            <a:chExt cx="3781425" cy="4038600"/>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2706365"/>
              <a:ext cx="3781425"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椭圆 5"/>
            <p:cNvSpPr/>
            <p:nvPr/>
          </p:nvSpPr>
          <p:spPr>
            <a:xfrm>
              <a:off x="6753448" y="3073028"/>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757156" y="4719526"/>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470004" y="3890516"/>
              <a:ext cx="216024" cy="21602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062292" y="3890516"/>
              <a:ext cx="216024" cy="21602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8049592" y="5284068"/>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740748" y="6150148"/>
              <a:ext cx="216024" cy="21602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467288" y="5278772"/>
              <a:ext cx="216024" cy="216024"/>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规范染色法</a:t>
            </a:r>
            <a:r>
              <a:rPr lang="zh-CN" altLang="en-US" dirty="0">
                <a:effectLst/>
              </a:rPr>
              <a:t>基本思想</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836712"/>
                <a:ext cx="8784976" cy="5876925"/>
              </a:xfrm>
            </p:spPr>
            <p:txBody>
              <a:bodyPr/>
              <a:lstStyle/>
              <a:p>
                <a:r>
                  <a:rPr lang="zh-CN" altLang="zh-CN" sz="2800" dirty="0">
                    <a:solidFill>
                      <a:srgbClr val="0000FF"/>
                    </a:solidFill>
                    <a:effectLst/>
                  </a:rPr>
                  <a:t>算法第 </a:t>
                </a:r>
                <a:r>
                  <a:rPr lang="en-US" altLang="zh-CN" sz="2800" dirty="0">
                    <a:solidFill>
                      <a:srgbClr val="0000FF"/>
                    </a:solidFill>
                    <a:effectLst/>
                  </a:rPr>
                  <a:t>1 </a:t>
                </a:r>
                <a:r>
                  <a:rPr lang="zh-CN" altLang="zh-CN" sz="2800" dirty="0">
                    <a:solidFill>
                      <a:srgbClr val="0000FF"/>
                    </a:solidFill>
                    <a:effectLst/>
                  </a:rPr>
                  <a:t>步至第 </a:t>
                </a:r>
                <a:r>
                  <a:rPr lang="en-US" altLang="zh-CN" sz="2800" dirty="0">
                    <a:solidFill>
                      <a:srgbClr val="0000FF"/>
                    </a:solidFill>
                    <a:effectLst/>
                  </a:rPr>
                  <a:t>4 </a:t>
                </a:r>
                <a:r>
                  <a:rPr lang="zh-CN" altLang="zh-CN" sz="2800" dirty="0">
                    <a:solidFill>
                      <a:srgbClr val="0000FF"/>
                    </a:solidFill>
                    <a:effectLst/>
                  </a:rPr>
                  <a:t>步反复循环，第 </a:t>
                </a:r>
                <a:r>
                  <a:rPr lang="en-US" altLang="zh-CN" sz="2800" i="1" dirty="0" err="1">
                    <a:solidFill>
                      <a:srgbClr val="0000FF"/>
                    </a:solidFill>
                    <a:effectLst/>
                  </a:rPr>
                  <a:t>i</a:t>
                </a:r>
                <a:r>
                  <a:rPr lang="en-US" altLang="zh-CN" sz="2800" dirty="0">
                    <a:solidFill>
                      <a:srgbClr val="0000FF"/>
                    </a:solidFill>
                    <a:effectLst/>
                  </a:rPr>
                  <a:t> </a:t>
                </a:r>
                <a:r>
                  <a:rPr lang="zh-CN" altLang="zh-CN" sz="2800" dirty="0">
                    <a:solidFill>
                      <a:srgbClr val="0000FF"/>
                    </a:solidFill>
                    <a:effectLst/>
                  </a:rPr>
                  <a:t>次循环得到极大独立集 </a:t>
                </a:r>
                <a:r>
                  <a:rPr lang="en-US" altLang="zh-CN" sz="2800" i="1" dirty="0">
                    <a:solidFill>
                      <a:srgbClr val="0000FF"/>
                    </a:solidFill>
                    <a:effectLst/>
                  </a:rPr>
                  <a:t>V</a:t>
                </a:r>
                <a:r>
                  <a:rPr lang="en-US" altLang="zh-CN" sz="2800" i="1" baseline="-25000" dirty="0">
                    <a:solidFill>
                      <a:srgbClr val="0000FF"/>
                    </a:solidFill>
                    <a:effectLst/>
                  </a:rPr>
                  <a:t>i</a:t>
                </a:r>
                <a:r>
                  <a:rPr lang="zh-CN" altLang="zh-CN" sz="2800" dirty="0">
                    <a:solidFill>
                      <a:srgbClr val="0000FF"/>
                    </a:solidFill>
                    <a:effectLst/>
                  </a:rPr>
                  <a:t>。在第 </a:t>
                </a:r>
                <a:r>
                  <a:rPr lang="en-US" altLang="zh-CN" sz="2800" i="1" dirty="0" err="1">
                    <a:solidFill>
                      <a:srgbClr val="0000FF"/>
                    </a:solidFill>
                    <a:effectLst/>
                  </a:rPr>
                  <a:t>i</a:t>
                </a:r>
                <a:r>
                  <a:rPr lang="en-US" altLang="zh-CN" sz="2800" dirty="0">
                    <a:solidFill>
                      <a:srgbClr val="0000FF"/>
                    </a:solidFill>
                    <a:effectLst/>
                  </a:rPr>
                  <a:t> </a:t>
                </a:r>
                <a:r>
                  <a:rPr lang="zh-CN" altLang="zh-CN" sz="2800" dirty="0">
                    <a:solidFill>
                      <a:srgbClr val="0000FF"/>
                    </a:solidFill>
                    <a:effectLst/>
                  </a:rPr>
                  <a:t>次循环中，第 </a:t>
                </a:r>
                <a:r>
                  <a:rPr lang="en-US" altLang="zh-CN" sz="2800" dirty="0">
                    <a:solidFill>
                      <a:srgbClr val="0000FF"/>
                    </a:solidFill>
                    <a:effectLst/>
                  </a:rPr>
                  <a:t>2</a:t>
                </a:r>
                <a:r>
                  <a:rPr lang="zh-CN" altLang="zh-CN" sz="2800" dirty="0">
                    <a:solidFill>
                      <a:srgbClr val="0000FF"/>
                    </a:solidFill>
                    <a:effectLst/>
                  </a:rPr>
                  <a:t>步到第 </a:t>
                </a:r>
                <a:r>
                  <a:rPr lang="en-US" altLang="zh-CN" sz="2800" dirty="0">
                    <a:solidFill>
                      <a:srgbClr val="0000FF"/>
                    </a:solidFill>
                    <a:effectLst/>
                  </a:rPr>
                  <a:t>3 </a:t>
                </a:r>
                <a:r>
                  <a:rPr lang="zh-CN" altLang="zh-CN" sz="2800" dirty="0">
                    <a:solidFill>
                      <a:srgbClr val="0000FF"/>
                    </a:solidFill>
                    <a:effectLst/>
                  </a:rPr>
                  <a:t>步反复循环向 </a:t>
                </a:r>
                <a:r>
                  <a:rPr lang="en-US" altLang="zh-CN" sz="2800" dirty="0">
                    <a:solidFill>
                      <a:srgbClr val="0000FF"/>
                    </a:solidFill>
                    <a:effectLst/>
                  </a:rPr>
                  <a:t>V</a:t>
                </a:r>
                <a:r>
                  <a:rPr lang="en-US" altLang="zh-CN" sz="4400" baseline="-25000" dirty="0">
                    <a:solidFill>
                      <a:srgbClr val="0000FF"/>
                    </a:solidFill>
                    <a:effectLst/>
                  </a:rPr>
                  <a:t>i</a:t>
                </a:r>
                <a:r>
                  <a:rPr lang="en-US" altLang="zh-CN" sz="2800" dirty="0">
                    <a:solidFill>
                      <a:srgbClr val="0000FF"/>
                    </a:solidFill>
                    <a:effectLst/>
                  </a:rPr>
                  <a:t> </a:t>
                </a:r>
                <a:r>
                  <a:rPr lang="zh-CN" altLang="zh-CN" sz="2800" dirty="0">
                    <a:solidFill>
                      <a:srgbClr val="0000FF"/>
                    </a:solidFill>
                    <a:effectLst/>
                  </a:rPr>
                  <a:t>中添加不相邻顶点，使其成为极大独立集。</a:t>
                </a:r>
                <a:endParaRPr lang="en-US" altLang="zh-CN" sz="2800" dirty="0">
                  <a:solidFill>
                    <a:srgbClr val="0000FF"/>
                  </a:solidFill>
                  <a:effectLst/>
                </a:endParaRPr>
              </a:p>
              <a:p>
                <a:endParaRPr lang="en-US" altLang="zh-CN" sz="1600" dirty="0">
                  <a:solidFill>
                    <a:srgbClr val="0000FF"/>
                  </a:solidFill>
                  <a:effectLst/>
                </a:endParaRPr>
              </a:p>
              <a:p>
                <a:r>
                  <a:rPr lang="zh-CN" altLang="zh-CN" sz="2800" dirty="0">
                    <a:solidFill>
                      <a:srgbClr val="0000FF"/>
                    </a:solidFill>
                    <a:effectLst/>
                  </a:rPr>
                  <a:t>在算法中，</a:t>
                </a:r>
                <a:r>
                  <a:rPr lang="en-US" altLang="zh-CN" sz="3200" i="1" dirty="0">
                    <a:solidFill>
                      <a:srgbClr val="0000FF"/>
                    </a:solidFill>
                    <a:effectLst/>
                  </a:rPr>
                  <a:t> </a:t>
                </a:r>
                <a14:m>
                  <m:oMath xmlns:m="http://schemas.openxmlformats.org/officeDocument/2006/math">
                    <m:acc>
                      <m:accPr>
                        <m:chr m:val="̅"/>
                        <m:ctrlPr>
                          <a:rPr lang="en-US" altLang="zh-CN" sz="3200" i="1" dirty="0">
                            <a:effectLst/>
                            <a:latin typeface="Cambria Math" panose="02040503050406030204" pitchFamily="18" charset="0"/>
                          </a:rPr>
                        </m:ctrlPr>
                      </m:accPr>
                      <m:e>
                        <m:r>
                          <a:rPr lang="en-US" altLang="zh-CN" sz="3200" i="1" dirty="0">
                            <a:effectLst/>
                            <a:latin typeface="Cambria Math" panose="02040503050406030204"/>
                          </a:rPr>
                          <m:t>𝑵</m:t>
                        </m:r>
                      </m:e>
                    </m:acc>
                  </m:oMath>
                </a14:m>
                <a:r>
                  <a:rPr lang="en-US" altLang="zh-CN" sz="3200" dirty="0">
                    <a:solidFill>
                      <a:srgbClr val="0000FF"/>
                    </a:solidFill>
                    <a:effectLst/>
                  </a:rPr>
                  <a:t>(</a:t>
                </a:r>
                <a:r>
                  <a:rPr lang="en-US" altLang="zh-CN" sz="3200" i="1" dirty="0">
                    <a:solidFill>
                      <a:srgbClr val="0000FF"/>
                    </a:solidFill>
                    <a:effectLst/>
                  </a:rPr>
                  <a:t>x</a:t>
                </a:r>
                <a:r>
                  <a:rPr lang="en-US" altLang="zh-CN" sz="3200" dirty="0">
                    <a:solidFill>
                      <a:srgbClr val="0000FF"/>
                    </a:solidFill>
                    <a:effectLst/>
                  </a:rPr>
                  <a:t>)</a:t>
                </a:r>
                <a:r>
                  <a:rPr lang="en-US" altLang="zh-CN" sz="3200" i="1" dirty="0">
                    <a:solidFill>
                      <a:srgbClr val="0000FF"/>
                    </a:solidFill>
                    <a:effectLst/>
                  </a:rPr>
                  <a:t> </a:t>
                </a:r>
                <a:r>
                  <a:rPr lang="zh-CN" altLang="zh-CN" sz="3200" dirty="0">
                    <a:solidFill>
                      <a:srgbClr val="0000FF"/>
                    </a:solidFill>
                    <a:effectLst/>
                  </a:rPr>
                  <a:t>表示顶点 </a:t>
                </a:r>
                <a:r>
                  <a:rPr lang="en-US" altLang="zh-CN" sz="3200" i="1" dirty="0">
                    <a:solidFill>
                      <a:srgbClr val="0000FF"/>
                    </a:solidFill>
                    <a:effectLst/>
                  </a:rPr>
                  <a:t>x</a:t>
                </a:r>
                <a:r>
                  <a:rPr lang="en-US" altLang="zh-CN" sz="3200" dirty="0">
                    <a:solidFill>
                      <a:srgbClr val="0000FF"/>
                    </a:solidFill>
                    <a:effectLst/>
                  </a:rPr>
                  <a:t> </a:t>
                </a:r>
                <a:r>
                  <a:rPr lang="zh-CN" altLang="zh-CN" sz="3200" dirty="0">
                    <a:solidFill>
                      <a:srgbClr val="0000FF"/>
                    </a:solidFill>
                    <a:effectLst/>
                  </a:rPr>
                  <a:t>的不相邻顶点集。集合 </a:t>
                </a:r>
                <a:r>
                  <a:rPr lang="en-US" altLang="zh-CN" sz="3200" dirty="0">
                    <a:solidFill>
                      <a:srgbClr val="0000FF"/>
                    </a:solidFill>
                    <a:effectLst/>
                  </a:rPr>
                  <a:t>S </a:t>
                </a:r>
                <a:r>
                  <a:rPr lang="zh-CN" altLang="zh-CN" sz="3200" dirty="0">
                    <a:solidFill>
                      <a:srgbClr val="0000FF"/>
                    </a:solidFill>
                    <a:effectLst/>
                  </a:rPr>
                  <a:t>表示除了</a:t>
                </a:r>
                <a:r>
                  <a:rPr lang="zh-CN" altLang="en-US" sz="3200" dirty="0">
                    <a:solidFill>
                      <a:srgbClr val="0000FF"/>
                    </a:solidFill>
                    <a:effectLst/>
                  </a:rPr>
                  <a:t>已</a:t>
                </a:r>
                <a:r>
                  <a:rPr lang="zh-CN" altLang="zh-CN" sz="3200" dirty="0">
                    <a:solidFill>
                      <a:srgbClr val="0000FF"/>
                    </a:solidFill>
                    <a:effectLst/>
                  </a:rPr>
                  <a:t>得到的极大独立集之外，剩余的顶点集。</a:t>
                </a:r>
                <a:endParaRPr lang="en-US" altLang="zh-CN" sz="3200" dirty="0">
                  <a:solidFill>
                    <a:srgbClr val="0000FF"/>
                  </a:solidFill>
                  <a:effectLst/>
                </a:endParaRPr>
              </a:p>
              <a:p>
                <a:endParaRPr lang="en-US" altLang="zh-CN" sz="2400" dirty="0">
                  <a:solidFill>
                    <a:srgbClr val="0000FF"/>
                  </a:solidFill>
                  <a:effectLst/>
                </a:endParaRPr>
              </a:p>
              <a:p>
                <a:r>
                  <a:rPr lang="en-US" altLang="zh-CN" sz="3200" dirty="0">
                    <a:solidFill>
                      <a:srgbClr val="0000FF"/>
                    </a:solidFill>
                    <a:effectLst/>
                  </a:rPr>
                  <a:t>T </a:t>
                </a:r>
                <a:r>
                  <a:rPr lang="zh-CN" altLang="en-US" sz="3200" dirty="0">
                    <a:solidFill>
                      <a:srgbClr val="0000FF"/>
                    </a:solidFill>
                    <a:effectLst/>
                  </a:rPr>
                  <a:t>记</a:t>
                </a:r>
                <a:r>
                  <a:rPr lang="zh-CN" altLang="zh-CN" sz="3200" dirty="0">
                    <a:solidFill>
                      <a:srgbClr val="0000FF"/>
                    </a:solidFill>
                    <a:effectLst/>
                  </a:rPr>
                  <a:t>录在形成极大独立集 </a:t>
                </a:r>
                <a:r>
                  <a:rPr lang="en-US" altLang="zh-CN" sz="3200" i="1" dirty="0">
                    <a:solidFill>
                      <a:srgbClr val="0000FF"/>
                    </a:solidFill>
                    <a:effectLst/>
                  </a:rPr>
                  <a:t>V</a:t>
                </a:r>
                <a:r>
                  <a:rPr lang="en-US" altLang="zh-CN" sz="3200" i="1" baseline="-25000" dirty="0">
                    <a:solidFill>
                      <a:srgbClr val="0000FF"/>
                    </a:solidFill>
                    <a:effectLst/>
                  </a:rPr>
                  <a:t>i</a:t>
                </a:r>
                <a:r>
                  <a:rPr lang="en-US" altLang="zh-CN" sz="3200" dirty="0">
                    <a:solidFill>
                      <a:srgbClr val="0000FF"/>
                    </a:solidFill>
                    <a:effectLst/>
                  </a:rPr>
                  <a:t> </a:t>
                </a:r>
                <a:r>
                  <a:rPr lang="zh-CN" altLang="zh-CN" sz="3200" dirty="0">
                    <a:solidFill>
                      <a:srgbClr val="0000FF"/>
                    </a:solidFill>
                    <a:effectLst/>
                  </a:rPr>
                  <a:t>的过程中，尚未进入</a:t>
                </a:r>
                <a:r>
                  <a:rPr lang="en-US" altLang="zh-CN" sz="3200" i="1" dirty="0">
                    <a:solidFill>
                      <a:srgbClr val="0000FF"/>
                    </a:solidFill>
                    <a:effectLst/>
                  </a:rPr>
                  <a:t>V</a:t>
                </a:r>
                <a:r>
                  <a:rPr lang="en-US" altLang="zh-CN" sz="3200" baseline="-25000" dirty="0">
                    <a:solidFill>
                      <a:srgbClr val="0000FF"/>
                    </a:solidFill>
                    <a:effectLst/>
                  </a:rPr>
                  <a:t>1</a:t>
                </a:r>
                <a:r>
                  <a:rPr lang="en-US" altLang="zh-CN" sz="3200" dirty="0">
                    <a:solidFill>
                      <a:srgbClr val="0000FF"/>
                    </a:solidFill>
                    <a:effectLst/>
                  </a:rPr>
                  <a:t> , </a:t>
                </a:r>
                <a:r>
                  <a:rPr lang="en-US" altLang="zh-CN" sz="3200" i="1" dirty="0">
                    <a:solidFill>
                      <a:srgbClr val="0000FF"/>
                    </a:solidFill>
                    <a:effectLst/>
                  </a:rPr>
                  <a:t>V</a:t>
                </a:r>
                <a:r>
                  <a:rPr lang="en-US" altLang="zh-CN" sz="3200" baseline="-25000" dirty="0">
                    <a:solidFill>
                      <a:srgbClr val="0000FF"/>
                    </a:solidFill>
                    <a:effectLst/>
                  </a:rPr>
                  <a:t>2</a:t>
                </a:r>
                <a:r>
                  <a:rPr lang="en-US" altLang="zh-CN" sz="3200" dirty="0">
                    <a:solidFill>
                      <a:srgbClr val="0000FF"/>
                    </a:solidFill>
                    <a:effectLst/>
                  </a:rPr>
                  <a:t> ,… ,</a:t>
                </a:r>
                <a:r>
                  <a:rPr lang="en-US" altLang="zh-CN" sz="3200" i="1" dirty="0">
                    <a:solidFill>
                      <a:srgbClr val="0000FF"/>
                    </a:solidFill>
                    <a:effectLst/>
                  </a:rPr>
                  <a:t>V</a:t>
                </a:r>
                <a:r>
                  <a:rPr lang="en-US" altLang="zh-CN" sz="3200" i="1" baseline="-25000" dirty="0">
                    <a:solidFill>
                      <a:srgbClr val="0000FF"/>
                    </a:solidFill>
                    <a:effectLst/>
                  </a:rPr>
                  <a:t>i</a:t>
                </a:r>
                <a:r>
                  <a:rPr lang="en-US" altLang="zh-CN" sz="3200" dirty="0">
                    <a:solidFill>
                      <a:srgbClr val="0000FF"/>
                    </a:solidFill>
                    <a:effectLst/>
                  </a:rPr>
                  <a:t> </a:t>
                </a:r>
                <a:r>
                  <a:rPr lang="zh-CN" altLang="zh-CN" sz="3200" dirty="0">
                    <a:solidFill>
                      <a:srgbClr val="0000FF"/>
                    </a:solidFill>
                    <a:effectLst/>
                  </a:rPr>
                  <a:t>且与已进入</a:t>
                </a:r>
                <a:r>
                  <a:rPr lang="en-US" altLang="zh-CN" sz="3200" i="1" dirty="0">
                    <a:solidFill>
                      <a:srgbClr val="0000FF"/>
                    </a:solidFill>
                    <a:effectLst/>
                  </a:rPr>
                  <a:t>V</a:t>
                </a:r>
                <a:r>
                  <a:rPr lang="en-US" altLang="zh-CN" sz="3200" i="1" baseline="-25000" dirty="0">
                    <a:solidFill>
                      <a:srgbClr val="0000FF"/>
                    </a:solidFill>
                    <a:effectLst/>
                  </a:rPr>
                  <a:t>i</a:t>
                </a:r>
                <a:r>
                  <a:rPr lang="en-US" altLang="zh-CN" sz="3200" dirty="0">
                    <a:solidFill>
                      <a:srgbClr val="0000FF"/>
                    </a:solidFill>
                    <a:effectLst/>
                  </a:rPr>
                  <a:t> </a:t>
                </a:r>
                <a:r>
                  <a:rPr lang="zh-CN" altLang="zh-CN" sz="3200" dirty="0">
                    <a:solidFill>
                      <a:srgbClr val="0000FF"/>
                    </a:solidFill>
                    <a:effectLst/>
                  </a:rPr>
                  <a:t>的顶点不相邻的顶点之集。算法结束时，得到图 </a:t>
                </a:r>
                <a:r>
                  <a:rPr lang="en-US" altLang="zh-CN" sz="3200" dirty="0">
                    <a:solidFill>
                      <a:srgbClr val="0000FF"/>
                    </a:solidFill>
                    <a:effectLst/>
                  </a:rPr>
                  <a:t>G </a:t>
                </a:r>
                <a:r>
                  <a:rPr lang="zh-CN" altLang="zh-CN" sz="3200" dirty="0">
                    <a:solidFill>
                      <a:srgbClr val="0000FF"/>
                    </a:solidFill>
                    <a:effectLst/>
                  </a:rPr>
                  <a:t>的顶点正常色划分（独立集划分）：</a:t>
                </a:r>
                <a:r>
                  <a:rPr lang="en-US" altLang="zh-CN" sz="3200" i="1" dirty="0">
                    <a:solidFill>
                      <a:srgbClr val="0000FF"/>
                    </a:solidFill>
                    <a:effectLst/>
                  </a:rPr>
                  <a:t>V</a:t>
                </a:r>
                <a:r>
                  <a:rPr lang="en-US" altLang="zh-CN" sz="3200" baseline="-25000" dirty="0">
                    <a:solidFill>
                      <a:srgbClr val="0000FF"/>
                    </a:solidFill>
                    <a:effectLst/>
                  </a:rPr>
                  <a:t>1</a:t>
                </a:r>
                <a:r>
                  <a:rPr lang="en-US" altLang="zh-CN" sz="3200" dirty="0">
                    <a:solidFill>
                      <a:srgbClr val="0000FF"/>
                    </a:solidFill>
                    <a:effectLst/>
                  </a:rPr>
                  <a:t> ,</a:t>
                </a:r>
                <a:r>
                  <a:rPr lang="en-US" altLang="zh-CN" sz="3200" i="1" dirty="0">
                    <a:solidFill>
                      <a:srgbClr val="0000FF"/>
                    </a:solidFill>
                    <a:effectLst/>
                  </a:rPr>
                  <a:t>V</a:t>
                </a:r>
                <a:r>
                  <a:rPr lang="en-US" altLang="zh-CN" sz="3200" baseline="-25000" dirty="0">
                    <a:solidFill>
                      <a:srgbClr val="0000FF"/>
                    </a:solidFill>
                    <a:effectLst/>
                  </a:rPr>
                  <a:t>2</a:t>
                </a:r>
                <a:r>
                  <a:rPr lang="en-US" altLang="zh-CN" sz="3200" dirty="0">
                    <a:solidFill>
                      <a:srgbClr val="0000FF"/>
                    </a:solidFill>
                    <a:effectLst/>
                  </a:rPr>
                  <a:t> ,…,</a:t>
                </a:r>
                <a:r>
                  <a:rPr lang="en-US" altLang="zh-CN" sz="3200" i="1" dirty="0" err="1">
                    <a:solidFill>
                      <a:srgbClr val="0000FF"/>
                    </a:solidFill>
                    <a:effectLst/>
                  </a:rPr>
                  <a:t>V</a:t>
                </a:r>
                <a:r>
                  <a:rPr lang="en-US" altLang="zh-CN" sz="3200" i="1" baseline="-25000" dirty="0" err="1">
                    <a:solidFill>
                      <a:srgbClr val="0000FF"/>
                    </a:solidFill>
                    <a:effectLst/>
                  </a:rPr>
                  <a:t>k</a:t>
                </a:r>
                <a:r>
                  <a:rPr lang="en-US" altLang="zh-CN" sz="3200" dirty="0">
                    <a:solidFill>
                      <a:srgbClr val="0000FF"/>
                    </a:solidFill>
                    <a:effectLst/>
                  </a:rPr>
                  <a:t> </a:t>
                </a:r>
                <a:r>
                  <a:rPr lang="zh-CN" altLang="zh-CN" sz="3200" dirty="0">
                    <a:solidFill>
                      <a:srgbClr val="0000FF"/>
                    </a:solidFill>
                    <a:effectLst/>
                  </a:rPr>
                  <a:t>。</a:t>
                </a:r>
              </a:p>
              <a:p>
                <a:pPr>
                  <a:spcBef>
                    <a:spcPts val="0"/>
                  </a:spcBef>
                </a:pPr>
                <a:endParaRPr lang="zh-CN" altLang="zh-CN" sz="3200" dirty="0">
                  <a:solidFill>
                    <a:srgbClr val="0000FF"/>
                  </a:solidFill>
                  <a:effectLst/>
                  <a:latin typeface="Calibri" panose="020F0502020204030204"/>
                  <a:cs typeface="Arial" panose="020B0604020202020204"/>
                </a:endParaRPr>
              </a:p>
              <a:p>
                <a:pPr>
                  <a:spcBef>
                    <a:spcPts val="0"/>
                  </a:spcBef>
                </a:pPr>
                <a:endParaRPr lang="zh-CN" altLang="zh-CN" sz="2800" dirty="0">
                  <a:solidFill>
                    <a:srgbClr val="0000FF"/>
                  </a:solidFill>
                  <a:effectLst/>
                </a:endParaRPr>
              </a:p>
              <a:p>
                <a:pPr>
                  <a:spcBef>
                    <a:spcPts val="0"/>
                  </a:spcBef>
                </a:pPr>
                <a:endParaRPr lang="zh-CN" altLang="zh-CN" sz="2800" dirty="0">
                  <a:solidFill>
                    <a:srgbClr val="0000FF"/>
                  </a:solidFill>
                  <a:effectLst/>
                </a:endParaRPr>
              </a:p>
              <a:p>
                <a:pPr>
                  <a:spcBef>
                    <a:spcPts val="0"/>
                  </a:spcBef>
                </a:pPr>
                <a:endParaRPr lang="zh-CN" altLang="en-US" sz="2800" dirty="0">
                  <a:solidFill>
                    <a:srgbClr val="0000FF"/>
                  </a:solidFill>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179512" y="836712"/>
                <a:ext cx="8784976" cy="5876925"/>
              </a:xfrm>
              <a:blipFill rotWithShape="1">
                <a:blip r:embed="rId2"/>
                <a:stretch>
                  <a:fillRect l="-5" t="-7" r="2" b="-26746"/>
                </a:stretch>
              </a:blipFill>
            </p:spPr>
            <p:txBody>
              <a:bodyPr/>
              <a:lstStyle/>
              <a:p>
                <a:r>
                  <a:rPr lang="zh-CN" altLang="en-US">
                    <a:noFill/>
                  </a:rPr>
                  <a:t> </a:t>
                </a:r>
              </a:p>
            </p:txBody>
          </p:sp>
        </mc:Fallback>
      </mc:AlternateContent>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sz="3200" dirty="0">
                <a:solidFill>
                  <a:srgbClr val="FF0000"/>
                </a:solidFill>
                <a:effectLst/>
              </a:rPr>
              <a:t>注：</a:t>
            </a:r>
            <a:endParaRPr lang="en-US" altLang="zh-CN" sz="3200" dirty="0">
              <a:solidFill>
                <a:srgbClr val="FF0000"/>
              </a:solidFill>
              <a:effectLst/>
            </a:endParaRPr>
          </a:p>
          <a:p>
            <a:r>
              <a:rPr lang="zh-CN" altLang="zh-CN" sz="2800" dirty="0">
                <a:effectLst/>
              </a:rPr>
              <a:t>（</a:t>
            </a:r>
            <a:r>
              <a:rPr lang="en-US" altLang="zh-CN" sz="2800" dirty="0">
                <a:effectLst/>
              </a:rPr>
              <a:t>1</a:t>
            </a:r>
            <a:r>
              <a:rPr lang="zh-CN" altLang="zh-CN" sz="2800" dirty="0">
                <a:effectLst/>
              </a:rPr>
              <a:t>）这是一种贪婪算法。</a:t>
            </a:r>
          </a:p>
          <a:p>
            <a:r>
              <a:rPr lang="zh-CN" altLang="zh-CN" sz="2800" dirty="0">
                <a:effectLst/>
              </a:rPr>
              <a:t>（</a:t>
            </a:r>
            <a:r>
              <a:rPr lang="en-US" altLang="zh-CN" sz="2800" dirty="0">
                <a:effectLst/>
              </a:rPr>
              <a:t>2</a:t>
            </a:r>
            <a:r>
              <a:rPr lang="zh-CN" altLang="zh-CN" sz="2800" dirty="0">
                <a:effectLst/>
              </a:rPr>
              <a:t>）规范 </a:t>
            </a:r>
            <a:r>
              <a:rPr lang="en-US" altLang="zh-CN" sz="2800" i="1" dirty="0">
                <a:effectLst/>
              </a:rPr>
              <a:t>k</a:t>
            </a:r>
            <a:r>
              <a:rPr lang="en-US" altLang="zh-CN" sz="2800" dirty="0">
                <a:effectLst/>
              </a:rPr>
              <a:t> </a:t>
            </a:r>
            <a:r>
              <a:rPr lang="zh-CN" altLang="zh-CN" sz="2800" dirty="0">
                <a:effectLst/>
              </a:rPr>
              <a:t>染色一般不唯一。</a:t>
            </a:r>
          </a:p>
          <a:p>
            <a:r>
              <a:rPr lang="zh-CN" altLang="zh-CN" sz="2800" dirty="0">
                <a:effectLst/>
              </a:rPr>
              <a:t>（</a:t>
            </a:r>
            <a:r>
              <a:rPr lang="en-US" altLang="zh-CN" sz="2800" dirty="0">
                <a:effectLst/>
              </a:rPr>
              <a:t>3</a:t>
            </a:r>
            <a:r>
              <a:rPr lang="zh-CN" altLang="zh-CN" sz="2800" dirty="0">
                <a:effectLst/>
              </a:rPr>
              <a:t>）运行一次这个算法能得到图 </a:t>
            </a:r>
            <a:r>
              <a:rPr lang="en-US" altLang="zh-CN" sz="2800" dirty="0">
                <a:effectLst/>
              </a:rPr>
              <a:t>G </a:t>
            </a:r>
            <a:r>
              <a:rPr lang="zh-CN" altLang="zh-CN" sz="2800" dirty="0">
                <a:effectLst/>
              </a:rPr>
              <a:t>的一种正常顶点染色，但它所用的颜色数未必就是 </a:t>
            </a:r>
            <a:r>
              <a:rPr lang="en-US" altLang="zh-CN" sz="2800" i="1" dirty="0">
                <a:effectLst/>
              </a:rPr>
              <a:t>χ</a:t>
            </a:r>
            <a:r>
              <a:rPr lang="en-US" altLang="zh-CN" sz="2800" dirty="0">
                <a:effectLst/>
              </a:rPr>
              <a:t> (</a:t>
            </a:r>
            <a:r>
              <a:rPr lang="en-US" altLang="zh-CN" sz="2800" i="1" dirty="0">
                <a:effectLst/>
              </a:rPr>
              <a:t>G</a:t>
            </a:r>
            <a:r>
              <a:rPr lang="en-US" altLang="zh-CN" sz="2800" dirty="0">
                <a:effectLst/>
              </a:rPr>
              <a:t>) </a:t>
            </a:r>
            <a:r>
              <a:rPr lang="zh-CN" altLang="zh-CN" sz="2800" dirty="0">
                <a:effectLst/>
              </a:rPr>
              <a:t>。因此该算法是一个近似算法。</a:t>
            </a:r>
          </a:p>
          <a:p>
            <a:r>
              <a:rPr lang="zh-CN" altLang="zh-CN" sz="2800" dirty="0">
                <a:effectLst/>
              </a:rPr>
              <a:t>（</a:t>
            </a:r>
            <a:r>
              <a:rPr lang="en-US" altLang="zh-CN" sz="2800" dirty="0">
                <a:effectLst/>
              </a:rPr>
              <a:t>4</a:t>
            </a:r>
            <a:r>
              <a:rPr lang="zh-CN" altLang="zh-CN" sz="2800" dirty="0">
                <a:effectLst/>
              </a:rPr>
              <a:t>）由定理，</a:t>
            </a:r>
            <a:r>
              <a:rPr lang="en-US" altLang="zh-CN" sz="2800" dirty="0">
                <a:effectLst/>
              </a:rPr>
              <a:t>G </a:t>
            </a:r>
            <a:r>
              <a:rPr lang="zh-CN" altLang="zh-CN" sz="2800" dirty="0">
                <a:effectLst/>
              </a:rPr>
              <a:t>可用 </a:t>
            </a:r>
            <a:r>
              <a:rPr lang="en-US" altLang="zh-CN" sz="2800" i="1" dirty="0">
                <a:effectLst/>
              </a:rPr>
              <a:t>χ</a:t>
            </a:r>
            <a:r>
              <a:rPr lang="en-US" altLang="zh-CN" sz="2800" dirty="0">
                <a:effectLst/>
              </a:rPr>
              <a:t> (</a:t>
            </a:r>
            <a:r>
              <a:rPr lang="en-US" altLang="zh-CN" sz="2800" i="1" dirty="0">
                <a:effectLst/>
              </a:rPr>
              <a:t>G</a:t>
            </a:r>
            <a:r>
              <a:rPr lang="en-US" altLang="zh-CN" sz="2800" dirty="0">
                <a:effectLst/>
              </a:rPr>
              <a:t>) </a:t>
            </a:r>
            <a:r>
              <a:rPr lang="zh-CN" altLang="zh-CN" sz="2800" dirty="0">
                <a:effectLst/>
              </a:rPr>
              <a:t>种颜色正常顶点染色，则必存在 </a:t>
            </a:r>
            <a:r>
              <a:rPr lang="en-US" altLang="zh-CN" sz="2800" i="1" dirty="0">
                <a:effectLst/>
              </a:rPr>
              <a:t>χ</a:t>
            </a:r>
            <a:r>
              <a:rPr lang="en-US" altLang="zh-CN" sz="2800" dirty="0">
                <a:effectLst/>
              </a:rPr>
              <a:t> (</a:t>
            </a:r>
            <a:r>
              <a:rPr lang="en-US" altLang="zh-CN" sz="2800" i="1" dirty="0">
                <a:effectLst/>
              </a:rPr>
              <a:t>G</a:t>
            </a:r>
            <a:r>
              <a:rPr lang="en-US" altLang="zh-CN" sz="2800" dirty="0">
                <a:effectLst/>
              </a:rPr>
              <a:t>) </a:t>
            </a:r>
            <a:r>
              <a:rPr lang="zh-CN" altLang="zh-CN" sz="2800" dirty="0">
                <a:effectLst/>
              </a:rPr>
              <a:t>规范染色。因此只需从一切规范染色中选出颜色数最少者，即可求得 </a:t>
            </a:r>
            <a:r>
              <a:rPr lang="en-US" altLang="zh-CN" sz="2800" i="1" dirty="0">
                <a:effectLst/>
              </a:rPr>
              <a:t>χ</a:t>
            </a:r>
            <a:r>
              <a:rPr lang="en-US" altLang="zh-CN" sz="2800" dirty="0">
                <a:effectLst/>
              </a:rPr>
              <a:t> (</a:t>
            </a:r>
            <a:r>
              <a:rPr lang="en-US" altLang="zh-CN" sz="2800" i="1" dirty="0">
                <a:effectLst/>
              </a:rPr>
              <a:t>G</a:t>
            </a:r>
            <a:r>
              <a:rPr lang="en-US" altLang="zh-CN" sz="2800" dirty="0">
                <a:effectLst/>
              </a:rPr>
              <a:t>) </a:t>
            </a:r>
            <a:r>
              <a:rPr lang="zh-CN" altLang="zh-CN" sz="2800" dirty="0">
                <a:effectLst/>
              </a:rPr>
              <a:t>。但由于需要枚举所有规范染色才能确定出 </a:t>
            </a:r>
            <a:r>
              <a:rPr lang="en-US" altLang="zh-CN" sz="2800" i="1" dirty="0">
                <a:effectLst/>
              </a:rPr>
              <a:t>χ</a:t>
            </a:r>
            <a:r>
              <a:rPr lang="en-US" altLang="zh-CN" sz="2800" dirty="0">
                <a:effectLst/>
              </a:rPr>
              <a:t> (</a:t>
            </a:r>
            <a:r>
              <a:rPr lang="en-US" altLang="zh-CN" sz="2800" i="1" dirty="0">
                <a:effectLst/>
              </a:rPr>
              <a:t>G</a:t>
            </a:r>
            <a:r>
              <a:rPr lang="en-US" altLang="zh-CN" sz="2800" dirty="0">
                <a:effectLst/>
              </a:rPr>
              <a:t>) </a:t>
            </a:r>
            <a:r>
              <a:rPr lang="zh-CN" altLang="zh-CN" sz="2800" dirty="0">
                <a:effectLst/>
              </a:rPr>
              <a:t>，故用该方法求 </a:t>
            </a:r>
            <a:r>
              <a:rPr lang="en-US" altLang="zh-CN" sz="2800" i="1" dirty="0">
                <a:effectLst/>
              </a:rPr>
              <a:t>χ</a:t>
            </a:r>
            <a:r>
              <a:rPr lang="en-US" altLang="zh-CN" sz="2800" dirty="0">
                <a:effectLst/>
              </a:rPr>
              <a:t> (</a:t>
            </a:r>
            <a:r>
              <a:rPr lang="en-US" altLang="zh-CN" sz="2800" i="1" dirty="0">
                <a:effectLst/>
              </a:rPr>
              <a:t>G</a:t>
            </a:r>
            <a:r>
              <a:rPr lang="en-US" altLang="zh-CN" sz="2800" dirty="0">
                <a:effectLst/>
              </a:rPr>
              <a:t>) </a:t>
            </a:r>
            <a:r>
              <a:rPr lang="zh-CN" altLang="zh-CN" sz="2800" dirty="0">
                <a:effectLst/>
              </a:rPr>
              <a:t>不是多项式时间算法，只适用于阶数较小的图。</a:t>
            </a:r>
          </a:p>
          <a:p>
            <a:endParaRPr lang="zh-CN" altLang="en-US" sz="280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3250" y="1988840"/>
            <a:ext cx="8540750" cy="4032448"/>
          </a:xfrm>
        </p:spPr>
        <p:txBody>
          <a:bodyPr/>
          <a:lstStyle/>
          <a:p>
            <a:pPr eaLnBrk="1" fontAlgn="b" hangingPunct="1"/>
            <a:br>
              <a:rPr lang="zh-CN" altLang="zh-CN" sz="2400" b="0" dirty="0">
                <a:effectLst/>
              </a:rPr>
            </a:br>
            <a:br>
              <a:rPr lang="zh-CN" altLang="en-US" sz="2400" b="0" dirty="0">
                <a:solidFill>
                  <a:schemeClr val="tx1"/>
                </a:solidFill>
                <a:effectLst/>
                <a:latin typeface="Arial" panose="020B0604020202020204" pitchFamily="34" charset="0"/>
                <a:ea typeface="宋体" panose="02010600030101010101" pitchFamily="2" charset="-122"/>
                <a:cs typeface="宋体" panose="02010600030101010101" pitchFamily="2" charset="-122"/>
              </a:rPr>
            </a:br>
            <a:br>
              <a:rPr lang="zh-CN" altLang="en-US" sz="2400" b="0" dirty="0">
                <a:solidFill>
                  <a:schemeClr val="tx1"/>
                </a:solidFill>
                <a:effectLst/>
                <a:latin typeface="Arial" panose="020B0604020202020204" pitchFamily="34" charset="0"/>
                <a:ea typeface="宋体" panose="02010600030101010101" pitchFamily="2" charset="-122"/>
                <a:cs typeface="宋体" panose="02010600030101010101" pitchFamily="2" charset="-122"/>
              </a:rPr>
            </a:br>
            <a:endParaRPr lang="zh-CN" altLang="en-US" sz="2400" dirty="0"/>
          </a:p>
        </p:txBody>
      </p:sp>
      <p:sp>
        <p:nvSpPr>
          <p:cNvPr id="9" name="内容占位符 8"/>
          <p:cNvSpPr>
            <a:spLocks noGrp="1"/>
          </p:cNvSpPr>
          <p:nvPr>
            <p:ph idx="1"/>
          </p:nvPr>
        </p:nvSpPr>
        <p:spPr>
          <a:xfrm>
            <a:off x="179512" y="116632"/>
            <a:ext cx="9144000" cy="2736304"/>
          </a:xfrm>
        </p:spPr>
        <p:txBody>
          <a:bodyPr/>
          <a:lstStyle/>
          <a:p>
            <a:r>
              <a:rPr lang="zh-CN" altLang="zh-CN" sz="2400" dirty="0">
                <a:solidFill>
                  <a:srgbClr val="0000FF"/>
                </a:solidFill>
                <a:effectLst/>
              </a:rPr>
              <a:t>例 </a:t>
            </a:r>
            <a:r>
              <a:rPr lang="en-US" altLang="zh-CN" sz="2400" dirty="0">
                <a:solidFill>
                  <a:srgbClr val="0000FF"/>
                </a:solidFill>
                <a:effectLst/>
              </a:rPr>
              <a:t>6.5.3 </a:t>
            </a:r>
            <a:r>
              <a:rPr lang="zh-CN" altLang="en-US" sz="2400" dirty="0">
                <a:solidFill>
                  <a:srgbClr val="0000FF"/>
                </a:solidFill>
                <a:effectLst/>
              </a:rPr>
              <a:t>利用规范染色法对下图</a:t>
            </a:r>
            <a:r>
              <a:rPr lang="en-US" altLang="zh-CN" sz="2400" dirty="0">
                <a:solidFill>
                  <a:srgbClr val="0000FF"/>
                </a:solidFill>
                <a:effectLst/>
              </a:rPr>
              <a:t>G</a:t>
            </a:r>
            <a:r>
              <a:rPr lang="zh-CN" altLang="en-US" sz="2400" dirty="0">
                <a:solidFill>
                  <a:srgbClr val="0000FF"/>
                </a:solidFill>
                <a:effectLst/>
              </a:rPr>
              <a:t>进行顶点正常染色</a:t>
            </a:r>
            <a:endParaRPr lang="en-US" altLang="zh-CN" sz="2400" dirty="0">
              <a:solidFill>
                <a:srgbClr val="0000FF"/>
              </a:solidFill>
              <a:effectLst/>
            </a:endParaRPr>
          </a:p>
          <a:p>
            <a:r>
              <a:rPr lang="zh-CN" altLang="zh-CN" sz="2400" dirty="0">
                <a:solidFill>
                  <a:srgbClr val="0000FF"/>
                </a:solidFill>
                <a:effectLst/>
                <a:latin typeface="宋体" panose="02010600030101010101" pitchFamily="2" charset="-122"/>
                <a:ea typeface="宋体" panose="02010600030101010101" pitchFamily="2" charset="-122"/>
                <a:cs typeface="Arial" panose="020B0604020202020204" pitchFamily="34" charset="0"/>
              </a:rPr>
              <a:t>解：</a:t>
            </a:r>
            <a:r>
              <a:rPr lang="en-US" altLang="zh-CN" sz="2400" dirty="0">
                <a:solidFill>
                  <a:srgbClr val="0000FF"/>
                </a:solidFill>
                <a:effectLst/>
                <a:latin typeface="Calibri" panose="020F0502020204030204" pitchFamily="34" charset="0"/>
                <a:ea typeface="Times New Roman" panose="02020603050405020304" pitchFamily="18" charset="0"/>
                <a:cs typeface="Arial" panose="020B0604020202020204" pitchFamily="34" charset="0"/>
              </a:rPr>
              <a:t>G</a:t>
            </a:r>
            <a:r>
              <a:rPr lang="zh-CN" altLang="en-US" sz="2400" dirty="0">
                <a:solidFill>
                  <a:srgbClr val="0000FF"/>
                </a:solidFill>
                <a:effectLst/>
                <a:latin typeface="宋体" panose="02010600030101010101" pitchFamily="2" charset="-122"/>
                <a:ea typeface="宋体" panose="02010600030101010101" pitchFamily="2" charset="-122"/>
                <a:cs typeface="Arial" panose="020B0604020202020204" pitchFamily="34" charset="0"/>
              </a:rPr>
              <a:t>的一个极大独立集为</a:t>
            </a:r>
            <a:r>
              <a:rPr lang="en-US" altLang="zh-CN" sz="2400" i="1" dirty="0">
                <a:solidFill>
                  <a:srgbClr val="0000FF"/>
                </a:solidFill>
                <a:effectLst/>
                <a:latin typeface="Calibri" panose="020F0502020204030204" pitchFamily="34" charset="0"/>
                <a:ea typeface="Times New Roman" panose="02020603050405020304" pitchFamily="18" charset="0"/>
                <a:cs typeface="Arial" panose="020B0604020202020204" pitchFamily="34" charset="0"/>
              </a:rPr>
              <a:t>V</a:t>
            </a:r>
            <a:r>
              <a:rPr lang="en-US" altLang="zh-CN" sz="2400" baseline="-30000" dirty="0">
                <a:solidFill>
                  <a:srgbClr val="0000FF"/>
                </a:solidFill>
                <a:effectLst/>
                <a:latin typeface="Calibri" panose="020F0502020204030204" pitchFamily="34" charset="0"/>
                <a:ea typeface="Times New Roman" panose="02020603050405020304" pitchFamily="18" charset="0"/>
                <a:cs typeface="Arial" panose="020B0604020202020204" pitchFamily="34" charset="0"/>
              </a:rPr>
              <a:t>1</a:t>
            </a:r>
            <a:r>
              <a:rPr lang="en-US" altLang="zh-CN" sz="2400" dirty="0">
                <a:solidFill>
                  <a:srgbClr val="0000FF"/>
                </a:solidFill>
                <a:effectLst/>
                <a:latin typeface="Calibri" panose="020F0502020204030204" pitchFamily="34" charset="0"/>
                <a:ea typeface="Symbol" panose="05050102010706020507" pitchFamily="18" charset="2"/>
                <a:cs typeface="Arial" panose="020B0604020202020204" pitchFamily="34" charset="0"/>
              </a:rPr>
              <a:t>=</a:t>
            </a:r>
            <a:r>
              <a:rPr lang="en-US" altLang="zh-CN" sz="2400" dirty="0">
                <a:solidFill>
                  <a:srgbClr val="0000FF"/>
                </a:solidFill>
                <a:effectLst/>
                <a:latin typeface="宋体" panose="02010600030101010101" pitchFamily="2" charset="-122"/>
                <a:ea typeface="宋体" panose="02010600030101010101" pitchFamily="2" charset="-122"/>
                <a:cs typeface="Arial" panose="020B0604020202020204" pitchFamily="34" charset="0"/>
              </a:rPr>
              <a:t> </a:t>
            </a:r>
            <a:r>
              <a:rPr lang="en-US" altLang="zh-CN" sz="2400" dirty="0">
                <a:solidFill>
                  <a:srgbClr val="0000FF"/>
                </a:solidFill>
                <a:effectLst/>
                <a:latin typeface="Calibri" panose="020F0502020204030204" pitchFamily="34" charset="0"/>
                <a:ea typeface="Times New Roman" panose="02020603050405020304" pitchFamily="18" charset="0"/>
                <a:cs typeface="Arial" panose="020B0604020202020204" pitchFamily="34" charset="0"/>
              </a:rPr>
              <a:t>{</a:t>
            </a:r>
            <a:r>
              <a:rPr lang="en-US" altLang="zh-CN" sz="2400" i="1" dirty="0">
                <a:solidFill>
                  <a:srgbClr val="0000FF"/>
                </a:solidFill>
                <a:effectLst/>
                <a:latin typeface="Calibri" panose="020F0502020204030204" pitchFamily="34" charset="0"/>
                <a:ea typeface="Times New Roman" panose="02020603050405020304" pitchFamily="18" charset="0"/>
                <a:cs typeface="Arial" panose="020B0604020202020204" pitchFamily="34" charset="0"/>
              </a:rPr>
              <a:t>a</a:t>
            </a:r>
            <a:r>
              <a:rPr lang="en-US" altLang="zh-CN" sz="2400" dirty="0">
                <a:solidFill>
                  <a:srgbClr val="0000FF"/>
                </a:solidFill>
                <a:effectLst/>
                <a:latin typeface="Calibri" panose="020F0502020204030204" pitchFamily="34" charset="0"/>
                <a:ea typeface="Times New Roman" panose="02020603050405020304" pitchFamily="18" charset="0"/>
                <a:cs typeface="Arial" panose="020B0604020202020204" pitchFamily="34" charset="0"/>
              </a:rPr>
              <a:t>,</a:t>
            </a:r>
            <a:r>
              <a:rPr lang="en-US" altLang="zh-CN" sz="2400" dirty="0">
                <a:solidFill>
                  <a:srgbClr val="0000FF"/>
                </a:solidFill>
                <a:effectLst/>
                <a:latin typeface="宋体" panose="02010600030101010101" pitchFamily="2" charset="-122"/>
                <a:ea typeface="宋体" panose="02010600030101010101" pitchFamily="2" charset="-122"/>
                <a:cs typeface="Arial" panose="020B0604020202020204" pitchFamily="34" charset="0"/>
              </a:rPr>
              <a:t> </a:t>
            </a:r>
            <a:r>
              <a:rPr lang="en-US" altLang="zh-CN" sz="2400" i="1" dirty="0">
                <a:solidFill>
                  <a:srgbClr val="0000FF"/>
                </a:solidFill>
                <a:effectLst/>
                <a:latin typeface="Calibri" panose="020F0502020204030204" pitchFamily="34" charset="0"/>
                <a:ea typeface="Times New Roman" panose="02020603050405020304" pitchFamily="18" charset="0"/>
                <a:cs typeface="Arial" panose="020B0604020202020204" pitchFamily="34" charset="0"/>
              </a:rPr>
              <a:t>g</a:t>
            </a:r>
            <a:r>
              <a:rPr lang="en-US" altLang="zh-CN" sz="2400" dirty="0">
                <a:solidFill>
                  <a:srgbClr val="0000FF"/>
                </a:solidFill>
                <a:effectLst/>
                <a:latin typeface="Calibri" panose="020F0502020204030204" pitchFamily="34" charset="0"/>
                <a:ea typeface="Times New Roman" panose="02020603050405020304" pitchFamily="18" charset="0"/>
                <a:cs typeface="Arial" panose="020B0604020202020204" pitchFamily="34" charset="0"/>
              </a:rPr>
              <a:t>,</a:t>
            </a:r>
            <a:r>
              <a:rPr lang="en-US" altLang="zh-CN" sz="2400" dirty="0">
                <a:solidFill>
                  <a:srgbClr val="0000FF"/>
                </a:solidFill>
                <a:effectLst/>
                <a:latin typeface="宋体" panose="02010600030101010101" pitchFamily="2" charset="-122"/>
                <a:ea typeface="宋体" panose="02010600030101010101" pitchFamily="2" charset="-122"/>
                <a:cs typeface="Arial" panose="020B0604020202020204" pitchFamily="34" charset="0"/>
              </a:rPr>
              <a:t> </a:t>
            </a:r>
            <a:r>
              <a:rPr lang="en-US" altLang="zh-CN" sz="2400" i="1" dirty="0">
                <a:solidFill>
                  <a:srgbClr val="0000FF"/>
                </a:solidFill>
                <a:effectLst/>
                <a:latin typeface="Calibri" panose="020F0502020204030204" pitchFamily="34" charset="0"/>
                <a:ea typeface="Times New Roman" panose="02020603050405020304" pitchFamily="18" charset="0"/>
                <a:cs typeface="Arial" panose="020B0604020202020204" pitchFamily="34" charset="0"/>
              </a:rPr>
              <a:t>c</a:t>
            </a:r>
            <a:r>
              <a:rPr lang="en-US" altLang="zh-CN" sz="2400" dirty="0">
                <a:solidFill>
                  <a:srgbClr val="0000FF"/>
                </a:solidFill>
                <a:effectLst/>
                <a:latin typeface="Calibri" panose="020F0502020204030204" pitchFamily="34" charset="0"/>
                <a:ea typeface="Times New Roman" panose="02020603050405020304" pitchFamily="18" charset="0"/>
                <a:cs typeface="Arial" panose="020B0604020202020204" pitchFamily="34" charset="0"/>
              </a:rPr>
              <a:t>}</a:t>
            </a:r>
            <a:r>
              <a:rPr lang="en-US" altLang="zh-CN" sz="2400" dirty="0">
                <a:solidFill>
                  <a:srgbClr val="0000FF"/>
                </a:solidFill>
                <a:effectLst/>
                <a:latin typeface="宋体" panose="02010600030101010101" pitchFamily="2" charset="-122"/>
                <a:ea typeface="宋体" panose="02010600030101010101" pitchFamily="2" charset="-122"/>
                <a:cs typeface="Arial" panose="020B0604020202020204" pitchFamily="34" charset="0"/>
              </a:rPr>
              <a:t> </a:t>
            </a:r>
            <a:r>
              <a:rPr lang="zh-CN" altLang="en-US" sz="2400" dirty="0">
                <a:solidFill>
                  <a:srgbClr val="0000FF"/>
                </a:solidFill>
                <a:effectLst/>
                <a:latin typeface="宋体" panose="02010600030101010101" pitchFamily="2" charset="-122"/>
                <a:ea typeface="宋体" panose="02010600030101010101" pitchFamily="2" charset="-122"/>
                <a:cs typeface="Arial" panose="020B0604020202020204" pitchFamily="34" charset="0"/>
              </a:rPr>
              <a:t>， </a:t>
            </a:r>
            <a:r>
              <a:rPr lang="en-US" altLang="zh-CN" sz="2400" i="1" dirty="0">
                <a:solidFill>
                  <a:srgbClr val="0000FF"/>
                </a:solidFill>
                <a:effectLst/>
                <a:latin typeface="Calibri" panose="020F0502020204030204" pitchFamily="34" charset="0"/>
                <a:ea typeface="Times New Roman" panose="02020603050405020304" pitchFamily="18" charset="0"/>
                <a:cs typeface="Arial" panose="020B0604020202020204" pitchFamily="34" charset="0"/>
              </a:rPr>
              <a:t>G </a:t>
            </a:r>
            <a:r>
              <a:rPr lang="en-US" altLang="zh-CN" sz="2400" dirty="0">
                <a:solidFill>
                  <a:srgbClr val="0000FF"/>
                </a:solidFill>
                <a:effectLst/>
                <a:latin typeface="Calibri" panose="020F0502020204030204" pitchFamily="34" charset="0"/>
                <a:ea typeface="Times New Roman" panose="02020603050405020304" pitchFamily="18" charset="0"/>
                <a:cs typeface="Arial" panose="020B0604020202020204" pitchFamily="34" charset="0"/>
              </a:rPr>
              <a:t>\</a:t>
            </a:r>
            <a:r>
              <a:rPr lang="en-US" altLang="zh-CN" sz="2400" i="1" dirty="0">
                <a:solidFill>
                  <a:srgbClr val="0000FF"/>
                </a:solidFill>
                <a:effectLst/>
                <a:latin typeface="Calibri" panose="020F0502020204030204" pitchFamily="34" charset="0"/>
                <a:ea typeface="Times New Roman" panose="02020603050405020304" pitchFamily="18" charset="0"/>
                <a:cs typeface="Arial" panose="020B0604020202020204" pitchFamily="34" charset="0"/>
              </a:rPr>
              <a:t>V</a:t>
            </a:r>
            <a:r>
              <a:rPr lang="en-US" altLang="zh-CN" sz="2400" baseline="-30000" dirty="0">
                <a:solidFill>
                  <a:srgbClr val="0000FF"/>
                </a:solidFill>
                <a:effectLst/>
                <a:latin typeface="Calibri" panose="020F0502020204030204" pitchFamily="34" charset="0"/>
                <a:ea typeface="Times New Roman" panose="02020603050405020304" pitchFamily="18" charset="0"/>
                <a:cs typeface="Arial" panose="020B0604020202020204" pitchFamily="34" charset="0"/>
              </a:rPr>
              <a:t>1</a:t>
            </a:r>
            <a:r>
              <a:rPr lang="en-US" altLang="zh-CN" sz="2400" dirty="0">
                <a:solidFill>
                  <a:srgbClr val="0000FF"/>
                </a:solidFill>
                <a:effectLst/>
                <a:latin typeface="宋体" panose="02010600030101010101" pitchFamily="2" charset="-122"/>
                <a:ea typeface="宋体" panose="02010600030101010101" pitchFamily="2" charset="-122"/>
                <a:cs typeface="Arial" panose="020B0604020202020204" pitchFamily="34" charset="0"/>
              </a:rPr>
              <a:t> </a:t>
            </a:r>
            <a:r>
              <a:rPr lang="zh-CN" altLang="en-US" sz="2400" dirty="0">
                <a:solidFill>
                  <a:srgbClr val="0000FF"/>
                </a:solidFill>
                <a:effectLst/>
                <a:latin typeface="宋体" panose="02010600030101010101" pitchFamily="2" charset="-122"/>
                <a:ea typeface="宋体" panose="02010600030101010101" pitchFamily="2" charset="-122"/>
                <a:cs typeface="Arial" panose="020B0604020202020204" pitchFamily="34" charset="0"/>
              </a:rPr>
              <a:t>的一个极大独立集为</a:t>
            </a:r>
            <a:r>
              <a:rPr lang="en-US" altLang="zh-CN" sz="2400" i="1" dirty="0">
                <a:solidFill>
                  <a:srgbClr val="0000FF"/>
                </a:solidFill>
                <a:effectLst/>
                <a:latin typeface="Calibri" panose="020F0502020204030204" pitchFamily="34" charset="0"/>
                <a:ea typeface="Times New Roman" panose="02020603050405020304" pitchFamily="18" charset="0"/>
                <a:cs typeface="Arial" panose="020B0604020202020204" pitchFamily="34" charset="0"/>
              </a:rPr>
              <a:t>V</a:t>
            </a:r>
            <a:r>
              <a:rPr lang="en-US" altLang="zh-CN" sz="2400" baseline="-30000" dirty="0">
                <a:solidFill>
                  <a:srgbClr val="0000FF"/>
                </a:solidFill>
                <a:effectLst/>
                <a:latin typeface="Calibri" panose="020F0502020204030204" pitchFamily="34" charset="0"/>
                <a:ea typeface="Times New Roman" panose="02020603050405020304" pitchFamily="18" charset="0"/>
                <a:cs typeface="Arial" panose="020B0604020202020204" pitchFamily="34" charset="0"/>
              </a:rPr>
              <a:t>2</a:t>
            </a:r>
            <a:r>
              <a:rPr lang="en-US" altLang="zh-CN" sz="2400" dirty="0">
                <a:solidFill>
                  <a:srgbClr val="0000FF"/>
                </a:solidFill>
                <a:effectLst/>
                <a:latin typeface="宋体" panose="02010600030101010101" pitchFamily="2" charset="-122"/>
                <a:ea typeface="宋体" panose="02010600030101010101" pitchFamily="2" charset="-122"/>
                <a:cs typeface="Arial" panose="020B0604020202020204" pitchFamily="34" charset="0"/>
              </a:rPr>
              <a:t> </a:t>
            </a:r>
            <a:r>
              <a:rPr lang="en-US" altLang="zh-CN" sz="2400" dirty="0">
                <a:solidFill>
                  <a:srgbClr val="0000FF"/>
                </a:solidFill>
                <a:effectLst/>
                <a:latin typeface="Calibri" panose="020F0502020204030204" pitchFamily="34" charset="0"/>
                <a:ea typeface="Symbol" panose="05050102010706020507" pitchFamily="18" charset="2"/>
                <a:cs typeface="Arial" panose="020B0604020202020204" pitchFamily="34" charset="0"/>
              </a:rPr>
              <a:t>=</a:t>
            </a:r>
            <a:r>
              <a:rPr lang="en-US" altLang="zh-CN" sz="2400" dirty="0">
                <a:solidFill>
                  <a:srgbClr val="0000FF"/>
                </a:solidFill>
                <a:effectLst/>
                <a:latin typeface="Calibri" panose="020F0502020204030204" pitchFamily="34" charset="0"/>
                <a:ea typeface="Times New Roman" panose="02020603050405020304" pitchFamily="18" charset="0"/>
                <a:cs typeface="Arial" panose="020B0604020202020204" pitchFamily="34" charset="0"/>
              </a:rPr>
              <a:t>{</a:t>
            </a:r>
            <a:r>
              <a:rPr lang="en-US" altLang="zh-CN" sz="2400" i="1" dirty="0">
                <a:solidFill>
                  <a:srgbClr val="0000FF"/>
                </a:solidFill>
                <a:effectLst/>
                <a:latin typeface="Calibri" panose="020F0502020204030204" pitchFamily="34" charset="0"/>
                <a:ea typeface="Times New Roman" panose="02020603050405020304" pitchFamily="18" charset="0"/>
                <a:cs typeface="Arial" panose="020B0604020202020204" pitchFamily="34" charset="0"/>
              </a:rPr>
              <a:t>b</a:t>
            </a:r>
            <a:r>
              <a:rPr lang="en-US" altLang="zh-CN" sz="2400" dirty="0">
                <a:solidFill>
                  <a:srgbClr val="0000FF"/>
                </a:solidFill>
                <a:effectLst/>
                <a:latin typeface="Calibri" panose="020F0502020204030204" pitchFamily="34" charset="0"/>
                <a:ea typeface="Times New Roman" panose="02020603050405020304" pitchFamily="18" charset="0"/>
                <a:cs typeface="Arial" panose="020B0604020202020204" pitchFamily="34" charset="0"/>
              </a:rPr>
              <a:t>,</a:t>
            </a:r>
            <a:r>
              <a:rPr lang="en-US" altLang="zh-CN" sz="2400" dirty="0">
                <a:solidFill>
                  <a:srgbClr val="0000FF"/>
                </a:solidFill>
                <a:effectLst/>
                <a:latin typeface="宋体" panose="02010600030101010101" pitchFamily="2" charset="-122"/>
                <a:ea typeface="宋体" panose="02010600030101010101" pitchFamily="2" charset="-122"/>
                <a:cs typeface="Arial" panose="020B0604020202020204" pitchFamily="34" charset="0"/>
              </a:rPr>
              <a:t> </a:t>
            </a:r>
            <a:r>
              <a:rPr lang="en-US" altLang="zh-CN" sz="2400" i="1" dirty="0">
                <a:solidFill>
                  <a:srgbClr val="0000FF"/>
                </a:solidFill>
                <a:effectLst/>
                <a:latin typeface="Calibri" panose="020F0502020204030204" pitchFamily="34" charset="0"/>
                <a:ea typeface="Times New Roman" panose="02020603050405020304" pitchFamily="18" charset="0"/>
                <a:cs typeface="Arial" panose="020B0604020202020204" pitchFamily="34" charset="0"/>
              </a:rPr>
              <a:t>d</a:t>
            </a:r>
            <a:r>
              <a:rPr lang="en-US" altLang="zh-CN" sz="2400" dirty="0">
                <a:solidFill>
                  <a:srgbClr val="0000FF"/>
                </a:solidFill>
                <a:effectLst/>
                <a:latin typeface="Calibri" panose="020F0502020204030204" pitchFamily="34" charset="0"/>
                <a:ea typeface="Times New Roman" panose="02020603050405020304" pitchFamily="18" charset="0"/>
                <a:cs typeface="Arial" panose="020B0604020202020204" pitchFamily="34" charset="0"/>
              </a:rPr>
              <a:t>,</a:t>
            </a:r>
            <a:r>
              <a:rPr lang="en-US" altLang="zh-CN" sz="2400" dirty="0">
                <a:solidFill>
                  <a:srgbClr val="0000FF"/>
                </a:solidFill>
                <a:effectLst/>
                <a:latin typeface="宋体" panose="02010600030101010101" pitchFamily="2" charset="-122"/>
                <a:ea typeface="宋体" panose="02010600030101010101" pitchFamily="2" charset="-122"/>
                <a:cs typeface="Arial" panose="020B0604020202020204" pitchFamily="34" charset="0"/>
              </a:rPr>
              <a:t> </a:t>
            </a:r>
            <a:r>
              <a:rPr lang="en-US" altLang="zh-CN" sz="2400" i="1" dirty="0">
                <a:solidFill>
                  <a:srgbClr val="0000FF"/>
                </a:solidFill>
                <a:effectLst/>
                <a:latin typeface="Calibri" panose="020F0502020204030204" pitchFamily="34" charset="0"/>
                <a:ea typeface="Times New Roman" panose="02020603050405020304" pitchFamily="18" charset="0"/>
                <a:cs typeface="Arial" panose="020B0604020202020204" pitchFamily="34" charset="0"/>
              </a:rPr>
              <a:t>f</a:t>
            </a:r>
            <a:r>
              <a:rPr lang="en-US" altLang="zh-CN" sz="2400" dirty="0">
                <a:solidFill>
                  <a:srgbClr val="0000FF"/>
                </a:solidFill>
                <a:effectLst/>
                <a:latin typeface="宋体" panose="02010600030101010101" pitchFamily="2" charset="-122"/>
                <a:ea typeface="宋体" panose="02010600030101010101" pitchFamily="2" charset="-122"/>
                <a:cs typeface="Arial" panose="020B0604020202020204" pitchFamily="34" charset="0"/>
              </a:rPr>
              <a:t> </a:t>
            </a:r>
            <a:r>
              <a:rPr lang="en-US" altLang="zh-CN" sz="2400" dirty="0">
                <a:solidFill>
                  <a:srgbClr val="0000FF"/>
                </a:solidFill>
                <a:effectLst/>
                <a:latin typeface="Calibri" panose="020F0502020204030204" pitchFamily="34" charset="0"/>
                <a:ea typeface="Times New Roman" panose="02020603050405020304" pitchFamily="18" charset="0"/>
                <a:cs typeface="Arial" panose="020B0604020202020204" pitchFamily="34" charset="0"/>
              </a:rPr>
              <a:t>}</a:t>
            </a:r>
            <a:r>
              <a:rPr lang="en-US" altLang="zh-CN" sz="2400" dirty="0">
                <a:solidFill>
                  <a:srgbClr val="0000FF"/>
                </a:solidFill>
                <a:effectLst/>
                <a:latin typeface="宋体" panose="02010600030101010101" pitchFamily="2" charset="-122"/>
                <a:ea typeface="宋体" panose="02010600030101010101" pitchFamily="2" charset="-122"/>
                <a:cs typeface="Arial" panose="020B0604020202020204" pitchFamily="34" charset="0"/>
              </a:rPr>
              <a:t> </a:t>
            </a:r>
            <a:r>
              <a:rPr lang="zh-CN" altLang="en-US" sz="2400" dirty="0">
                <a:solidFill>
                  <a:srgbClr val="0000FF"/>
                </a:solidFill>
                <a:effectLst/>
                <a:latin typeface="宋体" panose="02010600030101010101" pitchFamily="2" charset="-122"/>
                <a:ea typeface="宋体" panose="02010600030101010101" pitchFamily="2" charset="-122"/>
                <a:cs typeface="Arial" panose="020B0604020202020204" pitchFamily="34" charset="0"/>
              </a:rPr>
              <a:t>，</a:t>
            </a:r>
            <a:r>
              <a:rPr lang="en-US" altLang="zh-CN" sz="2400" dirty="0">
                <a:solidFill>
                  <a:srgbClr val="0000FF"/>
                </a:solidFill>
                <a:effectLst/>
              </a:rPr>
              <a:t>G \ (V</a:t>
            </a:r>
            <a:r>
              <a:rPr lang="en-US" altLang="zh-CN" sz="2400" baseline="-25000" dirty="0">
                <a:solidFill>
                  <a:srgbClr val="0000FF"/>
                </a:solidFill>
                <a:effectLst/>
              </a:rPr>
              <a:t>1</a:t>
            </a:r>
            <a:r>
              <a:rPr lang="en-US" altLang="zh-CN" sz="2400" dirty="0">
                <a:solidFill>
                  <a:srgbClr val="0000FF"/>
                </a:solidFill>
                <a:effectLst/>
              </a:rPr>
              <a:t>∪V</a:t>
            </a:r>
            <a:r>
              <a:rPr lang="en-US" altLang="zh-CN" sz="2400" baseline="-25000" dirty="0">
                <a:solidFill>
                  <a:srgbClr val="0000FF"/>
                </a:solidFill>
                <a:effectLst/>
              </a:rPr>
              <a:t>2</a:t>
            </a:r>
            <a:r>
              <a:rPr lang="en-US" altLang="zh-CN" sz="2400" dirty="0">
                <a:solidFill>
                  <a:srgbClr val="0000FF"/>
                </a:solidFill>
                <a:effectLst/>
              </a:rPr>
              <a:t> ) </a:t>
            </a:r>
            <a:r>
              <a:rPr lang="zh-CN" altLang="zh-CN" sz="2400" dirty="0">
                <a:solidFill>
                  <a:srgbClr val="0000FF"/>
                </a:solidFill>
                <a:effectLst/>
              </a:rPr>
              <a:t>的一个极大独立集为</a:t>
            </a:r>
            <a:r>
              <a:rPr lang="en-US" altLang="zh-CN" sz="2400" dirty="0">
                <a:solidFill>
                  <a:srgbClr val="0000FF"/>
                </a:solidFill>
                <a:effectLst/>
              </a:rPr>
              <a:t>V</a:t>
            </a:r>
            <a:r>
              <a:rPr lang="en-US" altLang="zh-CN" sz="2400" baseline="-25000" dirty="0">
                <a:solidFill>
                  <a:srgbClr val="0000FF"/>
                </a:solidFill>
                <a:effectLst/>
              </a:rPr>
              <a:t>3</a:t>
            </a:r>
            <a:r>
              <a:rPr lang="en-US" altLang="zh-CN" sz="2400" dirty="0">
                <a:solidFill>
                  <a:srgbClr val="0000FF"/>
                </a:solidFill>
                <a:effectLst/>
              </a:rPr>
              <a:t>= {e}</a:t>
            </a:r>
            <a:r>
              <a:rPr lang="zh-CN" altLang="zh-CN" sz="2400" dirty="0">
                <a:solidFill>
                  <a:srgbClr val="0000FF"/>
                </a:solidFill>
                <a:effectLst/>
              </a:rPr>
              <a:t>。故 </a:t>
            </a:r>
            <a:r>
              <a:rPr lang="en-US" altLang="zh-CN" sz="2400" dirty="0">
                <a:solidFill>
                  <a:srgbClr val="0000FF"/>
                </a:solidFill>
                <a:effectLst/>
              </a:rPr>
              <a:t>G </a:t>
            </a:r>
            <a:r>
              <a:rPr lang="zh-CN" altLang="zh-CN" sz="2400" dirty="0">
                <a:solidFill>
                  <a:srgbClr val="0000FF"/>
                </a:solidFill>
                <a:effectLst/>
              </a:rPr>
              <a:t>可正常 </a:t>
            </a:r>
            <a:r>
              <a:rPr lang="en-US" altLang="zh-CN" sz="2400" dirty="0">
                <a:solidFill>
                  <a:srgbClr val="0000FF"/>
                </a:solidFill>
                <a:effectLst/>
              </a:rPr>
              <a:t>3 </a:t>
            </a:r>
            <a:r>
              <a:rPr lang="zh-CN" altLang="zh-CN" sz="2400" dirty="0">
                <a:solidFill>
                  <a:srgbClr val="0000FF"/>
                </a:solidFill>
                <a:effectLst/>
              </a:rPr>
              <a:t>顶点染色， </a:t>
            </a:r>
            <a:r>
              <a:rPr lang="en-US" altLang="zh-CN" sz="2400" dirty="0">
                <a:solidFill>
                  <a:srgbClr val="0000FF"/>
                </a:solidFill>
                <a:effectLst/>
              </a:rPr>
              <a:t>χ (G) ≤ 3 </a:t>
            </a:r>
            <a:r>
              <a:rPr lang="zh-CN" altLang="zh-CN" sz="2400" dirty="0">
                <a:solidFill>
                  <a:srgbClr val="0000FF"/>
                </a:solidFill>
                <a:effectLst/>
              </a:rPr>
              <a:t>。相应的顶点 </a:t>
            </a:r>
            <a:r>
              <a:rPr lang="en-US" altLang="zh-CN" sz="2400" dirty="0">
                <a:solidFill>
                  <a:srgbClr val="0000FF"/>
                </a:solidFill>
                <a:effectLst/>
              </a:rPr>
              <a:t>3 </a:t>
            </a:r>
            <a:r>
              <a:rPr lang="zh-CN" altLang="zh-CN" sz="2400" dirty="0">
                <a:solidFill>
                  <a:srgbClr val="0000FF"/>
                </a:solidFill>
                <a:effectLst/>
              </a:rPr>
              <a:t>正常染色如下所示：</a:t>
            </a:r>
            <a:endParaRPr lang="zh-CN" altLang="en-US" sz="2400" dirty="0">
              <a:solidFill>
                <a:srgbClr val="0000FF"/>
              </a:solidFill>
            </a:endParaRPr>
          </a:p>
        </p:txBody>
      </p:sp>
      <p:pic>
        <p:nvPicPr>
          <p:cNvPr id="413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710061"/>
            <a:ext cx="3629025" cy="375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组合 4"/>
          <p:cNvGrpSpPr/>
          <p:nvPr/>
        </p:nvGrpSpPr>
        <p:grpSpPr>
          <a:xfrm>
            <a:off x="4932040" y="2706365"/>
            <a:ext cx="3781425" cy="4038600"/>
            <a:chOff x="4932040" y="2706365"/>
            <a:chExt cx="3781425" cy="4038600"/>
          </a:xfrm>
        </p:grpSpPr>
        <p:pic>
          <p:nvPicPr>
            <p:cNvPr id="4137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706365"/>
              <a:ext cx="3781425"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椭圆 16"/>
            <p:cNvSpPr/>
            <p:nvPr/>
          </p:nvSpPr>
          <p:spPr>
            <a:xfrm>
              <a:off x="6753448" y="3073028"/>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757156" y="4719526"/>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470004" y="3890516"/>
              <a:ext cx="216024" cy="21602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8062292" y="3890516"/>
              <a:ext cx="216024" cy="21602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049592" y="5284068"/>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740748" y="6150148"/>
              <a:ext cx="216024" cy="21602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467288" y="5278772"/>
              <a:ext cx="216024" cy="216024"/>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defRPr/>
            </a:pPr>
            <a:r>
              <a:rPr lang="zh-CN" altLang="en-US" dirty="0"/>
              <a:t>算法</a:t>
            </a:r>
            <a:r>
              <a:rPr lang="en-US" altLang="zh-CN" dirty="0"/>
              <a:t>3</a:t>
            </a:r>
            <a:r>
              <a:rPr lang="zh-CN" altLang="en-US" dirty="0"/>
              <a:t>：</a:t>
            </a:r>
            <a:r>
              <a:rPr lang="zh-CN" altLang="zh-CN" dirty="0">
                <a:effectLst/>
              </a:rPr>
              <a:t>顺序染色法</a:t>
            </a:r>
            <a:endParaRPr lang="zh-CN" altLang="en-US" dirty="0"/>
          </a:p>
        </p:txBody>
      </p:sp>
      <p:sp>
        <p:nvSpPr>
          <p:cNvPr id="3" name="内容占位符 2"/>
          <p:cNvSpPr>
            <a:spLocks noGrp="1"/>
          </p:cNvSpPr>
          <p:nvPr>
            <p:ph idx="1"/>
          </p:nvPr>
        </p:nvSpPr>
        <p:spPr/>
        <p:txBody>
          <a:bodyPr/>
          <a:lstStyle/>
          <a:p>
            <a:r>
              <a:rPr lang="zh-CN" altLang="zh-CN" dirty="0">
                <a:solidFill>
                  <a:srgbClr val="FF0000"/>
                </a:solidFill>
                <a:effectLst/>
              </a:rPr>
              <a:t>算法思想：</a:t>
            </a:r>
            <a:r>
              <a:rPr lang="zh-CN" altLang="zh-CN" dirty="0">
                <a:effectLst/>
              </a:rPr>
              <a:t>将图 </a:t>
            </a:r>
            <a:r>
              <a:rPr lang="en-US" altLang="zh-CN" dirty="0">
                <a:effectLst/>
              </a:rPr>
              <a:t>G </a:t>
            </a:r>
            <a:r>
              <a:rPr lang="zh-CN" altLang="zh-CN" dirty="0">
                <a:effectLst/>
              </a:rPr>
              <a:t>的顶点排一个顺序 </a:t>
            </a:r>
            <a:r>
              <a:rPr lang="en-US" altLang="zh-CN" i="1" dirty="0">
                <a:effectLst/>
              </a:rPr>
              <a:t>v</a:t>
            </a:r>
            <a:r>
              <a:rPr lang="en-US" altLang="zh-CN" baseline="-25000" dirty="0">
                <a:effectLst/>
              </a:rPr>
              <a:t>1</a:t>
            </a:r>
            <a:r>
              <a:rPr lang="en-US" altLang="zh-CN" dirty="0">
                <a:effectLst/>
              </a:rPr>
              <a:t> , </a:t>
            </a:r>
            <a:r>
              <a:rPr lang="en-US" altLang="zh-CN" i="1" dirty="0">
                <a:effectLst/>
              </a:rPr>
              <a:t>v</a:t>
            </a:r>
            <a:r>
              <a:rPr lang="en-US" altLang="zh-CN" baseline="-25000" dirty="0">
                <a:effectLst/>
              </a:rPr>
              <a:t>2</a:t>
            </a:r>
            <a:r>
              <a:rPr lang="en-US" altLang="zh-CN" dirty="0">
                <a:effectLst/>
              </a:rPr>
              <a:t> ,	…, </a:t>
            </a:r>
            <a:r>
              <a:rPr lang="en-US" altLang="zh-CN" i="1" dirty="0" err="1">
                <a:effectLst/>
              </a:rPr>
              <a:t>v</a:t>
            </a:r>
            <a:r>
              <a:rPr lang="en-US" altLang="zh-CN" i="1" baseline="-25000" dirty="0" err="1">
                <a:effectLst/>
              </a:rPr>
              <a:t>n</a:t>
            </a:r>
            <a:r>
              <a:rPr lang="en-US" altLang="zh-CN" dirty="0">
                <a:effectLst/>
              </a:rPr>
              <a:t> </a:t>
            </a:r>
            <a:r>
              <a:rPr lang="zh-CN" altLang="zh-CN" dirty="0">
                <a:effectLst/>
              </a:rPr>
              <a:t>。先给顶点 </a:t>
            </a:r>
            <a:r>
              <a:rPr lang="en-US" altLang="zh-CN" i="1" dirty="0">
                <a:effectLst/>
              </a:rPr>
              <a:t>v</a:t>
            </a:r>
            <a:r>
              <a:rPr lang="en-US" altLang="zh-CN" baseline="-25000" dirty="0">
                <a:effectLst/>
              </a:rPr>
              <a:t>1</a:t>
            </a:r>
            <a:r>
              <a:rPr lang="en-US" altLang="zh-CN" dirty="0">
                <a:effectLst/>
              </a:rPr>
              <a:t> </a:t>
            </a:r>
            <a:r>
              <a:rPr lang="zh-CN" altLang="zh-CN" dirty="0">
                <a:effectLst/>
              </a:rPr>
              <a:t>染上色 </a:t>
            </a:r>
            <a:r>
              <a:rPr lang="en-US" altLang="zh-CN" i="1" dirty="0">
                <a:effectLst/>
              </a:rPr>
              <a:t>c</a:t>
            </a:r>
            <a:r>
              <a:rPr lang="en-US" altLang="zh-CN" baseline="-25000" dirty="0">
                <a:effectLst/>
              </a:rPr>
              <a:t>1</a:t>
            </a:r>
            <a:r>
              <a:rPr lang="en-US" altLang="zh-CN" dirty="0">
                <a:effectLst/>
              </a:rPr>
              <a:t> </a:t>
            </a:r>
            <a:r>
              <a:rPr lang="zh-CN" altLang="zh-CN" dirty="0">
                <a:effectLst/>
              </a:rPr>
              <a:t>。对顶点 </a:t>
            </a:r>
            <a:r>
              <a:rPr lang="en-US" altLang="zh-CN" i="1" dirty="0">
                <a:effectLst/>
              </a:rPr>
              <a:t>v</a:t>
            </a:r>
            <a:r>
              <a:rPr lang="en-US" altLang="zh-CN" baseline="-25000" dirty="0">
                <a:effectLst/>
              </a:rPr>
              <a:t>2</a:t>
            </a:r>
            <a:r>
              <a:rPr lang="en-US" altLang="zh-CN" dirty="0">
                <a:effectLst/>
              </a:rPr>
              <a:t> </a:t>
            </a:r>
            <a:r>
              <a:rPr lang="zh-CN" altLang="zh-CN" dirty="0">
                <a:effectLst/>
              </a:rPr>
              <a:t>，从颜色集合</a:t>
            </a:r>
            <a:r>
              <a:rPr lang="en-US" altLang="zh-CN" dirty="0">
                <a:effectLst/>
              </a:rPr>
              <a:t>{</a:t>
            </a:r>
            <a:r>
              <a:rPr lang="en-US" altLang="zh-CN" i="1" dirty="0">
                <a:effectLst/>
              </a:rPr>
              <a:t>c</a:t>
            </a:r>
            <a:r>
              <a:rPr lang="en-US" altLang="zh-CN" baseline="-25000" dirty="0">
                <a:effectLst/>
              </a:rPr>
              <a:t>1</a:t>
            </a:r>
            <a:r>
              <a:rPr lang="en-US" altLang="zh-CN" dirty="0">
                <a:effectLst/>
              </a:rPr>
              <a:t> , </a:t>
            </a:r>
            <a:r>
              <a:rPr lang="en-US" altLang="zh-CN" i="1" dirty="0">
                <a:effectLst/>
              </a:rPr>
              <a:t>c</a:t>
            </a:r>
            <a:r>
              <a:rPr lang="en-US" altLang="zh-CN" baseline="-25000" dirty="0">
                <a:effectLst/>
              </a:rPr>
              <a:t>2</a:t>
            </a:r>
            <a:r>
              <a:rPr lang="en-US" altLang="zh-CN" dirty="0">
                <a:effectLst/>
              </a:rPr>
              <a:t> , </a:t>
            </a:r>
            <a:r>
              <a:rPr lang="en-US" altLang="zh-CN" i="1" dirty="0">
                <a:effectLst/>
              </a:rPr>
              <a:t>c</a:t>
            </a:r>
            <a:r>
              <a:rPr lang="en-US" altLang="zh-CN" baseline="-25000" dirty="0">
                <a:effectLst/>
              </a:rPr>
              <a:t>3</a:t>
            </a:r>
            <a:r>
              <a:rPr lang="en-US" altLang="zh-CN" dirty="0">
                <a:effectLst/>
              </a:rPr>
              <a:t> ,	} </a:t>
            </a:r>
            <a:r>
              <a:rPr lang="zh-CN" altLang="zh-CN" dirty="0">
                <a:effectLst/>
              </a:rPr>
              <a:t>中选取未被 </a:t>
            </a:r>
            <a:r>
              <a:rPr lang="en-US" altLang="zh-CN" i="1" dirty="0">
                <a:effectLst/>
              </a:rPr>
              <a:t>v</a:t>
            </a:r>
            <a:r>
              <a:rPr lang="en-US" altLang="zh-CN" baseline="-25000" dirty="0">
                <a:effectLst/>
              </a:rPr>
              <a:t>2</a:t>
            </a:r>
            <a:r>
              <a:rPr lang="en-US" altLang="zh-CN" dirty="0">
                <a:effectLst/>
              </a:rPr>
              <a:t> </a:t>
            </a:r>
            <a:r>
              <a:rPr lang="zh-CN" altLang="zh-CN" dirty="0">
                <a:effectLst/>
              </a:rPr>
              <a:t>的邻点使用的编号最小的色来染它。一般地，对顶点 </a:t>
            </a:r>
            <a:r>
              <a:rPr lang="en-US" altLang="zh-CN" i="1" dirty="0">
                <a:effectLst/>
              </a:rPr>
              <a:t>v</a:t>
            </a:r>
            <a:r>
              <a:rPr lang="en-US" altLang="zh-CN" i="1" baseline="-25000" dirty="0">
                <a:effectLst/>
              </a:rPr>
              <a:t>i</a:t>
            </a:r>
            <a:r>
              <a:rPr lang="en-US" altLang="zh-CN" dirty="0">
                <a:effectLst/>
              </a:rPr>
              <a:t> </a:t>
            </a:r>
            <a:r>
              <a:rPr lang="zh-CN" altLang="zh-CN" dirty="0">
                <a:effectLst/>
              </a:rPr>
              <a:t>，从颜色集合 </a:t>
            </a:r>
            <a:r>
              <a:rPr lang="en-US" altLang="zh-CN" dirty="0">
                <a:effectLst/>
              </a:rPr>
              <a:t>{</a:t>
            </a:r>
            <a:r>
              <a:rPr lang="en-US" altLang="zh-CN" i="1" dirty="0">
                <a:effectLst/>
              </a:rPr>
              <a:t>c</a:t>
            </a:r>
            <a:r>
              <a:rPr lang="en-US" altLang="zh-CN" baseline="-25000" dirty="0">
                <a:effectLst/>
              </a:rPr>
              <a:t>1</a:t>
            </a:r>
            <a:r>
              <a:rPr lang="en-US" altLang="zh-CN" dirty="0">
                <a:effectLst/>
              </a:rPr>
              <a:t> , </a:t>
            </a:r>
            <a:r>
              <a:rPr lang="en-US" altLang="zh-CN" i="1" dirty="0">
                <a:effectLst/>
              </a:rPr>
              <a:t>c</a:t>
            </a:r>
            <a:r>
              <a:rPr lang="en-US" altLang="zh-CN" baseline="-25000" dirty="0">
                <a:effectLst/>
              </a:rPr>
              <a:t>2</a:t>
            </a:r>
            <a:r>
              <a:rPr lang="en-US" altLang="zh-CN" dirty="0">
                <a:effectLst/>
              </a:rPr>
              <a:t> , </a:t>
            </a:r>
            <a:r>
              <a:rPr lang="en-US" altLang="zh-CN" i="1" dirty="0">
                <a:effectLst/>
              </a:rPr>
              <a:t>c</a:t>
            </a:r>
            <a:r>
              <a:rPr lang="en-US" altLang="zh-CN" baseline="-25000" dirty="0">
                <a:effectLst/>
              </a:rPr>
              <a:t>3</a:t>
            </a:r>
            <a:r>
              <a:rPr lang="en-US" altLang="zh-CN" dirty="0">
                <a:effectLst/>
              </a:rPr>
              <a:t> ,…	} </a:t>
            </a:r>
            <a:r>
              <a:rPr lang="zh-CN" altLang="zh-CN" dirty="0">
                <a:effectLst/>
              </a:rPr>
              <a:t>中选取未被 </a:t>
            </a:r>
            <a:r>
              <a:rPr lang="en-US" altLang="zh-CN" i="1" dirty="0">
                <a:effectLst/>
              </a:rPr>
              <a:t>v</a:t>
            </a:r>
            <a:r>
              <a:rPr lang="en-US" altLang="zh-CN" i="1" baseline="-25000" dirty="0">
                <a:effectLst/>
              </a:rPr>
              <a:t>i</a:t>
            </a:r>
            <a:r>
              <a:rPr lang="en-US" altLang="zh-CN" dirty="0">
                <a:effectLst/>
              </a:rPr>
              <a:t> </a:t>
            </a:r>
            <a:r>
              <a:rPr lang="zh-CN" altLang="zh-CN" dirty="0">
                <a:effectLst/>
              </a:rPr>
              <a:t>的邻点使用的编号最小的色给其染色，</a:t>
            </a:r>
            <a:r>
              <a:rPr lang="en-US" altLang="zh-CN" i="1" dirty="0" err="1">
                <a:effectLst/>
              </a:rPr>
              <a:t>i</a:t>
            </a:r>
            <a:r>
              <a:rPr lang="en-US" altLang="zh-CN" i="1" dirty="0">
                <a:effectLst/>
              </a:rPr>
              <a:t> </a:t>
            </a:r>
            <a:r>
              <a:rPr lang="en-US" altLang="zh-CN" dirty="0">
                <a:effectLst/>
              </a:rPr>
              <a:t>=</a:t>
            </a:r>
            <a:r>
              <a:rPr lang="en-US" altLang="zh-CN" i="1" dirty="0">
                <a:effectLst/>
              </a:rPr>
              <a:t> </a:t>
            </a:r>
            <a:r>
              <a:rPr lang="en-US" altLang="zh-CN" dirty="0">
                <a:effectLst/>
              </a:rPr>
              <a:t>1,2,…, </a:t>
            </a:r>
            <a:r>
              <a:rPr lang="en-US" altLang="zh-CN" i="1" dirty="0">
                <a:effectLst/>
              </a:rPr>
              <a:t>n</a:t>
            </a:r>
            <a:r>
              <a:rPr lang="en-US" altLang="zh-CN" dirty="0">
                <a:effectLst/>
              </a:rPr>
              <a:t> </a:t>
            </a:r>
            <a:r>
              <a:rPr lang="zh-CN" altLang="zh-CN" dirty="0">
                <a:effectLst/>
              </a:rPr>
              <a:t>。</a:t>
            </a:r>
          </a:p>
          <a:p>
            <a:endParaRPr lang="zh-CN" altLang="zh-CN" dirty="0">
              <a:effectLst/>
            </a:endParaRPr>
          </a:p>
          <a:p>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239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6" y="1493916"/>
            <a:ext cx="9145016" cy="95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005" name="Picture 5" descr="NLFUU$X4)Y3E)@8N91}ZF[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84425" y="2921000"/>
            <a:ext cx="4577080" cy="3843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ffectLst/>
              </a:rPr>
              <a:t>算法步骤：</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95536" y="692696"/>
                <a:ext cx="8540750" cy="5184775"/>
              </a:xfrm>
            </p:spPr>
            <p:txBody>
              <a:bodyPr/>
              <a:lstStyle/>
              <a:p>
                <a:r>
                  <a:rPr lang="zh-CN" altLang="en-US" sz="2800" dirty="0">
                    <a:solidFill>
                      <a:srgbClr val="FF0000"/>
                    </a:solidFill>
                    <a:effectLst/>
                  </a:rPr>
                  <a:t>输入：</a:t>
                </a:r>
                <a:r>
                  <a:rPr lang="zh-CN" altLang="en-US" sz="2800" dirty="0">
                    <a:effectLst/>
                  </a:rPr>
                  <a:t>图</a:t>
                </a:r>
                <a:r>
                  <a:rPr lang="en-US" altLang="zh-CN" sz="2800" dirty="0">
                    <a:effectLst/>
                  </a:rPr>
                  <a:t>G</a:t>
                </a:r>
              </a:p>
              <a:p>
                <a:r>
                  <a:rPr lang="zh-CN" altLang="en-US" sz="2800" dirty="0">
                    <a:solidFill>
                      <a:srgbClr val="FF0000"/>
                    </a:solidFill>
                    <a:effectLst/>
                  </a:rPr>
                  <a:t>输出：</a:t>
                </a:r>
                <a:r>
                  <a:rPr lang="en-US" altLang="zh-CN" sz="2800" dirty="0">
                    <a:effectLst/>
                  </a:rPr>
                  <a:t>G</a:t>
                </a:r>
                <a:r>
                  <a:rPr lang="zh-CN" altLang="en-US" sz="2800" dirty="0">
                    <a:effectLst/>
                  </a:rPr>
                  <a:t>的顶点正常色划分（独立集划分）：</a:t>
                </a:r>
                <a:r>
                  <a:rPr lang="en-US" altLang="zh-CN" sz="2800" i="1" dirty="0">
                    <a:effectLst/>
                  </a:rPr>
                  <a:t>V</a:t>
                </a:r>
                <a:r>
                  <a:rPr lang="en-US" altLang="zh-CN" sz="2800" baseline="-25000" dirty="0">
                    <a:effectLst/>
                  </a:rPr>
                  <a:t>1</a:t>
                </a:r>
                <a:r>
                  <a:rPr lang="en-US" altLang="zh-CN" sz="2800" dirty="0">
                    <a:effectLst/>
                  </a:rPr>
                  <a:t> , </a:t>
                </a:r>
                <a:r>
                  <a:rPr lang="en-US" altLang="zh-CN" sz="2800" i="1" dirty="0">
                    <a:effectLst/>
                  </a:rPr>
                  <a:t>V</a:t>
                </a:r>
                <a:r>
                  <a:rPr lang="en-US" altLang="zh-CN" sz="2800" baseline="-25000" dirty="0">
                    <a:effectLst/>
                  </a:rPr>
                  <a:t>2</a:t>
                </a:r>
                <a:r>
                  <a:rPr lang="en-US" altLang="zh-CN" sz="2800" dirty="0">
                    <a:effectLst/>
                  </a:rPr>
                  <a:t> ,	…,</a:t>
                </a:r>
                <a:r>
                  <a:rPr lang="en-US" altLang="zh-CN" sz="2800" i="1" dirty="0" err="1">
                    <a:effectLst/>
                  </a:rPr>
                  <a:t>V</a:t>
                </a:r>
                <a:r>
                  <a:rPr lang="en-US" altLang="zh-CN" sz="2800" i="1" baseline="-25000" dirty="0" err="1">
                    <a:effectLst/>
                  </a:rPr>
                  <a:t>k</a:t>
                </a:r>
                <a:r>
                  <a:rPr lang="en-US" altLang="zh-CN" sz="2800" dirty="0">
                    <a:effectLst/>
                  </a:rPr>
                  <a:t> </a:t>
                </a:r>
                <a:r>
                  <a:rPr lang="zh-CN" altLang="zh-CN" sz="2800" dirty="0">
                    <a:effectLst/>
                  </a:rPr>
                  <a:t>。</a:t>
                </a:r>
                <a:r>
                  <a:rPr lang="en-US" altLang="zh-CN" sz="2800" dirty="0">
                    <a:effectLst/>
                  </a:rPr>
                  <a:t> </a:t>
                </a:r>
              </a:p>
              <a:p>
                <a:r>
                  <a:rPr lang="zh-CN" altLang="en-US" sz="2800" dirty="0">
                    <a:solidFill>
                      <a:srgbClr val="0000FF"/>
                    </a:solidFill>
                    <a:effectLst/>
                  </a:rPr>
                  <a:t>第</a:t>
                </a:r>
                <a:r>
                  <a:rPr lang="en-US" altLang="zh-CN" sz="2800" dirty="0">
                    <a:solidFill>
                      <a:srgbClr val="0000FF"/>
                    </a:solidFill>
                    <a:effectLst/>
                  </a:rPr>
                  <a:t>0</a:t>
                </a:r>
                <a:r>
                  <a:rPr lang="zh-CN" altLang="en-US" sz="2800" dirty="0">
                    <a:solidFill>
                      <a:srgbClr val="0000FF"/>
                    </a:solidFill>
                    <a:effectLst/>
                  </a:rPr>
                  <a:t>步：</a:t>
                </a:r>
                <a:r>
                  <a:rPr lang="zh-CN" altLang="en-US" sz="2800" dirty="0">
                    <a:effectLst/>
                  </a:rPr>
                  <a:t>将</a:t>
                </a:r>
                <a:r>
                  <a:rPr lang="en-US" altLang="zh-CN" sz="2800" dirty="0">
                    <a:effectLst/>
                  </a:rPr>
                  <a:t>G</a:t>
                </a:r>
                <a:r>
                  <a:rPr lang="zh-CN" altLang="en-US" sz="2800" dirty="0">
                    <a:effectLst/>
                  </a:rPr>
                  <a:t>的所有顶点排序</a:t>
                </a:r>
                <a:r>
                  <a:rPr lang="en-US" altLang="zh-CN" sz="2800" dirty="0">
                    <a:solidFill>
                      <a:srgbClr val="FF0000"/>
                    </a:solidFill>
                    <a:effectLst/>
                  </a:rPr>
                  <a:t>V={</a:t>
                </a:r>
                <a14:m>
                  <m:oMath xmlns:m="http://schemas.openxmlformats.org/officeDocument/2006/math">
                    <m:r>
                      <a:rPr lang="en-US" altLang="zh-CN" sz="2800" i="1" dirty="0" smtClean="0">
                        <a:solidFill>
                          <a:srgbClr val="FF0000"/>
                        </a:solidFill>
                        <a:effectLst/>
                        <a:latin typeface="Cambria Math" panose="02040503050406030204"/>
                      </a:rPr>
                      <m:t>𝑣</m:t>
                    </m:r>
                  </m:oMath>
                </a14:m>
                <a:r>
                  <a:rPr lang="en-US" altLang="zh-CN" sz="2800" baseline="-25000" dirty="0">
                    <a:solidFill>
                      <a:srgbClr val="FF0000"/>
                    </a:solidFill>
                    <a:effectLst/>
                  </a:rPr>
                  <a:t>1</a:t>
                </a:r>
                <a:r>
                  <a:rPr lang="en-US" altLang="zh-CN" sz="2800" dirty="0">
                    <a:solidFill>
                      <a:srgbClr val="FF0000"/>
                    </a:solidFill>
                    <a:effectLst/>
                  </a:rPr>
                  <a:t>, </a:t>
                </a:r>
                <a14:m>
                  <m:oMath xmlns:m="http://schemas.openxmlformats.org/officeDocument/2006/math">
                    <m:r>
                      <a:rPr lang="en-US" altLang="zh-CN" sz="2800" i="1" dirty="0">
                        <a:solidFill>
                          <a:srgbClr val="FF0000"/>
                        </a:solidFill>
                        <a:effectLst/>
                        <a:latin typeface="Cambria Math" panose="02040503050406030204"/>
                      </a:rPr>
                      <m:t>𝑣</m:t>
                    </m:r>
                    <m:r>
                      <a:rPr lang="en-US" altLang="zh-CN" sz="2800" i="1" dirty="0">
                        <a:solidFill>
                          <a:srgbClr val="FF0000"/>
                        </a:solidFill>
                        <a:effectLst/>
                        <a:latin typeface="Cambria Math" panose="02040503050406030204"/>
                      </a:rPr>
                      <m:t> </m:t>
                    </m:r>
                  </m:oMath>
                </a14:m>
                <a:r>
                  <a:rPr lang="en-US" altLang="zh-CN" sz="2800" baseline="-25000" dirty="0">
                    <a:solidFill>
                      <a:srgbClr val="FF0000"/>
                    </a:solidFill>
                    <a:effectLst/>
                  </a:rPr>
                  <a:t>2</a:t>
                </a:r>
                <a:r>
                  <a:rPr lang="en-US" altLang="zh-CN" sz="2800" dirty="0">
                    <a:solidFill>
                      <a:srgbClr val="FF0000"/>
                    </a:solidFill>
                    <a:effectLst/>
                  </a:rPr>
                  <a:t>,…, </a:t>
                </a:r>
                <a14:m>
                  <m:oMath xmlns:m="http://schemas.openxmlformats.org/officeDocument/2006/math">
                    <m:r>
                      <a:rPr lang="en-US" altLang="zh-CN" sz="2800" i="1" dirty="0">
                        <a:solidFill>
                          <a:srgbClr val="FF0000"/>
                        </a:solidFill>
                        <a:effectLst/>
                        <a:latin typeface="Cambria Math" panose="02040503050406030204"/>
                      </a:rPr>
                      <m:t>𝑣</m:t>
                    </m:r>
                    <m:r>
                      <a:rPr lang="en-US" altLang="zh-CN" sz="2800" i="1" baseline="-25000" dirty="0">
                        <a:solidFill>
                          <a:srgbClr val="FF0000"/>
                        </a:solidFill>
                        <a:effectLst/>
                        <a:latin typeface="Cambria Math" panose="02040503050406030204"/>
                      </a:rPr>
                      <m:t>𝑣</m:t>
                    </m:r>
                  </m:oMath>
                </a14:m>
                <a:r>
                  <a:rPr lang="en-US" altLang="zh-CN" sz="2800" dirty="0">
                    <a:solidFill>
                      <a:srgbClr val="FF0000"/>
                    </a:solidFill>
                    <a:effectLst/>
                  </a:rPr>
                  <a:t>}</a:t>
                </a:r>
                <a:endParaRPr lang="en-US" altLang="zh-CN" sz="2800" dirty="0">
                  <a:effectLst/>
                </a:endParaRPr>
              </a:p>
              <a:p>
                <a:r>
                  <a:rPr lang="zh-CN" altLang="en-US" sz="2800" dirty="0">
                    <a:solidFill>
                      <a:srgbClr val="0000FF"/>
                    </a:solidFill>
                    <a:effectLst/>
                  </a:rPr>
                  <a:t>第</a:t>
                </a:r>
                <a:r>
                  <a:rPr lang="en-US" altLang="zh-CN" sz="2800" dirty="0">
                    <a:solidFill>
                      <a:srgbClr val="0000FF"/>
                    </a:solidFill>
                    <a:effectLst/>
                  </a:rPr>
                  <a:t>1 </a:t>
                </a:r>
                <a:r>
                  <a:rPr lang="zh-CN" altLang="zh-CN" sz="2800" dirty="0">
                    <a:solidFill>
                      <a:srgbClr val="0000FF"/>
                    </a:solidFill>
                    <a:effectLst/>
                  </a:rPr>
                  <a:t>步：</a:t>
                </a:r>
                <a:r>
                  <a:rPr lang="zh-CN" altLang="zh-CN" sz="2800" dirty="0">
                    <a:effectLst/>
                  </a:rPr>
                  <a:t>令 </a:t>
                </a:r>
                <a:r>
                  <a:rPr lang="en-US" altLang="zh-CN" sz="2800" i="1" dirty="0" err="1">
                    <a:effectLst/>
                  </a:rPr>
                  <a:t>i</a:t>
                </a:r>
                <a:r>
                  <a:rPr lang="en-US" altLang="zh-CN" sz="2800" dirty="0">
                    <a:effectLst/>
                  </a:rPr>
                  <a:t> := 1</a:t>
                </a:r>
                <a:r>
                  <a:rPr lang="zh-CN" altLang="zh-CN" sz="2800" dirty="0">
                    <a:effectLst/>
                  </a:rPr>
                  <a:t>。</a:t>
                </a:r>
              </a:p>
              <a:p>
                <a:r>
                  <a:rPr lang="zh-CN" altLang="en-US" sz="2800" dirty="0">
                    <a:solidFill>
                      <a:srgbClr val="0000FF"/>
                    </a:solidFill>
                    <a:effectLst/>
                  </a:rPr>
                  <a:t>第</a:t>
                </a:r>
                <a:r>
                  <a:rPr lang="en-US" altLang="zh-CN" sz="2800" dirty="0">
                    <a:solidFill>
                      <a:srgbClr val="0000FF"/>
                    </a:solidFill>
                    <a:effectLst/>
                  </a:rPr>
                  <a:t> 2 </a:t>
                </a:r>
                <a:r>
                  <a:rPr lang="zh-CN" altLang="zh-CN" sz="2800" dirty="0">
                    <a:solidFill>
                      <a:srgbClr val="0000FF"/>
                    </a:solidFill>
                    <a:effectLst/>
                  </a:rPr>
                  <a:t>步：</a:t>
                </a:r>
                <a:r>
                  <a:rPr lang="zh-CN" altLang="zh-CN" sz="2800" dirty="0">
                    <a:effectLst/>
                  </a:rPr>
                  <a:t>令 </a:t>
                </a:r>
                <a:r>
                  <a:rPr lang="en-US" altLang="zh-CN" sz="2800" i="1" dirty="0">
                    <a:effectLst/>
                  </a:rPr>
                  <a:t>c</a:t>
                </a:r>
                <a:r>
                  <a:rPr lang="en-US" altLang="zh-CN" sz="2800" dirty="0">
                    <a:effectLst/>
                  </a:rPr>
                  <a:t> := 1 </a:t>
                </a:r>
                <a:r>
                  <a:rPr lang="zh-CN" altLang="zh-CN" sz="2800" dirty="0">
                    <a:effectLst/>
                  </a:rPr>
                  <a:t>。</a:t>
                </a:r>
              </a:p>
              <a:p>
                <a:r>
                  <a:rPr lang="zh-CN" altLang="en-US" sz="2800" dirty="0">
                    <a:solidFill>
                      <a:srgbClr val="0000FF"/>
                    </a:solidFill>
                    <a:effectLst/>
                  </a:rPr>
                  <a:t>第</a:t>
                </a:r>
                <a:r>
                  <a:rPr lang="en-US" altLang="zh-CN" sz="2800" dirty="0">
                    <a:solidFill>
                      <a:srgbClr val="0000FF"/>
                    </a:solidFill>
                    <a:effectLst/>
                  </a:rPr>
                  <a:t>3 </a:t>
                </a:r>
                <a:r>
                  <a:rPr lang="zh-CN" altLang="zh-CN" sz="2800" dirty="0">
                    <a:solidFill>
                      <a:srgbClr val="0000FF"/>
                    </a:solidFill>
                    <a:effectLst/>
                  </a:rPr>
                  <a:t>步：</a:t>
                </a:r>
                <a:r>
                  <a:rPr lang="zh-CN" altLang="zh-CN" sz="2800" dirty="0">
                    <a:effectLst/>
                  </a:rPr>
                  <a:t>若对</a:t>
                </a:r>
                <a14:m>
                  <m:oMath xmlns:m="http://schemas.openxmlformats.org/officeDocument/2006/math">
                    <m:r>
                      <a:rPr lang="en-US" altLang="zh-CN" sz="2800" i="1" dirty="0">
                        <a:solidFill>
                          <a:srgbClr val="FF0000"/>
                        </a:solidFill>
                        <a:effectLst/>
                        <a:latin typeface="Cambria Math" panose="02040503050406030204"/>
                      </a:rPr>
                      <m:t>𝑣</m:t>
                    </m:r>
                    <m:r>
                      <m:rPr>
                        <m:sty m:val="p"/>
                      </m:rPr>
                      <a:rPr lang="en-US" altLang="zh-CN" sz="2800" i="1" baseline="-25000" dirty="0" smtClean="0">
                        <a:solidFill>
                          <a:srgbClr val="FF0000"/>
                        </a:solidFill>
                        <a:effectLst/>
                        <a:latin typeface="Cambria Math" panose="02040503050406030204"/>
                      </a:rPr>
                      <m:t>i</m:t>
                    </m:r>
                  </m:oMath>
                </a14:m>
                <a:r>
                  <a:rPr lang="zh-CN" altLang="zh-CN" sz="2800" dirty="0">
                    <a:effectLst/>
                  </a:rPr>
                  <a:t>所有 </a:t>
                </a:r>
                <a:r>
                  <a:rPr lang="zh-CN" altLang="en-US" sz="2800" dirty="0">
                    <a:effectLst/>
                  </a:rPr>
                  <a:t>邻点：</a:t>
                </a:r>
                <a:r>
                  <a:rPr lang="en-US" altLang="zh-CN" sz="2800" i="1" dirty="0">
                    <a:effectLst/>
                  </a:rPr>
                  <a:t>y</a:t>
                </a:r>
                <a:r>
                  <a:rPr lang="en-US" altLang="zh-CN" sz="2800" dirty="0">
                    <a:effectLst/>
                  </a:rPr>
                  <a:t> ∈ </a:t>
                </a:r>
                <a:r>
                  <a:rPr lang="en-US" altLang="zh-CN" sz="2800" i="1" dirty="0">
                    <a:effectLst/>
                  </a:rPr>
                  <a:t>N</a:t>
                </a:r>
                <a:r>
                  <a:rPr lang="en-US" altLang="zh-CN" sz="2800" dirty="0">
                    <a:effectLst/>
                  </a:rPr>
                  <a:t> (</a:t>
                </a:r>
                <a14:m>
                  <m:oMath xmlns:m="http://schemas.openxmlformats.org/officeDocument/2006/math">
                    <m:r>
                      <a:rPr lang="en-US" altLang="zh-CN" sz="2800" i="1" dirty="0">
                        <a:solidFill>
                          <a:srgbClr val="FF0000"/>
                        </a:solidFill>
                        <a:effectLst/>
                        <a:latin typeface="Cambria Math" panose="02040503050406030204"/>
                      </a:rPr>
                      <m:t>𝑣</m:t>
                    </m:r>
                    <m:r>
                      <m:rPr>
                        <m:sty m:val="p"/>
                      </m:rPr>
                      <a:rPr lang="en-US" altLang="zh-CN" sz="2800" i="1" baseline="-25000" dirty="0">
                        <a:solidFill>
                          <a:srgbClr val="FF0000"/>
                        </a:solidFill>
                        <a:effectLst/>
                        <a:latin typeface="Cambria Math" panose="02040503050406030204"/>
                      </a:rPr>
                      <m:t>i</m:t>
                    </m:r>
                  </m:oMath>
                </a14:m>
                <a:r>
                  <a:rPr lang="en-US" altLang="zh-CN" sz="2800" dirty="0">
                    <a:effectLst/>
                  </a:rPr>
                  <a:t> ) </a:t>
                </a:r>
                <a:r>
                  <a:rPr lang="zh-CN" altLang="zh-CN" sz="2800" dirty="0">
                    <a:effectLst/>
                  </a:rPr>
                  <a:t>，颜色 </a:t>
                </a:r>
                <a:r>
                  <a:rPr lang="en-US" altLang="zh-CN" sz="2800" i="1" dirty="0">
                    <a:effectLst/>
                  </a:rPr>
                  <a:t>c</a:t>
                </a:r>
                <a:r>
                  <a:rPr lang="en-US" altLang="zh-CN" sz="2800" dirty="0">
                    <a:effectLst/>
                  </a:rPr>
                  <a:t> </a:t>
                </a:r>
                <a:r>
                  <a:rPr lang="zh-CN" altLang="zh-CN" sz="2800" dirty="0">
                    <a:effectLst/>
                  </a:rPr>
                  <a:t>未染 </a:t>
                </a:r>
                <a:r>
                  <a:rPr lang="en-US" altLang="zh-CN" sz="2800" i="1" dirty="0">
                    <a:effectLst/>
                  </a:rPr>
                  <a:t>y</a:t>
                </a:r>
                <a:r>
                  <a:rPr lang="zh-CN" altLang="zh-CN" sz="2800" dirty="0">
                    <a:effectLst/>
                  </a:rPr>
                  <a:t>，则令 </a:t>
                </a:r>
                <a:r>
                  <a:rPr lang="en-US" altLang="zh-CN" sz="2800" i="1" dirty="0">
                    <a:effectLst/>
                  </a:rPr>
                  <a:t>c</a:t>
                </a:r>
                <a:r>
                  <a:rPr lang="en-US" altLang="zh-CN" sz="2800" dirty="0">
                    <a:effectLst/>
                  </a:rPr>
                  <a:t> </a:t>
                </a:r>
                <a:r>
                  <a:rPr lang="zh-CN" altLang="zh-CN" sz="2800" dirty="0">
                    <a:effectLst/>
                  </a:rPr>
                  <a:t>染 </a:t>
                </a:r>
                <a14:m>
                  <m:oMath xmlns:m="http://schemas.openxmlformats.org/officeDocument/2006/math">
                    <m:r>
                      <a:rPr lang="en-US" altLang="zh-CN" sz="2800" i="1" dirty="0">
                        <a:solidFill>
                          <a:srgbClr val="FF0000"/>
                        </a:solidFill>
                        <a:effectLst/>
                        <a:latin typeface="Cambria Math" panose="02040503050406030204"/>
                      </a:rPr>
                      <m:t>𝑣</m:t>
                    </m:r>
                    <m:r>
                      <m:rPr>
                        <m:sty m:val="p"/>
                      </m:rPr>
                      <a:rPr lang="en-US" altLang="zh-CN" sz="2800" i="1" baseline="-25000" dirty="0">
                        <a:solidFill>
                          <a:srgbClr val="FF0000"/>
                        </a:solidFill>
                        <a:effectLst/>
                        <a:latin typeface="Cambria Math" panose="02040503050406030204"/>
                      </a:rPr>
                      <m:t>i</m:t>
                    </m:r>
                    <m:r>
                      <a:rPr lang="en-US" altLang="zh-CN" sz="2800" i="1" baseline="-25000" dirty="0">
                        <a:solidFill>
                          <a:srgbClr val="FF0000"/>
                        </a:solidFill>
                        <a:effectLst/>
                        <a:latin typeface="Cambria Math" panose="02040503050406030204"/>
                      </a:rPr>
                      <m:t> </m:t>
                    </m:r>
                  </m:oMath>
                </a14:m>
                <a:r>
                  <a:rPr lang="zh-CN" altLang="zh-CN" sz="2800" dirty="0">
                    <a:effectLst/>
                  </a:rPr>
                  <a:t>，转第</a:t>
                </a:r>
                <a:r>
                  <a:rPr lang="en-US" altLang="zh-CN" sz="2800" dirty="0">
                    <a:effectLst/>
                  </a:rPr>
                  <a:t> 5 </a:t>
                </a:r>
                <a:r>
                  <a:rPr lang="zh-CN" altLang="zh-CN" sz="2800" dirty="0">
                    <a:effectLst/>
                  </a:rPr>
                  <a:t>步。</a:t>
                </a:r>
                <a:r>
                  <a:rPr lang="zh-CN" altLang="en-US" sz="2800" dirty="0">
                    <a:effectLst/>
                  </a:rPr>
                  <a:t>否则，转下步</a:t>
                </a:r>
                <a:endParaRPr lang="zh-CN" altLang="zh-CN" sz="2800" dirty="0">
                  <a:effectLst/>
                </a:endParaRPr>
              </a:p>
              <a:p>
                <a:r>
                  <a:rPr lang="zh-CN" altLang="en-US" sz="2800" dirty="0">
                    <a:solidFill>
                      <a:srgbClr val="0000FF"/>
                    </a:solidFill>
                    <a:effectLst/>
                  </a:rPr>
                  <a:t>第</a:t>
                </a:r>
                <a:r>
                  <a:rPr lang="en-US" altLang="zh-CN" sz="2800" dirty="0">
                    <a:solidFill>
                      <a:srgbClr val="0000FF"/>
                    </a:solidFill>
                    <a:effectLst/>
                  </a:rPr>
                  <a:t>4 </a:t>
                </a:r>
                <a:r>
                  <a:rPr lang="zh-CN" altLang="zh-CN" sz="2800" dirty="0">
                    <a:solidFill>
                      <a:srgbClr val="0000FF"/>
                    </a:solidFill>
                    <a:effectLst/>
                  </a:rPr>
                  <a:t>步： </a:t>
                </a:r>
                <a:r>
                  <a:rPr lang="en-US" altLang="zh-CN" sz="2800" i="1" dirty="0">
                    <a:effectLst/>
                  </a:rPr>
                  <a:t>c</a:t>
                </a:r>
                <a:r>
                  <a:rPr lang="en-US" altLang="zh-CN" sz="2800" dirty="0">
                    <a:effectLst/>
                  </a:rPr>
                  <a:t> := </a:t>
                </a:r>
                <a:r>
                  <a:rPr lang="en-US" altLang="zh-CN" sz="2800" i="1" dirty="0">
                    <a:effectLst/>
                  </a:rPr>
                  <a:t>c</a:t>
                </a:r>
                <a:r>
                  <a:rPr lang="en-US" altLang="zh-CN" sz="2800" dirty="0">
                    <a:effectLst/>
                  </a:rPr>
                  <a:t> + 1 </a:t>
                </a:r>
                <a:r>
                  <a:rPr lang="zh-CN" altLang="zh-CN" sz="2800" dirty="0">
                    <a:effectLst/>
                  </a:rPr>
                  <a:t>，转第</a:t>
                </a:r>
                <a:r>
                  <a:rPr lang="en-US" altLang="zh-CN" sz="2800" dirty="0">
                    <a:effectLst/>
                  </a:rPr>
                  <a:t> 3 </a:t>
                </a:r>
                <a:r>
                  <a:rPr lang="zh-CN" altLang="zh-CN" sz="2800" dirty="0">
                    <a:effectLst/>
                  </a:rPr>
                  <a:t>步。</a:t>
                </a:r>
              </a:p>
              <a:p>
                <a:r>
                  <a:rPr lang="zh-CN" altLang="en-US" sz="2800" dirty="0">
                    <a:solidFill>
                      <a:srgbClr val="0000FF"/>
                    </a:solidFill>
                    <a:effectLst/>
                  </a:rPr>
                  <a:t>第</a:t>
                </a:r>
                <a:r>
                  <a:rPr lang="en-US" altLang="zh-CN" sz="2800" dirty="0">
                    <a:solidFill>
                      <a:srgbClr val="0000FF"/>
                    </a:solidFill>
                    <a:effectLst/>
                  </a:rPr>
                  <a:t>5 </a:t>
                </a:r>
                <a:r>
                  <a:rPr lang="zh-CN" altLang="zh-CN" sz="2800" dirty="0">
                    <a:solidFill>
                      <a:srgbClr val="0000FF"/>
                    </a:solidFill>
                    <a:effectLst/>
                  </a:rPr>
                  <a:t>步：</a:t>
                </a:r>
                <a:r>
                  <a:rPr lang="zh-CN" altLang="zh-CN" sz="2800" dirty="0">
                    <a:effectLst/>
                  </a:rPr>
                  <a:t>若 </a:t>
                </a:r>
                <a:r>
                  <a:rPr lang="en-US" altLang="zh-CN" sz="2800" i="1" dirty="0" err="1">
                    <a:effectLst/>
                  </a:rPr>
                  <a:t>i</a:t>
                </a:r>
                <a:r>
                  <a:rPr lang="en-US" altLang="zh-CN" sz="2800" dirty="0">
                    <a:effectLst/>
                  </a:rPr>
                  <a:t> &lt; </a:t>
                </a:r>
                <a14:m>
                  <m:oMath xmlns:m="http://schemas.openxmlformats.org/officeDocument/2006/math">
                    <m:r>
                      <a:rPr lang="en-US" altLang="zh-CN" sz="2800" i="1" dirty="0">
                        <a:solidFill>
                          <a:srgbClr val="FF0000"/>
                        </a:solidFill>
                        <a:effectLst/>
                        <a:latin typeface="Cambria Math" panose="02040503050406030204"/>
                      </a:rPr>
                      <m:t>𝑣</m:t>
                    </m:r>
                  </m:oMath>
                </a14:m>
                <a:r>
                  <a:rPr lang="en-US" altLang="zh-CN" sz="2800" dirty="0">
                    <a:effectLst/>
                  </a:rPr>
                  <a:t> </a:t>
                </a:r>
                <a:r>
                  <a:rPr lang="zh-CN" altLang="zh-CN" sz="2800" dirty="0">
                    <a:effectLst/>
                  </a:rPr>
                  <a:t>，则 </a:t>
                </a:r>
                <a:r>
                  <a:rPr lang="en-US" altLang="zh-CN" sz="2800" i="1" dirty="0" err="1">
                    <a:effectLst/>
                  </a:rPr>
                  <a:t>i</a:t>
                </a:r>
                <a:r>
                  <a:rPr lang="en-US" altLang="zh-CN" sz="2800" dirty="0">
                    <a:effectLst/>
                  </a:rPr>
                  <a:t> := </a:t>
                </a:r>
                <a:r>
                  <a:rPr lang="en-US" altLang="zh-CN" sz="2800" i="1" dirty="0" err="1">
                    <a:effectLst/>
                  </a:rPr>
                  <a:t>i</a:t>
                </a:r>
                <a:r>
                  <a:rPr lang="en-US" altLang="zh-CN" sz="2800" dirty="0">
                    <a:effectLst/>
                  </a:rPr>
                  <a:t> + 1 </a:t>
                </a:r>
                <a:r>
                  <a:rPr lang="zh-CN" altLang="zh-CN" sz="2800" dirty="0">
                    <a:effectLst/>
                  </a:rPr>
                  <a:t>，转第</a:t>
                </a:r>
                <a:r>
                  <a:rPr lang="en-US" altLang="zh-CN" sz="2800" dirty="0">
                    <a:effectLst/>
                  </a:rPr>
                  <a:t> 2 </a:t>
                </a:r>
                <a:r>
                  <a:rPr lang="zh-CN" altLang="zh-CN" sz="2800" dirty="0">
                    <a:effectLst/>
                  </a:rPr>
                  <a:t>步；否则，</a:t>
                </a:r>
                <a:r>
                  <a:rPr lang="zh-CN" altLang="en-US" sz="2800" dirty="0">
                    <a:effectLst/>
                  </a:rPr>
                  <a:t>输出染色结果，</a:t>
                </a:r>
                <a:r>
                  <a:rPr lang="zh-CN" altLang="zh-CN" sz="2800" dirty="0">
                    <a:effectLst/>
                  </a:rPr>
                  <a:t>停止。</a:t>
                </a:r>
              </a:p>
              <a:p>
                <a:endParaRPr lang="zh-CN" altLang="en-US" sz="28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395536" y="692696"/>
                <a:ext cx="8540750" cy="5184775"/>
              </a:xfrm>
              <a:blipFill rotWithShape="1">
                <a:blip r:embed="rId2"/>
                <a:stretch>
                  <a:fillRect l="-7" t="-11" r="7" b="-12764"/>
                </a:stretch>
              </a:blipFill>
            </p:spPr>
            <p:txBody>
              <a:bodyPr/>
              <a:lstStyle/>
              <a:p>
                <a:r>
                  <a:rPr lang="zh-CN" altLang="en-US">
                    <a:noFill/>
                  </a:rPr>
                  <a:t> </a:t>
                </a:r>
              </a:p>
            </p:txBody>
          </p:sp>
        </mc:Fallback>
      </mc:AlternateContent>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251520" y="836712"/>
            <a:ext cx="8540750" cy="5184775"/>
          </a:xfrm>
        </p:spPr>
        <p:txBody>
          <a:bodyPr/>
          <a:lstStyle/>
          <a:p>
            <a:r>
              <a:rPr lang="zh-CN" altLang="zh-CN" sz="2800" dirty="0">
                <a:solidFill>
                  <a:srgbClr val="0000FF"/>
                </a:solidFill>
                <a:effectLst/>
                <a:latin typeface="+mn-ea"/>
              </a:rPr>
              <a:t>注：（</a:t>
            </a:r>
            <a:r>
              <a:rPr lang="en-US" altLang="zh-CN" sz="2800" dirty="0">
                <a:solidFill>
                  <a:srgbClr val="0000FF"/>
                </a:solidFill>
                <a:effectLst/>
                <a:latin typeface="+mn-ea"/>
              </a:rPr>
              <a:t>1</a:t>
            </a:r>
            <a:r>
              <a:rPr lang="zh-CN" altLang="zh-CN" sz="2800" dirty="0">
                <a:solidFill>
                  <a:srgbClr val="0000FF"/>
                </a:solidFill>
                <a:effectLst/>
                <a:latin typeface="+mn-ea"/>
              </a:rPr>
              <a:t>）顺序染色法是多项式时间算法，时间复杂性为 </a:t>
            </a:r>
            <a:r>
              <a:rPr lang="en-US" altLang="zh-CN" sz="2800" i="1" dirty="0">
                <a:solidFill>
                  <a:srgbClr val="0000FF"/>
                </a:solidFill>
                <a:effectLst/>
                <a:latin typeface="+mn-ea"/>
              </a:rPr>
              <a:t>O</a:t>
            </a:r>
            <a:r>
              <a:rPr lang="en-US" altLang="zh-CN" sz="2800" dirty="0">
                <a:solidFill>
                  <a:srgbClr val="0000FF"/>
                </a:solidFill>
                <a:effectLst/>
                <a:latin typeface="+mn-ea"/>
              </a:rPr>
              <a:t>(</a:t>
            </a:r>
            <a:r>
              <a:rPr lang="en-US" altLang="zh-CN" sz="2800" i="1" dirty="0">
                <a:solidFill>
                  <a:srgbClr val="0000FF"/>
                </a:solidFill>
                <a:effectLst/>
                <a:latin typeface="+mn-ea"/>
              </a:rPr>
              <a:t>n</a:t>
            </a:r>
            <a:r>
              <a:rPr lang="en-US" altLang="zh-CN" sz="2800" baseline="30000" dirty="0">
                <a:solidFill>
                  <a:srgbClr val="0000FF"/>
                </a:solidFill>
                <a:effectLst/>
                <a:latin typeface="+mn-ea"/>
              </a:rPr>
              <a:t>2</a:t>
            </a:r>
            <a:r>
              <a:rPr lang="en-US" altLang="zh-CN" sz="2800" dirty="0">
                <a:solidFill>
                  <a:srgbClr val="0000FF"/>
                </a:solidFill>
                <a:effectLst/>
                <a:latin typeface="+mn-ea"/>
              </a:rPr>
              <a:t> ) </a:t>
            </a:r>
          </a:p>
          <a:p>
            <a:pPr eaLnBrk="1" fontAlgn="b" hangingPunct="1"/>
            <a:r>
              <a:rPr lang="zh-CN" altLang="zh-CN" sz="2800" dirty="0">
                <a:solidFill>
                  <a:srgbClr val="0000FF"/>
                </a:solidFill>
                <a:effectLst/>
                <a:latin typeface="+mn-ea"/>
              </a:rPr>
              <a:t>（</a:t>
            </a:r>
            <a:r>
              <a:rPr lang="en-US" altLang="zh-CN" sz="2800" dirty="0">
                <a:solidFill>
                  <a:srgbClr val="0000FF"/>
                </a:solidFill>
                <a:effectLst/>
                <a:latin typeface="+mn-ea"/>
              </a:rPr>
              <a:t>2</a:t>
            </a:r>
            <a:r>
              <a:rPr lang="zh-CN" altLang="zh-CN" sz="2800" dirty="0">
                <a:solidFill>
                  <a:srgbClr val="0000FF"/>
                </a:solidFill>
                <a:effectLst/>
                <a:latin typeface="+mn-ea"/>
              </a:rPr>
              <a:t>）顺序染色法是一种近似算法，其算法结果（所用颜色数）与顶点的标号顺序有密切关</a:t>
            </a:r>
            <a:r>
              <a:rPr lang="zh-CN" altLang="en-US" sz="2800" dirty="0">
                <a:solidFill>
                  <a:srgbClr val="0000FF"/>
                </a:solidFill>
                <a:effectLst/>
                <a:latin typeface="+mn-ea"/>
              </a:rPr>
              <a:t>系</a:t>
            </a:r>
            <a:r>
              <a:rPr lang="zh-CN" altLang="zh-CN" sz="2800" dirty="0">
                <a:solidFill>
                  <a:srgbClr val="0000FF"/>
                </a:solidFill>
                <a:effectLst/>
                <a:latin typeface="+mn-ea"/>
              </a:rPr>
              <a:t>。比如，对完全二部图 </a:t>
            </a:r>
            <a:r>
              <a:rPr lang="en-US" altLang="zh-CN" sz="2800" dirty="0" err="1">
                <a:solidFill>
                  <a:srgbClr val="0000FF"/>
                </a:solidFill>
                <a:effectLst/>
                <a:latin typeface="+mn-ea"/>
              </a:rPr>
              <a:t>K</a:t>
            </a:r>
            <a:r>
              <a:rPr lang="en-US" altLang="zh-CN" sz="2800" baseline="-25000" dirty="0" err="1">
                <a:solidFill>
                  <a:srgbClr val="0000FF"/>
                </a:solidFill>
                <a:effectLst/>
                <a:latin typeface="+mn-ea"/>
              </a:rPr>
              <a:t>n,n</a:t>
            </a:r>
            <a:r>
              <a:rPr lang="en-US" altLang="zh-CN" sz="2800" dirty="0">
                <a:solidFill>
                  <a:srgbClr val="0000FF"/>
                </a:solidFill>
                <a:effectLst/>
                <a:latin typeface="+mn-ea"/>
              </a:rPr>
              <a:t>= ( X ,Y ) </a:t>
            </a:r>
            <a:r>
              <a:rPr lang="zh-CN" altLang="zh-CN" sz="2800" dirty="0">
                <a:solidFill>
                  <a:srgbClr val="0000FF"/>
                </a:solidFill>
                <a:effectLst/>
                <a:latin typeface="+mn-ea"/>
              </a:rPr>
              <a:t>，若顶点标号顺序为 </a:t>
            </a:r>
            <a:r>
              <a:rPr lang="en-US" altLang="zh-CN" sz="2800" dirty="0">
                <a:solidFill>
                  <a:srgbClr val="0000FF"/>
                </a:solidFill>
                <a:effectLst/>
                <a:latin typeface="+mn-ea"/>
              </a:rPr>
              <a:t>x</a:t>
            </a:r>
            <a:r>
              <a:rPr lang="en-US" altLang="zh-CN" sz="2800" baseline="-25000" dirty="0">
                <a:solidFill>
                  <a:srgbClr val="0000FF"/>
                </a:solidFill>
                <a:effectLst/>
                <a:latin typeface="+mn-ea"/>
              </a:rPr>
              <a:t>1</a:t>
            </a:r>
            <a:r>
              <a:rPr lang="en-US" altLang="zh-CN" sz="2800" dirty="0">
                <a:solidFill>
                  <a:srgbClr val="0000FF"/>
                </a:solidFill>
                <a:effectLst/>
                <a:latin typeface="+mn-ea"/>
              </a:rPr>
              <a:t> , x</a:t>
            </a:r>
            <a:r>
              <a:rPr lang="en-US" altLang="zh-CN" sz="2800" baseline="-25000" dirty="0">
                <a:solidFill>
                  <a:srgbClr val="0000FF"/>
                </a:solidFill>
                <a:effectLst/>
                <a:latin typeface="+mn-ea"/>
              </a:rPr>
              <a:t>2</a:t>
            </a:r>
            <a:r>
              <a:rPr lang="en-US" altLang="zh-CN" sz="2800" dirty="0">
                <a:solidFill>
                  <a:srgbClr val="0000FF"/>
                </a:solidFill>
                <a:effectLst/>
                <a:latin typeface="+mn-ea"/>
              </a:rPr>
              <a:t> ,…, </a:t>
            </a:r>
            <a:r>
              <a:rPr lang="en-US" altLang="zh-CN" sz="2800" dirty="0" err="1">
                <a:solidFill>
                  <a:srgbClr val="0000FF"/>
                </a:solidFill>
                <a:effectLst/>
                <a:latin typeface="+mn-ea"/>
              </a:rPr>
              <a:t>x</a:t>
            </a:r>
            <a:r>
              <a:rPr lang="en-US" altLang="zh-CN" sz="2800" baseline="-25000" dirty="0" err="1">
                <a:solidFill>
                  <a:srgbClr val="0000FF"/>
                </a:solidFill>
                <a:effectLst/>
                <a:latin typeface="+mn-ea"/>
              </a:rPr>
              <a:t>n</a:t>
            </a:r>
            <a:r>
              <a:rPr lang="en-US" altLang="zh-CN" sz="2800" dirty="0">
                <a:solidFill>
                  <a:srgbClr val="0000FF"/>
                </a:solidFill>
                <a:effectLst/>
                <a:latin typeface="+mn-ea"/>
              </a:rPr>
              <a:t> , y</a:t>
            </a:r>
            <a:r>
              <a:rPr lang="en-US" altLang="zh-CN" sz="2800" baseline="-25000" dirty="0">
                <a:solidFill>
                  <a:srgbClr val="0000FF"/>
                </a:solidFill>
                <a:effectLst/>
                <a:latin typeface="+mn-ea"/>
              </a:rPr>
              <a:t>1</a:t>
            </a:r>
            <a:r>
              <a:rPr lang="en-US" altLang="zh-CN" sz="2800" dirty="0">
                <a:solidFill>
                  <a:srgbClr val="0000FF"/>
                </a:solidFill>
                <a:effectLst/>
                <a:latin typeface="+mn-ea"/>
              </a:rPr>
              <a:t> , y</a:t>
            </a:r>
            <a:r>
              <a:rPr lang="en-US" altLang="zh-CN" sz="2800" baseline="-25000" dirty="0">
                <a:solidFill>
                  <a:srgbClr val="0000FF"/>
                </a:solidFill>
                <a:effectLst/>
                <a:latin typeface="+mn-ea"/>
              </a:rPr>
              <a:t>2</a:t>
            </a:r>
            <a:r>
              <a:rPr lang="en-US" altLang="zh-CN" sz="2800" dirty="0">
                <a:solidFill>
                  <a:srgbClr val="0000FF"/>
                </a:solidFill>
                <a:effectLst/>
                <a:latin typeface="+mn-ea"/>
              </a:rPr>
              <a:t> , … , </a:t>
            </a:r>
            <a:r>
              <a:rPr lang="en-US" altLang="zh-CN" sz="2800" dirty="0" err="1">
                <a:solidFill>
                  <a:srgbClr val="0000FF"/>
                </a:solidFill>
                <a:effectLst/>
                <a:latin typeface="+mn-ea"/>
              </a:rPr>
              <a:t>y</a:t>
            </a:r>
            <a:r>
              <a:rPr lang="en-US" altLang="zh-CN" sz="2800" baseline="-25000" dirty="0" err="1">
                <a:solidFill>
                  <a:srgbClr val="0000FF"/>
                </a:solidFill>
                <a:effectLst/>
                <a:latin typeface="+mn-ea"/>
              </a:rPr>
              <a:t>n</a:t>
            </a:r>
            <a:r>
              <a:rPr lang="en-US" altLang="zh-CN" sz="2800" dirty="0">
                <a:solidFill>
                  <a:srgbClr val="0000FF"/>
                </a:solidFill>
                <a:effectLst/>
                <a:latin typeface="+mn-ea"/>
              </a:rPr>
              <a:t> </a:t>
            </a:r>
            <a:r>
              <a:rPr lang="zh-CN" altLang="zh-CN" sz="2800" dirty="0">
                <a:solidFill>
                  <a:srgbClr val="0000FF"/>
                </a:solidFill>
                <a:effectLst/>
                <a:latin typeface="+mn-ea"/>
              </a:rPr>
              <a:t>，则算法结果只用两种颜色，是最优解。但若顶点顺序为 </a:t>
            </a:r>
            <a:r>
              <a:rPr lang="en-US" altLang="zh-CN" sz="2800" dirty="0">
                <a:solidFill>
                  <a:srgbClr val="FF0000"/>
                </a:solidFill>
                <a:effectLst/>
                <a:latin typeface="+mn-ea"/>
              </a:rPr>
              <a:t>x</a:t>
            </a:r>
            <a:r>
              <a:rPr lang="en-US" altLang="zh-CN" sz="2800" baseline="-25000" dirty="0">
                <a:solidFill>
                  <a:srgbClr val="FF0000"/>
                </a:solidFill>
                <a:effectLst/>
                <a:latin typeface="+mn-ea"/>
              </a:rPr>
              <a:t>1</a:t>
            </a:r>
            <a:r>
              <a:rPr lang="en-US" altLang="zh-CN" sz="2800" dirty="0">
                <a:solidFill>
                  <a:srgbClr val="FF0000"/>
                </a:solidFill>
                <a:effectLst/>
                <a:latin typeface="+mn-ea"/>
              </a:rPr>
              <a:t> , y</a:t>
            </a:r>
            <a:r>
              <a:rPr lang="en-US" altLang="zh-CN" sz="2800" baseline="-25000" dirty="0">
                <a:solidFill>
                  <a:srgbClr val="FF0000"/>
                </a:solidFill>
                <a:effectLst/>
                <a:latin typeface="+mn-ea"/>
              </a:rPr>
              <a:t>1</a:t>
            </a:r>
            <a:r>
              <a:rPr lang="en-US" altLang="zh-CN" sz="2800" dirty="0">
                <a:solidFill>
                  <a:srgbClr val="FF0000"/>
                </a:solidFill>
                <a:effectLst/>
                <a:latin typeface="+mn-ea"/>
              </a:rPr>
              <a:t> , x</a:t>
            </a:r>
            <a:r>
              <a:rPr lang="en-US" altLang="zh-CN" sz="2800" baseline="-25000" dirty="0">
                <a:solidFill>
                  <a:srgbClr val="FF0000"/>
                </a:solidFill>
                <a:effectLst/>
                <a:latin typeface="+mn-ea"/>
              </a:rPr>
              <a:t>2</a:t>
            </a:r>
            <a:r>
              <a:rPr lang="en-US" altLang="zh-CN" sz="2800" dirty="0">
                <a:solidFill>
                  <a:srgbClr val="FF0000"/>
                </a:solidFill>
                <a:effectLst/>
                <a:latin typeface="+mn-ea"/>
              </a:rPr>
              <a:t> , y</a:t>
            </a:r>
            <a:r>
              <a:rPr lang="en-US" altLang="zh-CN" sz="2800" baseline="-25000" dirty="0">
                <a:solidFill>
                  <a:srgbClr val="FF0000"/>
                </a:solidFill>
                <a:effectLst/>
                <a:latin typeface="+mn-ea"/>
              </a:rPr>
              <a:t>2</a:t>
            </a:r>
            <a:r>
              <a:rPr lang="en-US" altLang="zh-CN" sz="2800" dirty="0">
                <a:solidFill>
                  <a:srgbClr val="FF0000"/>
                </a:solidFill>
                <a:effectLst/>
                <a:latin typeface="+mn-ea"/>
              </a:rPr>
              <a:t> ,…, </a:t>
            </a:r>
            <a:r>
              <a:rPr lang="en-US" altLang="zh-CN" sz="2800" dirty="0" err="1">
                <a:solidFill>
                  <a:srgbClr val="FF0000"/>
                </a:solidFill>
                <a:effectLst/>
                <a:latin typeface="+mn-ea"/>
              </a:rPr>
              <a:t>x</a:t>
            </a:r>
            <a:r>
              <a:rPr lang="en-US" altLang="zh-CN" sz="2800" baseline="-25000" dirty="0" err="1">
                <a:solidFill>
                  <a:srgbClr val="FF0000"/>
                </a:solidFill>
                <a:effectLst/>
                <a:latin typeface="+mn-ea"/>
              </a:rPr>
              <a:t>n</a:t>
            </a:r>
            <a:r>
              <a:rPr lang="en-US" altLang="zh-CN" sz="2800" dirty="0">
                <a:solidFill>
                  <a:srgbClr val="FF0000"/>
                </a:solidFill>
                <a:effectLst/>
                <a:latin typeface="+mn-ea"/>
              </a:rPr>
              <a:t> , </a:t>
            </a:r>
            <a:r>
              <a:rPr lang="en-US" altLang="zh-CN" sz="2800" dirty="0" err="1">
                <a:solidFill>
                  <a:srgbClr val="FF0000"/>
                </a:solidFill>
                <a:effectLst/>
                <a:latin typeface="+mn-ea"/>
              </a:rPr>
              <a:t>y</a:t>
            </a:r>
            <a:r>
              <a:rPr lang="en-US" altLang="zh-CN" sz="2800" baseline="-25000" dirty="0" err="1">
                <a:solidFill>
                  <a:srgbClr val="FF0000"/>
                </a:solidFill>
                <a:effectLst/>
                <a:latin typeface="+mn-ea"/>
              </a:rPr>
              <a:t>n</a:t>
            </a:r>
            <a:r>
              <a:rPr lang="en-US" altLang="zh-CN" sz="2800" dirty="0">
                <a:solidFill>
                  <a:srgbClr val="FF0000"/>
                </a:solidFill>
                <a:effectLst/>
                <a:latin typeface="+mn-ea"/>
              </a:rPr>
              <a:t> </a:t>
            </a:r>
            <a:r>
              <a:rPr lang="zh-CN" altLang="zh-CN" sz="2800" dirty="0">
                <a:solidFill>
                  <a:srgbClr val="FF0000"/>
                </a:solidFill>
                <a:effectLst/>
                <a:latin typeface="+mn-ea"/>
              </a:rPr>
              <a:t>，则算法结果需 </a:t>
            </a:r>
            <a:r>
              <a:rPr lang="en-US" altLang="zh-CN" sz="2800" dirty="0">
                <a:solidFill>
                  <a:srgbClr val="FF0000"/>
                </a:solidFill>
                <a:effectLst/>
                <a:latin typeface="+mn-ea"/>
              </a:rPr>
              <a:t>n </a:t>
            </a:r>
            <a:r>
              <a:rPr lang="zh-CN" altLang="zh-CN" sz="2800" dirty="0">
                <a:solidFill>
                  <a:srgbClr val="FF0000"/>
                </a:solidFill>
                <a:effectLst/>
                <a:latin typeface="+mn-ea"/>
              </a:rPr>
              <a:t>种颜色</a:t>
            </a:r>
            <a:r>
              <a:rPr lang="en-US" altLang="zh-CN" sz="2800" dirty="0">
                <a:solidFill>
                  <a:srgbClr val="FF0000"/>
                </a:solidFill>
                <a:effectLst/>
                <a:latin typeface="+mn-ea"/>
              </a:rPr>
              <a:t>?</a:t>
            </a:r>
            <a:r>
              <a:rPr lang="zh-CN" altLang="zh-CN" sz="2800" dirty="0">
                <a:solidFill>
                  <a:srgbClr val="FF0000"/>
                </a:solidFill>
                <a:effectLst/>
                <a:latin typeface="+mn-ea"/>
              </a:rPr>
              <a:t>。</a:t>
            </a:r>
            <a:endParaRPr lang="en-US" altLang="zh-CN" sz="2800" dirty="0">
              <a:solidFill>
                <a:srgbClr val="FF0000"/>
              </a:solidFill>
              <a:effectLst/>
              <a:latin typeface="+mn-ea"/>
            </a:endParaRPr>
          </a:p>
          <a:p>
            <a:endParaRPr lang="en-US" altLang="zh-CN" sz="2800" dirty="0">
              <a:solidFill>
                <a:srgbClr val="FF0000"/>
              </a:solidFill>
              <a:effectLst/>
              <a:latin typeface="+mn-ea"/>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15987"/>
            <a:ext cx="8540750" cy="720725"/>
          </a:xfrm>
        </p:spPr>
        <p:txBody>
          <a:bodyPr/>
          <a:lstStyle/>
          <a:p>
            <a:pPr algn="l"/>
            <a:r>
              <a:rPr lang="zh-CN" altLang="en-US" sz="3200" dirty="0"/>
              <a:t>例</a:t>
            </a:r>
            <a:r>
              <a:rPr lang="en-US" altLang="zh-CN" sz="3200" dirty="0"/>
              <a:t>6.5.4 </a:t>
            </a:r>
            <a:r>
              <a:rPr lang="zh-CN" altLang="en-US" sz="3200" dirty="0"/>
              <a:t>对下图</a:t>
            </a:r>
            <a:r>
              <a:rPr lang="en-US" altLang="zh-CN" sz="3200" dirty="0"/>
              <a:t>G</a:t>
            </a:r>
            <a:r>
              <a:rPr lang="zh-CN" altLang="en-US" sz="3200" dirty="0"/>
              <a:t>，利用顺序染色法对其进行顶点正常染色</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79512" y="981075"/>
                <a:ext cx="6048672" cy="5184775"/>
              </a:xfrm>
            </p:spPr>
            <p:txBody>
              <a:bodyPr/>
              <a:lstStyle/>
              <a:p>
                <a:r>
                  <a:rPr lang="zh-CN" altLang="en-US" sz="2800" dirty="0">
                    <a:solidFill>
                      <a:srgbClr val="0000FF"/>
                    </a:solidFill>
                  </a:rPr>
                  <a:t>解：任取顶点的一种顺序如图所示：</a:t>
                </a:r>
                <a:r>
                  <a:rPr lang="en-US" altLang="zh-CN" sz="2800" dirty="0">
                    <a:solidFill>
                      <a:srgbClr val="0000FF"/>
                    </a:solidFill>
                    <a:effectLst/>
                  </a:rPr>
                  <a:t> </a:t>
                </a:r>
                <a14:m>
                  <m:oMath xmlns:m="http://schemas.openxmlformats.org/officeDocument/2006/math">
                    <m:r>
                      <a:rPr lang="en-US" altLang="zh-CN" sz="2800" i="1" dirty="0">
                        <a:solidFill>
                          <a:srgbClr val="0000FF"/>
                        </a:solidFill>
                        <a:effectLst/>
                        <a:latin typeface="Cambria Math" panose="02040503050406030204"/>
                      </a:rPr>
                      <m:t>𝑣</m:t>
                    </m:r>
                  </m:oMath>
                </a14:m>
                <a:r>
                  <a:rPr lang="en-US" altLang="zh-CN" sz="2800" baseline="-25000" dirty="0">
                    <a:solidFill>
                      <a:srgbClr val="0000FF"/>
                    </a:solidFill>
                    <a:effectLst/>
                  </a:rPr>
                  <a:t>1</a:t>
                </a:r>
                <a:r>
                  <a:rPr lang="en-US" altLang="zh-CN" sz="2800" dirty="0">
                    <a:solidFill>
                      <a:srgbClr val="0000FF"/>
                    </a:solidFill>
                    <a:effectLst/>
                  </a:rPr>
                  <a:t>, </a:t>
                </a:r>
                <a14:m>
                  <m:oMath xmlns:m="http://schemas.openxmlformats.org/officeDocument/2006/math">
                    <m:r>
                      <a:rPr lang="en-US" altLang="zh-CN" sz="2800" i="1" dirty="0">
                        <a:solidFill>
                          <a:srgbClr val="0000FF"/>
                        </a:solidFill>
                        <a:effectLst/>
                        <a:latin typeface="Cambria Math" panose="02040503050406030204"/>
                      </a:rPr>
                      <m:t>𝑣</m:t>
                    </m:r>
                    <m:r>
                      <a:rPr lang="en-US" altLang="zh-CN" sz="2800" i="1" dirty="0">
                        <a:solidFill>
                          <a:srgbClr val="0000FF"/>
                        </a:solidFill>
                        <a:effectLst/>
                        <a:latin typeface="Cambria Math" panose="02040503050406030204"/>
                      </a:rPr>
                      <m:t> </m:t>
                    </m:r>
                  </m:oMath>
                </a14:m>
                <a:r>
                  <a:rPr lang="en-US" altLang="zh-CN" sz="2800" baseline="-25000" dirty="0">
                    <a:solidFill>
                      <a:srgbClr val="0000FF"/>
                    </a:solidFill>
                    <a:effectLst/>
                  </a:rPr>
                  <a:t>2</a:t>
                </a:r>
                <a:r>
                  <a:rPr lang="en-US" altLang="zh-CN" sz="2800" dirty="0">
                    <a:solidFill>
                      <a:srgbClr val="0000FF"/>
                    </a:solidFill>
                    <a:effectLst/>
                  </a:rPr>
                  <a:t>,…, </a:t>
                </a:r>
                <a14:m>
                  <m:oMath xmlns:m="http://schemas.openxmlformats.org/officeDocument/2006/math">
                    <m:r>
                      <a:rPr lang="en-US" altLang="zh-CN" sz="2800" i="1" dirty="0">
                        <a:solidFill>
                          <a:srgbClr val="0000FF"/>
                        </a:solidFill>
                        <a:effectLst/>
                        <a:latin typeface="Cambria Math" panose="02040503050406030204"/>
                      </a:rPr>
                      <m:t>𝑣</m:t>
                    </m:r>
                  </m:oMath>
                </a14:m>
                <a:r>
                  <a:rPr lang="en-US" altLang="zh-CN" sz="2800" baseline="-25000" dirty="0">
                    <a:solidFill>
                      <a:srgbClr val="0000FF"/>
                    </a:solidFill>
                  </a:rPr>
                  <a:t>7.</a:t>
                </a:r>
                <a:r>
                  <a:rPr lang="zh-CN" altLang="en-US" sz="2800" dirty="0">
                    <a:solidFill>
                      <a:srgbClr val="0000FF"/>
                    </a:solidFill>
                  </a:rPr>
                  <a:t>先考虑</a:t>
                </a:r>
                <a14:m>
                  <m:oMath xmlns:m="http://schemas.openxmlformats.org/officeDocument/2006/math">
                    <m:r>
                      <a:rPr lang="en-US" altLang="zh-CN" sz="2800" i="1" dirty="0">
                        <a:solidFill>
                          <a:srgbClr val="0000FF"/>
                        </a:solidFill>
                        <a:effectLst/>
                        <a:latin typeface="Cambria Math" panose="02040503050406030204"/>
                      </a:rPr>
                      <m:t>𝑣</m:t>
                    </m:r>
                  </m:oMath>
                </a14:m>
                <a:r>
                  <a:rPr lang="en-US" altLang="zh-CN" sz="2800" baseline="-25000" dirty="0">
                    <a:solidFill>
                      <a:srgbClr val="0000FF"/>
                    </a:solidFill>
                    <a:effectLst/>
                  </a:rPr>
                  <a:t>1</a:t>
                </a:r>
                <a:r>
                  <a:rPr lang="zh-CN" altLang="en-US" sz="2800" baseline="-25000" dirty="0">
                    <a:solidFill>
                      <a:srgbClr val="0000FF"/>
                    </a:solidFill>
                    <a:effectLst/>
                  </a:rPr>
                  <a:t>，</a:t>
                </a:r>
                <a:r>
                  <a:rPr lang="zh-CN" altLang="en-US" sz="2800" dirty="0">
                    <a:solidFill>
                      <a:srgbClr val="0000FF"/>
                    </a:solidFill>
                    <a:effectLst/>
                  </a:rPr>
                  <a:t>由于它的所有邻点尚未染任何色，故按算法，用色</a:t>
                </a:r>
                <a:r>
                  <a:rPr lang="en-US" altLang="zh-CN" sz="2800" dirty="0">
                    <a:solidFill>
                      <a:srgbClr val="0000FF"/>
                    </a:solidFill>
                    <a:effectLst/>
                  </a:rPr>
                  <a:t>1</a:t>
                </a:r>
                <a:r>
                  <a:rPr lang="zh-CN" altLang="en-US" sz="2800" dirty="0">
                    <a:solidFill>
                      <a:srgbClr val="0000FF"/>
                    </a:solidFill>
                    <a:effectLst/>
                  </a:rPr>
                  <a:t>给</a:t>
                </a:r>
                <a14:m>
                  <m:oMath xmlns:m="http://schemas.openxmlformats.org/officeDocument/2006/math">
                    <m:r>
                      <a:rPr lang="en-US" altLang="zh-CN" sz="2800" i="1" dirty="0">
                        <a:solidFill>
                          <a:srgbClr val="0000FF"/>
                        </a:solidFill>
                        <a:effectLst/>
                        <a:latin typeface="Cambria Math" panose="02040503050406030204"/>
                      </a:rPr>
                      <m:t>𝑣</m:t>
                    </m:r>
                  </m:oMath>
                </a14:m>
                <a:r>
                  <a:rPr lang="en-US" altLang="zh-CN" sz="2800" baseline="-25000" dirty="0">
                    <a:solidFill>
                      <a:srgbClr val="0000FF"/>
                    </a:solidFill>
                    <a:effectLst/>
                  </a:rPr>
                  <a:t>1</a:t>
                </a:r>
                <a:r>
                  <a:rPr lang="zh-CN" altLang="en-US" sz="2800" dirty="0">
                    <a:solidFill>
                      <a:srgbClr val="0000FF"/>
                    </a:solidFill>
                    <a:effectLst/>
                  </a:rPr>
                  <a:t>染色。</a:t>
                </a:r>
                <a:endParaRPr lang="en-US" altLang="zh-CN" sz="2800" dirty="0">
                  <a:solidFill>
                    <a:srgbClr val="0000FF"/>
                  </a:solidFill>
                  <a:effectLst/>
                </a:endParaRPr>
              </a:p>
              <a:p>
                <a:r>
                  <a:rPr lang="zh-CN" altLang="en-US" sz="2800" dirty="0">
                    <a:solidFill>
                      <a:srgbClr val="0000FF"/>
                    </a:solidFill>
                    <a:effectLst/>
                  </a:rPr>
                  <a:t>再考虑</a:t>
                </a:r>
                <a14:m>
                  <m:oMath xmlns:m="http://schemas.openxmlformats.org/officeDocument/2006/math">
                    <m:r>
                      <a:rPr lang="en-US" altLang="zh-CN" sz="2800" i="1" dirty="0">
                        <a:solidFill>
                          <a:srgbClr val="0000FF"/>
                        </a:solidFill>
                        <a:effectLst/>
                        <a:latin typeface="Cambria Math" panose="02040503050406030204"/>
                      </a:rPr>
                      <m:t>𝑣</m:t>
                    </m:r>
                    <m:r>
                      <a:rPr lang="en-US" altLang="zh-CN" sz="2800" b="1" i="1" baseline="-25000" dirty="0" smtClean="0">
                        <a:solidFill>
                          <a:srgbClr val="0000FF"/>
                        </a:solidFill>
                        <a:effectLst/>
                        <a:latin typeface="Cambria Math" panose="02040503050406030204"/>
                      </a:rPr>
                      <m:t>𝟐</m:t>
                    </m:r>
                  </m:oMath>
                </a14:m>
                <a:r>
                  <a:rPr lang="zh-CN" altLang="en-US" sz="2800" baseline="-25000" dirty="0">
                    <a:solidFill>
                      <a:srgbClr val="0000FF"/>
                    </a:solidFill>
                    <a:effectLst/>
                  </a:rPr>
                  <a:t>，</a:t>
                </a:r>
                <a:r>
                  <a:rPr lang="zh-CN" altLang="en-US" sz="2800" dirty="0">
                    <a:solidFill>
                      <a:srgbClr val="0000FF"/>
                    </a:solidFill>
                    <a:effectLst/>
                  </a:rPr>
                  <a:t>其所有邻点尚未使用的最小色是颜色</a:t>
                </a:r>
                <a:r>
                  <a:rPr lang="en-US" altLang="zh-CN" sz="2800" dirty="0">
                    <a:solidFill>
                      <a:srgbClr val="0000FF"/>
                    </a:solidFill>
                    <a:effectLst/>
                  </a:rPr>
                  <a:t>2</a:t>
                </a:r>
                <a:r>
                  <a:rPr lang="zh-CN" altLang="en-US" sz="2800" dirty="0">
                    <a:solidFill>
                      <a:srgbClr val="0000FF"/>
                    </a:solidFill>
                    <a:effectLst/>
                  </a:rPr>
                  <a:t>，故色</a:t>
                </a:r>
                <a:r>
                  <a:rPr lang="en-US" altLang="zh-CN" sz="2800" dirty="0">
                    <a:solidFill>
                      <a:srgbClr val="0000FF"/>
                    </a:solidFill>
                    <a:effectLst/>
                  </a:rPr>
                  <a:t>2</a:t>
                </a:r>
                <a:r>
                  <a:rPr lang="zh-CN" altLang="en-US" sz="2800" dirty="0">
                    <a:solidFill>
                      <a:srgbClr val="0000FF"/>
                    </a:solidFill>
                    <a:effectLst/>
                  </a:rPr>
                  <a:t>给</a:t>
                </a:r>
                <a14:m>
                  <m:oMath xmlns:m="http://schemas.openxmlformats.org/officeDocument/2006/math">
                    <m:r>
                      <a:rPr lang="en-US" altLang="zh-CN" sz="2800" i="1" dirty="0">
                        <a:solidFill>
                          <a:srgbClr val="0000FF"/>
                        </a:solidFill>
                        <a:effectLst/>
                        <a:latin typeface="Cambria Math" panose="02040503050406030204"/>
                      </a:rPr>
                      <m:t>𝑣</m:t>
                    </m:r>
                    <m:r>
                      <a:rPr lang="en-US" altLang="zh-CN" sz="2800" i="1" baseline="-25000" dirty="0">
                        <a:solidFill>
                          <a:srgbClr val="0000FF"/>
                        </a:solidFill>
                        <a:effectLst/>
                        <a:latin typeface="Cambria Math" panose="02040503050406030204"/>
                      </a:rPr>
                      <m:t>𝟐</m:t>
                    </m:r>
                  </m:oMath>
                </a14:m>
                <a:r>
                  <a:rPr lang="zh-CN" altLang="en-US" sz="2800" dirty="0">
                    <a:solidFill>
                      <a:srgbClr val="0000FF"/>
                    </a:solidFill>
                    <a:effectLst/>
                  </a:rPr>
                  <a:t>染色，</a:t>
                </a:r>
                <a:endParaRPr lang="en-US" altLang="zh-CN" sz="2800" dirty="0">
                  <a:solidFill>
                    <a:srgbClr val="0000FF"/>
                  </a:solidFill>
                  <a:effectLst/>
                </a:endParaRPr>
              </a:p>
              <a:p>
                <a:r>
                  <a:rPr lang="zh-CN" altLang="en-US" sz="2800" dirty="0">
                    <a:solidFill>
                      <a:srgbClr val="0000FF"/>
                    </a:solidFill>
                    <a:effectLst/>
                  </a:rPr>
                  <a:t>再考虑</a:t>
                </a:r>
                <a14:m>
                  <m:oMath xmlns:m="http://schemas.openxmlformats.org/officeDocument/2006/math">
                    <m:r>
                      <a:rPr lang="en-US" altLang="zh-CN" sz="2800" i="1" dirty="0">
                        <a:solidFill>
                          <a:srgbClr val="0000FF"/>
                        </a:solidFill>
                        <a:effectLst/>
                        <a:latin typeface="Cambria Math" panose="02040503050406030204"/>
                      </a:rPr>
                      <m:t>𝑣</m:t>
                    </m:r>
                    <m:r>
                      <a:rPr lang="en-US" altLang="zh-CN" sz="2800" b="1" i="1" dirty="0" smtClean="0">
                        <a:solidFill>
                          <a:srgbClr val="0000FF"/>
                        </a:solidFill>
                        <a:effectLst/>
                        <a:latin typeface="Cambria Math" panose="02040503050406030204"/>
                      </a:rPr>
                      <m:t>𝟑</m:t>
                    </m:r>
                  </m:oMath>
                </a14:m>
                <a:r>
                  <a:rPr lang="zh-CN" altLang="en-US" sz="2800" baseline="-25000" dirty="0">
                    <a:solidFill>
                      <a:srgbClr val="0000FF"/>
                    </a:solidFill>
                    <a:effectLst/>
                  </a:rPr>
                  <a:t>，</a:t>
                </a:r>
                <a:r>
                  <a:rPr lang="zh-CN" altLang="en-US" sz="2800" dirty="0">
                    <a:solidFill>
                      <a:srgbClr val="0000FF"/>
                    </a:solidFill>
                    <a:effectLst/>
                  </a:rPr>
                  <a:t>其所有邻点尚未使用的最小色是颜色</a:t>
                </a:r>
                <a:r>
                  <a:rPr lang="en-US" altLang="zh-CN" sz="2800" dirty="0">
                    <a:solidFill>
                      <a:srgbClr val="0000FF"/>
                    </a:solidFill>
                    <a:effectLst/>
                  </a:rPr>
                  <a:t>1</a:t>
                </a:r>
                <a:r>
                  <a:rPr lang="zh-CN" altLang="en-US" sz="2800" dirty="0">
                    <a:solidFill>
                      <a:srgbClr val="0000FF"/>
                    </a:solidFill>
                    <a:effectLst/>
                  </a:rPr>
                  <a:t>，故色</a:t>
                </a:r>
                <a:r>
                  <a:rPr lang="en-US" altLang="zh-CN" sz="2800" dirty="0">
                    <a:solidFill>
                      <a:srgbClr val="0000FF"/>
                    </a:solidFill>
                    <a:effectLst/>
                  </a:rPr>
                  <a:t>1</a:t>
                </a:r>
                <a:r>
                  <a:rPr lang="zh-CN" altLang="en-US" sz="2800" dirty="0">
                    <a:solidFill>
                      <a:srgbClr val="0000FF"/>
                    </a:solidFill>
                    <a:effectLst/>
                  </a:rPr>
                  <a:t>给</a:t>
                </a:r>
                <a14:m>
                  <m:oMath xmlns:m="http://schemas.openxmlformats.org/officeDocument/2006/math">
                    <m:r>
                      <a:rPr lang="en-US" altLang="zh-CN" sz="2800" i="1" dirty="0">
                        <a:solidFill>
                          <a:srgbClr val="0000FF"/>
                        </a:solidFill>
                        <a:effectLst/>
                        <a:latin typeface="Cambria Math" panose="02040503050406030204"/>
                      </a:rPr>
                      <m:t>𝑣</m:t>
                    </m:r>
                    <m:r>
                      <a:rPr lang="en-US" altLang="zh-CN" sz="2800" i="1" dirty="0">
                        <a:solidFill>
                          <a:srgbClr val="0000FF"/>
                        </a:solidFill>
                        <a:effectLst/>
                        <a:latin typeface="Cambria Math" panose="02040503050406030204"/>
                      </a:rPr>
                      <m:t>𝟑</m:t>
                    </m:r>
                  </m:oMath>
                </a14:m>
                <a:r>
                  <a:rPr lang="zh-CN" altLang="en-US" sz="2800" dirty="0">
                    <a:solidFill>
                      <a:srgbClr val="0000FF"/>
                    </a:solidFill>
                    <a:effectLst/>
                  </a:rPr>
                  <a:t>染色</a:t>
                </a:r>
                <a:endParaRPr lang="en-US" altLang="zh-CN" sz="2800" dirty="0">
                  <a:solidFill>
                    <a:srgbClr val="0000FF"/>
                  </a:solidFill>
                  <a:effectLst/>
                </a:endParaRPr>
              </a:p>
              <a:p>
                <a:r>
                  <a:rPr lang="zh-CN" altLang="en-US" sz="2800" dirty="0">
                    <a:solidFill>
                      <a:srgbClr val="0000FF"/>
                    </a:solidFill>
                    <a:effectLst/>
                  </a:rPr>
                  <a:t>同样，按照算法规则，故</a:t>
                </a:r>
                <a14:m>
                  <m:oMath xmlns:m="http://schemas.openxmlformats.org/officeDocument/2006/math">
                    <m:r>
                      <a:rPr lang="en-US" altLang="zh-CN" sz="2800" i="1" dirty="0">
                        <a:solidFill>
                          <a:srgbClr val="0000FF"/>
                        </a:solidFill>
                        <a:effectLst/>
                        <a:latin typeface="Cambria Math" panose="02040503050406030204"/>
                      </a:rPr>
                      <m:t>𝑣</m:t>
                    </m:r>
                    <m:r>
                      <a:rPr lang="en-US" altLang="zh-CN" sz="2800" b="1" i="1" dirty="0" smtClean="0">
                        <a:solidFill>
                          <a:srgbClr val="0000FF"/>
                        </a:solidFill>
                        <a:effectLst/>
                        <a:latin typeface="Cambria Math" panose="02040503050406030204"/>
                      </a:rPr>
                      <m:t>𝟒</m:t>
                    </m:r>
                    <m:r>
                      <a:rPr lang="zh-CN" altLang="en-US" sz="2800" i="1" dirty="0" smtClean="0">
                        <a:solidFill>
                          <a:srgbClr val="0000FF"/>
                        </a:solidFill>
                        <a:effectLst/>
                        <a:latin typeface="Cambria Math" panose="02040503050406030204"/>
                      </a:rPr>
                      <m:t>应该</m:t>
                    </m:r>
                  </m:oMath>
                </a14:m>
                <a:r>
                  <a:rPr lang="zh-CN" altLang="en-US" sz="2800" dirty="0">
                    <a:solidFill>
                      <a:srgbClr val="0000FF"/>
                    </a:solidFill>
                    <a:effectLst/>
                  </a:rPr>
                  <a:t>染色</a:t>
                </a:r>
                <a:r>
                  <a:rPr lang="en-US" altLang="zh-CN" sz="2800" dirty="0">
                    <a:solidFill>
                      <a:srgbClr val="0000FF"/>
                    </a:solidFill>
                    <a:effectLst/>
                  </a:rPr>
                  <a:t>2</a:t>
                </a:r>
                <a:r>
                  <a:rPr lang="zh-CN" altLang="en-US" sz="2800" dirty="0">
                    <a:solidFill>
                      <a:srgbClr val="0000FF"/>
                    </a:solidFill>
                    <a:effectLst/>
                  </a:rPr>
                  <a:t>，故</a:t>
                </a:r>
                <a14:m>
                  <m:oMath xmlns:m="http://schemas.openxmlformats.org/officeDocument/2006/math">
                    <m:r>
                      <a:rPr lang="en-US" altLang="zh-CN" sz="2800" i="1" dirty="0">
                        <a:solidFill>
                          <a:srgbClr val="0000FF"/>
                        </a:solidFill>
                        <a:effectLst/>
                        <a:latin typeface="Cambria Math" panose="02040503050406030204"/>
                      </a:rPr>
                      <m:t>𝑣</m:t>
                    </m:r>
                    <m:r>
                      <a:rPr lang="en-US" altLang="zh-CN" sz="2800" b="1" i="1" dirty="0" smtClean="0">
                        <a:solidFill>
                          <a:srgbClr val="0000FF"/>
                        </a:solidFill>
                        <a:effectLst/>
                        <a:latin typeface="Cambria Math" panose="02040503050406030204"/>
                      </a:rPr>
                      <m:t>𝟓</m:t>
                    </m:r>
                    <m:r>
                      <a:rPr lang="zh-CN" altLang="en-US" sz="2800" i="1" dirty="0">
                        <a:solidFill>
                          <a:srgbClr val="0000FF"/>
                        </a:solidFill>
                        <a:effectLst/>
                        <a:latin typeface="Cambria Math" panose="02040503050406030204"/>
                      </a:rPr>
                      <m:t>应该</m:t>
                    </m:r>
                  </m:oMath>
                </a14:m>
                <a:r>
                  <a:rPr lang="zh-CN" altLang="en-US" sz="2800" dirty="0">
                    <a:solidFill>
                      <a:srgbClr val="0000FF"/>
                    </a:solidFill>
                    <a:effectLst/>
                  </a:rPr>
                  <a:t>染色</a:t>
                </a:r>
                <a:r>
                  <a:rPr lang="en-US" altLang="zh-CN" sz="2800" dirty="0">
                    <a:solidFill>
                      <a:srgbClr val="0000FF"/>
                    </a:solidFill>
                    <a:effectLst/>
                  </a:rPr>
                  <a:t>1</a:t>
                </a:r>
                <a:r>
                  <a:rPr lang="zh-CN" altLang="en-US" sz="2800" dirty="0">
                    <a:solidFill>
                      <a:srgbClr val="0000FF"/>
                    </a:solidFill>
                    <a:effectLst/>
                  </a:rPr>
                  <a:t>，故</a:t>
                </a:r>
                <a14:m>
                  <m:oMath xmlns:m="http://schemas.openxmlformats.org/officeDocument/2006/math">
                    <m:r>
                      <a:rPr lang="en-US" altLang="zh-CN" sz="2800" i="1" dirty="0">
                        <a:solidFill>
                          <a:srgbClr val="0000FF"/>
                        </a:solidFill>
                        <a:effectLst/>
                        <a:latin typeface="Cambria Math" panose="02040503050406030204"/>
                      </a:rPr>
                      <m:t>𝑣</m:t>
                    </m:r>
                    <m:r>
                      <a:rPr lang="en-US" altLang="zh-CN" sz="2800" b="1" i="1" dirty="0" smtClean="0">
                        <a:solidFill>
                          <a:srgbClr val="0000FF"/>
                        </a:solidFill>
                        <a:effectLst/>
                        <a:latin typeface="Cambria Math" panose="02040503050406030204"/>
                      </a:rPr>
                      <m:t>𝟔</m:t>
                    </m:r>
                    <m:r>
                      <a:rPr lang="zh-CN" altLang="en-US" sz="2800" i="1" dirty="0">
                        <a:solidFill>
                          <a:srgbClr val="0000FF"/>
                        </a:solidFill>
                        <a:effectLst/>
                        <a:latin typeface="Cambria Math" panose="02040503050406030204"/>
                      </a:rPr>
                      <m:t>应该</m:t>
                    </m:r>
                  </m:oMath>
                </a14:m>
                <a:r>
                  <a:rPr lang="zh-CN" altLang="en-US" sz="2800" dirty="0">
                    <a:solidFill>
                      <a:srgbClr val="0000FF"/>
                    </a:solidFill>
                    <a:effectLst/>
                  </a:rPr>
                  <a:t>染色</a:t>
                </a:r>
                <a:r>
                  <a:rPr lang="en-US" altLang="zh-CN" sz="2800" dirty="0">
                    <a:solidFill>
                      <a:srgbClr val="0000FF"/>
                    </a:solidFill>
                    <a:effectLst/>
                  </a:rPr>
                  <a:t>2</a:t>
                </a:r>
                <a:r>
                  <a:rPr lang="zh-CN" altLang="en-US" sz="2800" dirty="0">
                    <a:solidFill>
                      <a:srgbClr val="0000FF"/>
                    </a:solidFill>
                    <a:effectLst/>
                  </a:rPr>
                  <a:t>，同理，</a:t>
                </a:r>
                <a14:m>
                  <m:oMath xmlns:m="http://schemas.openxmlformats.org/officeDocument/2006/math">
                    <m:r>
                      <a:rPr lang="en-US" altLang="zh-CN" sz="2800" i="1" dirty="0">
                        <a:solidFill>
                          <a:srgbClr val="0000FF"/>
                        </a:solidFill>
                        <a:effectLst/>
                        <a:latin typeface="Cambria Math" panose="02040503050406030204"/>
                      </a:rPr>
                      <m:t>𝑣</m:t>
                    </m:r>
                    <m:r>
                      <a:rPr lang="en-US" altLang="zh-CN" sz="2800" b="1" i="1" dirty="0" smtClean="0">
                        <a:solidFill>
                          <a:srgbClr val="0000FF"/>
                        </a:solidFill>
                        <a:effectLst/>
                        <a:latin typeface="Cambria Math" panose="02040503050406030204"/>
                      </a:rPr>
                      <m:t>𝟕</m:t>
                    </m:r>
                    <m:r>
                      <a:rPr lang="zh-CN" altLang="en-US" sz="2800" i="1" dirty="0">
                        <a:solidFill>
                          <a:srgbClr val="0000FF"/>
                        </a:solidFill>
                        <a:effectLst/>
                        <a:latin typeface="Cambria Math" panose="02040503050406030204"/>
                      </a:rPr>
                      <m:t>应该</m:t>
                    </m:r>
                  </m:oMath>
                </a14:m>
                <a:r>
                  <a:rPr lang="zh-CN" altLang="en-US" sz="2800" dirty="0">
                    <a:solidFill>
                      <a:srgbClr val="0000FF"/>
                    </a:solidFill>
                    <a:effectLst/>
                  </a:rPr>
                  <a:t>染色３</a:t>
                </a:r>
                <a:endParaRPr lang="zh-CN" altLang="en-US" sz="2800" dirty="0">
                  <a:solidFill>
                    <a:srgbClr val="0000FF"/>
                  </a:solidFill>
                </a:endParaRP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179512" y="981075"/>
                <a:ext cx="6048672" cy="5184775"/>
              </a:xfrm>
              <a:blipFill rotWithShape="1">
                <a:blip r:embed="rId2"/>
                <a:stretch>
                  <a:fillRect l="-7" r="2"/>
                </a:stretch>
              </a:blipFill>
            </p:spPr>
            <p:txBody>
              <a:bodyPr/>
              <a:lstStyle/>
              <a:p>
                <a:r>
                  <a:rPr lang="zh-CN" altLang="en-US">
                    <a:noFill/>
                  </a:rPr>
                  <a:t> </a:t>
                </a:r>
              </a:p>
            </p:txBody>
          </p:sp>
        </mc:Fallback>
      </mc:AlternateContent>
      <p:pic>
        <p:nvPicPr>
          <p:cNvPr id="414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4432" y="548680"/>
            <a:ext cx="2915816" cy="29747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47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600" y="3971924"/>
            <a:ext cx="2828925" cy="288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548680"/>
            <a:ext cx="8540750" cy="720725"/>
          </a:xfrm>
        </p:spPr>
        <p:txBody>
          <a:bodyPr/>
          <a:lstStyle/>
          <a:p>
            <a:pPr lvl="0"/>
            <a:r>
              <a:rPr lang="zh-CN" altLang="en-US" sz="3200" dirty="0">
                <a:effectLst/>
              </a:rPr>
              <a:t>算法四、</a:t>
            </a:r>
            <a:r>
              <a:rPr lang="en-US" altLang="zh-CN" sz="3200" dirty="0">
                <a:effectLst/>
              </a:rPr>
              <a:t>Welsh-Powell </a:t>
            </a:r>
            <a:r>
              <a:rPr lang="zh-CN" altLang="zh-CN" sz="3200" dirty="0">
                <a:effectLst/>
              </a:rPr>
              <a:t>算法</a:t>
            </a:r>
            <a:r>
              <a:rPr lang="en-US" altLang="zh-CN" sz="3200" dirty="0">
                <a:effectLst/>
              </a:rPr>
              <a:t>(</a:t>
            </a:r>
            <a:r>
              <a:rPr lang="zh-CN" altLang="zh-CN" sz="3200" dirty="0">
                <a:effectLst/>
              </a:rPr>
              <a:t>最大度优先算法</a:t>
            </a:r>
            <a:r>
              <a:rPr lang="en-US" altLang="zh-CN" sz="3200" dirty="0">
                <a:effectLst/>
              </a:rPr>
              <a:t>)</a:t>
            </a:r>
            <a:br>
              <a:rPr lang="zh-CN" altLang="zh-CN" sz="3200" dirty="0">
                <a:effectLst/>
              </a:rPr>
            </a:br>
            <a:endParaRPr lang="zh-CN" altLang="en-US" sz="3200" dirty="0"/>
          </a:p>
        </p:txBody>
      </p:sp>
      <p:sp>
        <p:nvSpPr>
          <p:cNvPr id="3" name="内容占位符 2"/>
          <p:cNvSpPr>
            <a:spLocks noGrp="1"/>
          </p:cNvSpPr>
          <p:nvPr>
            <p:ph idx="1"/>
          </p:nvPr>
        </p:nvSpPr>
        <p:spPr/>
        <p:txBody>
          <a:bodyPr/>
          <a:lstStyle/>
          <a:p>
            <a:r>
              <a:rPr lang="zh-CN" altLang="en-US" sz="2400" dirty="0">
                <a:solidFill>
                  <a:srgbClr val="FF0000"/>
                </a:solidFill>
                <a:effectLst/>
              </a:rPr>
              <a:t>算法思想：</a:t>
            </a:r>
            <a:r>
              <a:rPr lang="zh-CN" altLang="en-US" sz="2400" dirty="0">
                <a:solidFill>
                  <a:srgbClr val="0000FF"/>
                </a:solidFill>
                <a:effectLst/>
              </a:rPr>
              <a:t>将图的所有顶点按度由大到小排序，将颜色标号，按颜色标号由小到大依次使用颜色给顶点染色。每使用一种色时，用这种色给尽可能多的不相邻顶点染色，每次染色时若有多个顶点可选，优先选择度较大的顶点，可以看出，这个算法综合了规范染色法和顺序染色法两方面的考虑。</a:t>
            </a:r>
            <a:endParaRPr lang="en-US" altLang="zh-CN" sz="2400" dirty="0">
              <a:solidFill>
                <a:srgbClr val="0000FF"/>
              </a:solidFill>
              <a:effectLst/>
            </a:endParaRPr>
          </a:p>
          <a:p>
            <a:endParaRPr lang="zh-CN" altLang="zh-CN" sz="2400" dirty="0">
              <a:effectLst/>
            </a:endParaRPr>
          </a:p>
          <a:p>
            <a:endParaRPr lang="zh-CN" altLang="en-US" sz="240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548680"/>
            <a:ext cx="8540750" cy="720725"/>
          </a:xfrm>
        </p:spPr>
        <p:txBody>
          <a:bodyPr/>
          <a:lstStyle/>
          <a:p>
            <a:pPr lvl="0"/>
            <a:r>
              <a:rPr lang="zh-CN" altLang="en-US" sz="3200" dirty="0">
                <a:effectLst/>
              </a:rPr>
              <a:t>算法四、</a:t>
            </a:r>
            <a:r>
              <a:rPr lang="en-US" altLang="zh-CN" sz="3200" dirty="0">
                <a:effectLst/>
              </a:rPr>
              <a:t>Welsh-Powell </a:t>
            </a:r>
            <a:r>
              <a:rPr lang="zh-CN" altLang="zh-CN" sz="3200" dirty="0">
                <a:effectLst/>
              </a:rPr>
              <a:t>算法</a:t>
            </a:r>
            <a:r>
              <a:rPr lang="en-US" altLang="zh-CN" sz="3200" dirty="0">
                <a:effectLst/>
              </a:rPr>
              <a:t>(</a:t>
            </a:r>
            <a:r>
              <a:rPr lang="zh-CN" altLang="zh-CN" sz="3200" dirty="0">
                <a:effectLst/>
              </a:rPr>
              <a:t>最大度优先算法</a:t>
            </a:r>
            <a:r>
              <a:rPr lang="en-US" altLang="zh-CN" sz="3200" dirty="0">
                <a:effectLst/>
              </a:rPr>
              <a:t>)</a:t>
            </a:r>
            <a:br>
              <a:rPr lang="zh-CN" altLang="zh-CN" sz="3200" dirty="0">
                <a:effectLst/>
              </a:rPr>
            </a:br>
            <a:endParaRPr lang="zh-CN" altLang="en-US" sz="32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solidFill>
                      <a:srgbClr val="FF0000"/>
                    </a:solidFill>
                    <a:effectLst/>
                  </a:rPr>
                  <a:t>输入：图</a:t>
                </a:r>
                <a:r>
                  <a:rPr lang="en-US" altLang="zh-CN" sz="2400" dirty="0">
                    <a:solidFill>
                      <a:srgbClr val="FF0000"/>
                    </a:solidFill>
                    <a:effectLst/>
                  </a:rPr>
                  <a:t>G</a:t>
                </a:r>
              </a:p>
              <a:p>
                <a:r>
                  <a:rPr lang="zh-CN" altLang="en-US" sz="2400" dirty="0">
                    <a:solidFill>
                      <a:srgbClr val="FF0000"/>
                    </a:solidFill>
                    <a:effectLst/>
                  </a:rPr>
                  <a:t>输出：</a:t>
                </a:r>
                <a:r>
                  <a:rPr lang="en-US" altLang="zh-CN" sz="2400" dirty="0">
                    <a:effectLst/>
                  </a:rPr>
                  <a:t>G</a:t>
                </a:r>
                <a:r>
                  <a:rPr lang="zh-CN" altLang="en-US" sz="2400" dirty="0">
                    <a:effectLst/>
                  </a:rPr>
                  <a:t>的顶点正常色划分（独立集划分）：</a:t>
                </a:r>
                <a:r>
                  <a:rPr lang="en-US" altLang="zh-CN" sz="2400" i="1" dirty="0">
                    <a:effectLst/>
                  </a:rPr>
                  <a:t>V</a:t>
                </a:r>
                <a:r>
                  <a:rPr lang="en-US" altLang="zh-CN" sz="2400" baseline="-25000" dirty="0">
                    <a:effectLst/>
                  </a:rPr>
                  <a:t>1</a:t>
                </a:r>
                <a:r>
                  <a:rPr lang="en-US" altLang="zh-CN" sz="2400" dirty="0">
                    <a:effectLst/>
                  </a:rPr>
                  <a:t> , </a:t>
                </a:r>
                <a:r>
                  <a:rPr lang="en-US" altLang="zh-CN" sz="2400" i="1" dirty="0">
                    <a:effectLst/>
                  </a:rPr>
                  <a:t>V</a:t>
                </a:r>
                <a:r>
                  <a:rPr lang="en-US" altLang="zh-CN" sz="2400" baseline="-25000" dirty="0">
                    <a:effectLst/>
                  </a:rPr>
                  <a:t>2</a:t>
                </a:r>
                <a:r>
                  <a:rPr lang="en-US" altLang="zh-CN" sz="2400" dirty="0">
                    <a:effectLst/>
                  </a:rPr>
                  <a:t> ,	…,</a:t>
                </a:r>
                <a:r>
                  <a:rPr lang="en-US" altLang="zh-CN" sz="2400" i="1" dirty="0" err="1">
                    <a:effectLst/>
                  </a:rPr>
                  <a:t>V</a:t>
                </a:r>
                <a:r>
                  <a:rPr lang="en-US" altLang="zh-CN" sz="2400" i="1" baseline="-25000" dirty="0" err="1">
                    <a:effectLst/>
                  </a:rPr>
                  <a:t>k</a:t>
                </a:r>
                <a:r>
                  <a:rPr lang="en-US" altLang="zh-CN" sz="2400" dirty="0">
                    <a:effectLst/>
                  </a:rPr>
                  <a:t> </a:t>
                </a:r>
                <a:r>
                  <a:rPr lang="zh-CN" altLang="zh-CN" sz="2400" dirty="0">
                    <a:effectLst/>
                  </a:rPr>
                  <a:t>。</a:t>
                </a:r>
                <a:r>
                  <a:rPr lang="en-US" altLang="zh-CN" sz="2400" dirty="0">
                    <a:effectLst/>
                  </a:rPr>
                  <a:t> </a:t>
                </a:r>
              </a:p>
              <a:p>
                <a:r>
                  <a:rPr lang="zh-CN" altLang="zh-CN" sz="2400" dirty="0">
                    <a:solidFill>
                      <a:srgbClr val="FF0000"/>
                    </a:solidFill>
                    <a:effectLst/>
                  </a:rPr>
                  <a:t>第 </a:t>
                </a:r>
                <a:r>
                  <a:rPr lang="en-US" altLang="zh-CN" sz="2400" dirty="0">
                    <a:solidFill>
                      <a:srgbClr val="FF0000"/>
                    </a:solidFill>
                    <a:effectLst/>
                  </a:rPr>
                  <a:t>1 </a:t>
                </a:r>
                <a:r>
                  <a:rPr lang="zh-CN" altLang="zh-CN" sz="2400" dirty="0">
                    <a:solidFill>
                      <a:srgbClr val="FF0000"/>
                    </a:solidFill>
                    <a:effectLst/>
                  </a:rPr>
                  <a:t>步：</a:t>
                </a:r>
                <a:r>
                  <a:rPr lang="zh-CN" altLang="zh-CN" sz="2400" dirty="0">
                    <a:effectLst/>
                  </a:rPr>
                  <a:t>将图 </a:t>
                </a:r>
                <a:r>
                  <a:rPr lang="en-US" altLang="zh-CN" sz="2400" dirty="0">
                    <a:effectLst/>
                  </a:rPr>
                  <a:t>G </a:t>
                </a:r>
                <a:r>
                  <a:rPr lang="zh-CN" altLang="zh-CN" sz="2400" dirty="0">
                    <a:effectLst/>
                  </a:rPr>
                  <a:t>的顶点按度数递减的顺序排列，设为 </a:t>
                </a:r>
                <a14:m>
                  <m:oMath xmlns:m="http://schemas.openxmlformats.org/officeDocument/2006/math">
                    <m:r>
                      <a:rPr lang="en-US" altLang="zh-CN" sz="2400" i="1" dirty="0">
                        <a:solidFill>
                          <a:srgbClr val="0000FF"/>
                        </a:solidFill>
                        <a:effectLst/>
                        <a:latin typeface="Cambria Math" panose="02040503050406030204"/>
                      </a:rPr>
                      <m:t>𝑣</m:t>
                    </m:r>
                    <m:r>
                      <a:rPr lang="en-US" altLang="zh-CN" sz="2400" i="1" dirty="0">
                        <a:solidFill>
                          <a:srgbClr val="0000FF"/>
                        </a:solidFill>
                        <a:effectLst/>
                        <a:latin typeface="Cambria Math" panose="02040503050406030204"/>
                      </a:rPr>
                      <m:t> </m:t>
                    </m:r>
                  </m:oMath>
                </a14:m>
                <a:r>
                  <a:rPr lang="en-US" altLang="zh-CN" sz="2400" baseline="-25000" dirty="0">
                    <a:effectLst/>
                  </a:rPr>
                  <a:t>1</a:t>
                </a:r>
                <a:r>
                  <a:rPr lang="en-US" altLang="zh-CN" sz="2400" dirty="0">
                    <a:effectLst/>
                  </a:rPr>
                  <a:t> , </a:t>
                </a:r>
                <a14:m>
                  <m:oMath xmlns:m="http://schemas.openxmlformats.org/officeDocument/2006/math">
                    <m:r>
                      <a:rPr lang="en-US" altLang="zh-CN" sz="2400" i="1" dirty="0">
                        <a:solidFill>
                          <a:srgbClr val="0000FF"/>
                        </a:solidFill>
                        <a:effectLst/>
                        <a:latin typeface="Cambria Math" panose="02040503050406030204"/>
                      </a:rPr>
                      <m:t>𝑣</m:t>
                    </m:r>
                  </m:oMath>
                </a14:m>
                <a:r>
                  <a:rPr lang="en-US" altLang="zh-CN" sz="2400" baseline="-25000" dirty="0">
                    <a:effectLst/>
                  </a:rPr>
                  <a:t>2</a:t>
                </a:r>
                <a:r>
                  <a:rPr lang="en-US" altLang="zh-CN" sz="2400" dirty="0">
                    <a:effectLst/>
                  </a:rPr>
                  <a:t> ,…, </a:t>
                </a:r>
                <a14:m>
                  <m:oMath xmlns:m="http://schemas.openxmlformats.org/officeDocument/2006/math">
                    <m:r>
                      <a:rPr lang="en-US" altLang="zh-CN" sz="2400" i="1" dirty="0">
                        <a:solidFill>
                          <a:srgbClr val="0000FF"/>
                        </a:solidFill>
                        <a:effectLst/>
                        <a:latin typeface="Cambria Math" panose="02040503050406030204"/>
                      </a:rPr>
                      <m:t>𝑣</m:t>
                    </m:r>
                  </m:oMath>
                </a14:m>
                <a:r>
                  <a:rPr lang="en-US" altLang="zh-CN" sz="2400" i="1" baseline="-25000" dirty="0" err="1">
                    <a:effectLst/>
                  </a:rPr>
                  <a:t>n</a:t>
                </a:r>
                <a:r>
                  <a:rPr lang="en-US" altLang="zh-CN" sz="2400" dirty="0">
                    <a:effectLst/>
                  </a:rPr>
                  <a:t> </a:t>
                </a:r>
                <a:r>
                  <a:rPr lang="zh-CN" altLang="zh-CN" sz="2400" dirty="0">
                    <a:effectLst/>
                  </a:rPr>
                  <a:t>。</a:t>
                </a:r>
                <a:r>
                  <a:rPr lang="en-US" altLang="zh-CN" sz="2400" dirty="0">
                    <a:effectLst/>
                  </a:rPr>
                  <a:t> </a:t>
                </a:r>
                <a:endParaRPr lang="zh-CN" altLang="zh-CN" sz="2400" dirty="0">
                  <a:effectLst/>
                </a:endParaRPr>
              </a:p>
              <a:p>
                <a:pPr lvl="0"/>
                <a:r>
                  <a:rPr lang="zh-CN" altLang="zh-CN" sz="2400" dirty="0">
                    <a:solidFill>
                      <a:srgbClr val="FF0000"/>
                    </a:solidFill>
                    <a:effectLst/>
                  </a:rPr>
                  <a:t>第</a:t>
                </a:r>
                <a:r>
                  <a:rPr lang="en-US" altLang="zh-CN" sz="2400" dirty="0">
                    <a:solidFill>
                      <a:srgbClr val="FF0000"/>
                    </a:solidFill>
                    <a:effectLst/>
                  </a:rPr>
                  <a:t>2 </a:t>
                </a:r>
                <a:r>
                  <a:rPr lang="zh-CN" altLang="zh-CN" sz="2400" dirty="0">
                    <a:solidFill>
                      <a:srgbClr val="FF0000"/>
                    </a:solidFill>
                    <a:effectLst/>
                  </a:rPr>
                  <a:t>步：</a:t>
                </a:r>
                <a:r>
                  <a:rPr lang="zh-CN" altLang="zh-CN" sz="2400" dirty="0">
                    <a:effectLst/>
                  </a:rPr>
                  <a:t>用第</a:t>
                </a:r>
                <a:r>
                  <a:rPr lang="en-US" altLang="zh-CN" sz="2400" dirty="0">
                    <a:effectLst/>
                  </a:rPr>
                  <a:t> 1 </a:t>
                </a:r>
                <a:r>
                  <a:rPr lang="zh-CN" altLang="zh-CN" sz="2400" dirty="0">
                    <a:effectLst/>
                  </a:rPr>
                  <a:t>种颜色给 </a:t>
                </a:r>
                <a14:m>
                  <m:oMath xmlns:m="http://schemas.openxmlformats.org/officeDocument/2006/math">
                    <m:r>
                      <a:rPr lang="en-US" altLang="zh-CN" sz="2400" i="1" dirty="0">
                        <a:solidFill>
                          <a:srgbClr val="0000FF"/>
                        </a:solidFill>
                        <a:effectLst/>
                        <a:latin typeface="Cambria Math" panose="02040503050406030204"/>
                      </a:rPr>
                      <m:t>𝑣</m:t>
                    </m:r>
                  </m:oMath>
                </a14:m>
                <a:r>
                  <a:rPr lang="en-US" altLang="zh-CN" sz="2400" baseline="-25000" dirty="0">
                    <a:effectLst/>
                  </a:rPr>
                  <a:t>1</a:t>
                </a:r>
                <a:r>
                  <a:rPr lang="en-US" altLang="zh-CN" sz="2400" dirty="0">
                    <a:effectLst/>
                  </a:rPr>
                  <a:t> </a:t>
                </a:r>
                <a:r>
                  <a:rPr lang="zh-CN" altLang="zh-CN" sz="2400" dirty="0">
                    <a:effectLst/>
                  </a:rPr>
                  <a:t>染色，令</a:t>
                </a:r>
                <a:r>
                  <a:rPr lang="en-US" altLang="zh-CN" sz="2400" i="1" dirty="0">
                    <a:effectLst/>
                  </a:rPr>
                  <a:t>V</a:t>
                </a:r>
                <a:r>
                  <a:rPr lang="en-US" altLang="zh-CN" sz="2400" i="1" baseline="-25000" dirty="0">
                    <a:effectLst/>
                  </a:rPr>
                  <a:t>1</a:t>
                </a:r>
                <a:r>
                  <a:rPr lang="en-US" altLang="zh-CN" sz="2400" dirty="0">
                    <a:effectLst/>
                  </a:rPr>
                  <a:t> := {</a:t>
                </a:r>
                <a14:m>
                  <m:oMath xmlns:m="http://schemas.openxmlformats.org/officeDocument/2006/math">
                    <m:r>
                      <a:rPr lang="en-US" altLang="zh-CN" sz="2400" i="1" dirty="0">
                        <a:solidFill>
                          <a:srgbClr val="0000FF"/>
                        </a:solidFill>
                        <a:effectLst/>
                        <a:latin typeface="Cambria Math" panose="02040503050406030204"/>
                      </a:rPr>
                      <m:t>𝑣</m:t>
                    </m:r>
                  </m:oMath>
                </a14:m>
                <a:r>
                  <a:rPr lang="en-US" altLang="zh-CN" sz="2400" baseline="-25000" dirty="0">
                    <a:effectLst/>
                  </a:rPr>
                  <a:t>1</a:t>
                </a:r>
                <a:r>
                  <a:rPr lang="en-US" altLang="zh-CN" sz="2400" dirty="0">
                    <a:effectLst/>
                  </a:rPr>
                  <a:t>} </a:t>
                </a:r>
                <a:r>
                  <a:rPr lang="zh-CN" altLang="zh-CN" sz="2400" dirty="0">
                    <a:effectLst/>
                  </a:rPr>
                  <a:t>， </a:t>
                </a:r>
                <a:r>
                  <a:rPr lang="en-US" altLang="zh-CN" sz="2400" i="1" dirty="0" err="1">
                    <a:effectLst/>
                  </a:rPr>
                  <a:t>i</a:t>
                </a:r>
                <a:r>
                  <a:rPr lang="en-US" altLang="zh-CN" sz="2400" dirty="0">
                    <a:effectLst/>
                  </a:rPr>
                  <a:t> := 1</a:t>
                </a:r>
                <a:r>
                  <a:rPr lang="zh-CN" altLang="zh-CN" sz="2400" dirty="0">
                    <a:effectLst/>
                  </a:rPr>
                  <a:t>。</a:t>
                </a:r>
                <a:r>
                  <a:rPr lang="en-US" altLang="zh-CN" sz="2400" dirty="0">
                    <a:effectLst/>
                  </a:rPr>
                  <a:t> </a:t>
                </a:r>
                <a:endParaRPr lang="zh-CN" altLang="zh-CN" sz="2400" dirty="0">
                  <a:effectLst/>
                </a:endParaRPr>
              </a:p>
              <a:p>
                <a:pPr lvl="0"/>
                <a:r>
                  <a:rPr lang="zh-CN" altLang="zh-CN" sz="2400" dirty="0">
                    <a:solidFill>
                      <a:srgbClr val="FF0000"/>
                    </a:solidFill>
                    <a:effectLst/>
                  </a:rPr>
                  <a:t>第</a:t>
                </a:r>
                <a:r>
                  <a:rPr lang="en-US" altLang="zh-CN" sz="2400" dirty="0">
                    <a:solidFill>
                      <a:srgbClr val="FF0000"/>
                    </a:solidFill>
                    <a:effectLst/>
                  </a:rPr>
                  <a:t>3 </a:t>
                </a:r>
                <a:r>
                  <a:rPr lang="zh-CN" altLang="zh-CN" sz="2400" dirty="0">
                    <a:solidFill>
                      <a:srgbClr val="FF0000"/>
                    </a:solidFill>
                    <a:effectLst/>
                  </a:rPr>
                  <a:t>步：</a:t>
                </a:r>
                <a:r>
                  <a:rPr lang="zh-CN" altLang="zh-CN" sz="2400" dirty="0">
                    <a:effectLst/>
                  </a:rPr>
                  <a:t>若存在与</a:t>
                </a:r>
                <a:r>
                  <a:rPr lang="en-US" altLang="zh-CN" sz="2400" i="1" dirty="0">
                    <a:effectLst/>
                  </a:rPr>
                  <a:t>V</a:t>
                </a:r>
                <a:r>
                  <a:rPr lang="en-US" altLang="zh-CN" sz="2400" i="1" baseline="-25000" dirty="0">
                    <a:effectLst/>
                  </a:rPr>
                  <a:t>i</a:t>
                </a:r>
                <a:r>
                  <a:rPr lang="en-US" altLang="zh-CN" sz="2400" dirty="0">
                    <a:effectLst/>
                  </a:rPr>
                  <a:t> </a:t>
                </a:r>
                <a:r>
                  <a:rPr lang="zh-CN" altLang="zh-CN" sz="2400" dirty="0">
                    <a:effectLst/>
                  </a:rPr>
                  <a:t>中所有点都不相邻的未染色顶点，则</a:t>
                </a:r>
                <a:r>
                  <a:rPr lang="zh-CN" altLang="en-US" sz="2400" dirty="0">
                    <a:effectLst/>
                  </a:rPr>
                  <a:t>按顺序</a:t>
                </a:r>
                <a:r>
                  <a:rPr lang="zh-CN" altLang="zh-CN" sz="2400" dirty="0">
                    <a:effectLst/>
                  </a:rPr>
                  <a:t>找出第一个与</a:t>
                </a:r>
                <a:r>
                  <a:rPr lang="en-US" altLang="zh-CN" sz="2400" i="1" dirty="0">
                    <a:effectLst/>
                  </a:rPr>
                  <a:t>V</a:t>
                </a:r>
                <a:r>
                  <a:rPr lang="en-US" altLang="zh-CN" sz="2400" i="1" baseline="-25000" dirty="0">
                    <a:effectLst/>
                  </a:rPr>
                  <a:t>i</a:t>
                </a:r>
                <a:r>
                  <a:rPr lang="en-US" altLang="zh-CN" sz="2400" dirty="0">
                    <a:effectLst/>
                  </a:rPr>
                  <a:t> </a:t>
                </a:r>
                <a:r>
                  <a:rPr lang="zh-CN" altLang="zh-CN" sz="2400" dirty="0">
                    <a:effectLst/>
                  </a:rPr>
                  <a:t>中所有点都不相邻的未染色顶点 </a:t>
                </a:r>
                <a14:m>
                  <m:oMath xmlns:m="http://schemas.openxmlformats.org/officeDocument/2006/math">
                    <m:r>
                      <a:rPr lang="en-US" altLang="zh-CN" sz="2400" i="1" dirty="0">
                        <a:solidFill>
                          <a:srgbClr val="0000FF"/>
                        </a:solidFill>
                        <a:effectLst/>
                        <a:latin typeface="Cambria Math" panose="02040503050406030204"/>
                      </a:rPr>
                      <m:t>𝑣</m:t>
                    </m:r>
                    <m:r>
                      <a:rPr lang="en-US" altLang="zh-CN" sz="2400" i="1" dirty="0">
                        <a:solidFill>
                          <a:srgbClr val="0000FF"/>
                        </a:solidFill>
                        <a:effectLst/>
                        <a:latin typeface="Cambria Math" panose="02040503050406030204"/>
                      </a:rPr>
                      <m:t> </m:t>
                    </m:r>
                  </m:oMath>
                </a14:m>
                <a:r>
                  <a:rPr lang="zh-CN" altLang="zh-CN" sz="2400" dirty="0">
                    <a:effectLst/>
                  </a:rPr>
                  <a:t>，转下步；否则</a:t>
                </a:r>
                <a:r>
                  <a:rPr lang="zh-CN" altLang="en-US" sz="2400" dirty="0">
                    <a:effectLst/>
                  </a:rPr>
                  <a:t>，输出</a:t>
                </a:r>
                <a:r>
                  <a:rPr lang="zh-CN" altLang="zh-CN" sz="2400" dirty="0">
                    <a:effectLst/>
                  </a:rPr>
                  <a:t> </a:t>
                </a:r>
                <a:r>
                  <a:rPr lang="en-US" altLang="zh-CN" sz="2400" i="1" dirty="0">
                    <a:effectLst/>
                  </a:rPr>
                  <a:t>V</a:t>
                </a:r>
                <a:r>
                  <a:rPr lang="en-US" altLang="zh-CN" sz="2400" i="1" baseline="-25000" dirty="0">
                    <a:effectLst/>
                  </a:rPr>
                  <a:t>i</a:t>
                </a:r>
                <a:r>
                  <a:rPr lang="en-US" altLang="zh-CN" sz="2400" dirty="0">
                    <a:effectLst/>
                  </a:rPr>
                  <a:t> </a:t>
                </a:r>
                <a:r>
                  <a:rPr lang="zh-CN" altLang="en-US" sz="2400" dirty="0">
                    <a:effectLst/>
                  </a:rPr>
                  <a:t>，并令</a:t>
                </a:r>
                <a:r>
                  <a:rPr lang="en-US" altLang="zh-CN" sz="2400" dirty="0">
                    <a:effectLst/>
                  </a:rPr>
                  <a:t>S:=S</a:t>
                </a:r>
                <a:r>
                  <a:rPr lang="en-US" altLang="zh-CN" sz="2400" dirty="0">
                    <a:ea typeface="Cambria Math" panose="02040503050406030204"/>
                  </a:rPr>
                  <a:t> </a:t>
                </a:r>
                <a14:m>
                  <m:oMath xmlns:m="http://schemas.openxmlformats.org/officeDocument/2006/math">
                    <m:r>
                      <a:rPr lang="en-US" altLang="zh-CN" sz="2400" i="1">
                        <a:latin typeface="Cambria Math" panose="02040503050406030204"/>
                        <a:ea typeface="Cambria Math" panose="02040503050406030204"/>
                      </a:rPr>
                      <m:t>∪</m:t>
                    </m:r>
                    <m:r>
                      <m:rPr>
                        <m:nor/>
                      </m:rPr>
                      <a:rPr lang="en-US" altLang="zh-CN" sz="2400" i="1" dirty="0">
                        <a:effectLst/>
                        <a:latin typeface="Cambria Math" panose="02040503050406030204" charset="0"/>
                      </a:rPr>
                      <m:t>V</m:t>
                    </m:r>
                    <m:r>
                      <m:rPr>
                        <m:nor/>
                      </m:rPr>
                      <a:rPr lang="en-US" altLang="zh-CN" sz="2400" i="1" baseline="-25000" dirty="0">
                        <a:effectLst/>
                        <a:latin typeface="Cambria Math" panose="02040503050406030204" charset="0"/>
                      </a:rPr>
                      <m:t>i</m:t>
                    </m:r>
                  </m:oMath>
                </a14:m>
                <a:r>
                  <a:rPr lang="zh-CN" altLang="en-US" sz="2400" dirty="0">
                    <a:effectLst/>
                  </a:rPr>
                  <a:t>，转第</a:t>
                </a:r>
                <a:r>
                  <a:rPr lang="en-US" altLang="zh-CN" sz="2400" dirty="0">
                    <a:effectLst/>
                  </a:rPr>
                  <a:t>5</a:t>
                </a:r>
                <a:r>
                  <a:rPr lang="zh-CN" altLang="en-US" sz="2400" dirty="0">
                    <a:effectLst/>
                  </a:rPr>
                  <a:t>步</a:t>
                </a:r>
                <a:endParaRPr lang="en-US" altLang="zh-CN" sz="2400" dirty="0">
                  <a:effectLst/>
                </a:endParaRPr>
              </a:p>
              <a:p>
                <a:pPr lvl="0"/>
                <a:r>
                  <a:rPr lang="zh-CN" altLang="zh-CN" sz="2400" dirty="0">
                    <a:solidFill>
                      <a:srgbClr val="FF0000"/>
                    </a:solidFill>
                    <a:effectLst/>
                  </a:rPr>
                  <a:t>第</a:t>
                </a:r>
                <a:r>
                  <a:rPr lang="en-US" altLang="zh-CN" sz="2400" dirty="0">
                    <a:solidFill>
                      <a:srgbClr val="FF0000"/>
                    </a:solidFill>
                    <a:effectLst/>
                  </a:rPr>
                  <a:t>4 </a:t>
                </a:r>
                <a:r>
                  <a:rPr lang="zh-CN" altLang="zh-CN" sz="2400" dirty="0">
                    <a:solidFill>
                      <a:srgbClr val="FF0000"/>
                    </a:solidFill>
                    <a:effectLst/>
                  </a:rPr>
                  <a:t>步：</a:t>
                </a:r>
                <a:r>
                  <a:rPr lang="zh-CN" altLang="zh-CN" sz="2400" dirty="0">
                    <a:effectLst/>
                  </a:rPr>
                  <a:t>给 </a:t>
                </a:r>
                <a14:m>
                  <m:oMath xmlns:m="http://schemas.openxmlformats.org/officeDocument/2006/math">
                    <m:r>
                      <a:rPr lang="en-US" altLang="zh-CN" sz="2400" i="1" dirty="0">
                        <a:solidFill>
                          <a:srgbClr val="0000FF"/>
                        </a:solidFill>
                        <a:effectLst/>
                        <a:latin typeface="Cambria Math" panose="02040503050406030204"/>
                      </a:rPr>
                      <m:t>𝑣</m:t>
                    </m:r>
                  </m:oMath>
                </a14:m>
                <a:r>
                  <a:rPr lang="en-US" altLang="zh-CN" sz="2400" dirty="0">
                    <a:effectLst/>
                  </a:rPr>
                  <a:t> </a:t>
                </a:r>
                <a:r>
                  <a:rPr lang="zh-CN" altLang="zh-CN" sz="2400" dirty="0">
                    <a:effectLst/>
                  </a:rPr>
                  <a:t>染上第 </a:t>
                </a:r>
                <a:r>
                  <a:rPr lang="en-US" altLang="zh-CN" sz="2400" i="1" dirty="0" err="1">
                    <a:effectLst/>
                  </a:rPr>
                  <a:t>i</a:t>
                </a:r>
                <a:r>
                  <a:rPr lang="en-US" altLang="zh-CN" sz="2400" dirty="0">
                    <a:effectLst/>
                  </a:rPr>
                  <a:t> </a:t>
                </a:r>
                <a:r>
                  <a:rPr lang="zh-CN" altLang="zh-CN" sz="2400" dirty="0">
                    <a:effectLst/>
                  </a:rPr>
                  <a:t>种色，令</a:t>
                </a:r>
                <a:r>
                  <a:rPr lang="en-US" altLang="zh-CN" sz="2400" i="1" dirty="0">
                    <a:effectLst/>
                  </a:rPr>
                  <a:t>V</a:t>
                </a:r>
                <a:r>
                  <a:rPr lang="en-US" altLang="zh-CN" sz="2400" i="1" baseline="-25000" dirty="0">
                    <a:effectLst/>
                  </a:rPr>
                  <a:t>i</a:t>
                </a:r>
                <a:r>
                  <a:rPr lang="en-US" altLang="zh-CN" sz="2400" dirty="0">
                    <a:effectLst/>
                  </a:rPr>
                  <a:t> := </a:t>
                </a:r>
                <a:r>
                  <a:rPr lang="en-US" altLang="zh-CN" sz="2400" i="1" dirty="0">
                    <a:effectLst/>
                  </a:rPr>
                  <a:t>V</a:t>
                </a:r>
                <a:r>
                  <a:rPr lang="en-US" altLang="zh-CN" sz="2400" i="1" baseline="-25000" dirty="0">
                    <a:effectLst/>
                  </a:rPr>
                  <a:t>i</a:t>
                </a:r>
                <a:r>
                  <a:rPr lang="en-US" altLang="zh-CN" sz="2400" dirty="0">
                    <a:effectLst/>
                  </a:rPr>
                  <a:t> ∪ {</a:t>
                </a:r>
                <a14:m>
                  <m:oMath xmlns:m="http://schemas.openxmlformats.org/officeDocument/2006/math">
                    <m:r>
                      <a:rPr lang="en-US" altLang="zh-CN" sz="2400" i="1" dirty="0">
                        <a:solidFill>
                          <a:srgbClr val="0000FF"/>
                        </a:solidFill>
                        <a:effectLst/>
                        <a:latin typeface="Cambria Math" panose="02040503050406030204"/>
                      </a:rPr>
                      <m:t>𝑣</m:t>
                    </m:r>
                  </m:oMath>
                </a14:m>
                <a:r>
                  <a:rPr lang="en-US" altLang="zh-CN" sz="2400" dirty="0">
                    <a:effectLst/>
                  </a:rPr>
                  <a:t>} </a:t>
                </a:r>
                <a:r>
                  <a:rPr lang="zh-CN" altLang="zh-CN" sz="2400" dirty="0">
                    <a:effectLst/>
                  </a:rPr>
                  <a:t>，转第</a:t>
                </a:r>
                <a:r>
                  <a:rPr lang="en-US" altLang="zh-CN" sz="2400" dirty="0">
                    <a:effectLst/>
                  </a:rPr>
                  <a:t> 3 </a:t>
                </a:r>
                <a:r>
                  <a:rPr lang="zh-CN" altLang="zh-CN" sz="2400" dirty="0">
                    <a:effectLst/>
                  </a:rPr>
                  <a:t>步</a:t>
                </a:r>
                <a:endParaRPr lang="en-US" altLang="zh-CN" sz="2400" dirty="0">
                  <a:effectLst/>
                </a:endParaRPr>
              </a:p>
              <a:p>
                <a:pPr lvl="0"/>
                <a:r>
                  <a:rPr lang="zh-CN" altLang="en-US" sz="2400" dirty="0">
                    <a:effectLst/>
                  </a:rPr>
                  <a:t>第</a:t>
                </a:r>
                <a:r>
                  <a:rPr lang="en-US" altLang="zh-CN" sz="2400" dirty="0">
                    <a:effectLst/>
                  </a:rPr>
                  <a:t>5</a:t>
                </a:r>
                <a:r>
                  <a:rPr lang="zh-CN" altLang="en-US" sz="2400" dirty="0">
                    <a:effectLst/>
                  </a:rPr>
                  <a:t>步：若</a:t>
                </a:r>
                <a:r>
                  <a:rPr lang="en-US" altLang="zh-CN" sz="2400" dirty="0">
                    <a:effectLst/>
                  </a:rPr>
                  <a:t>|S|=</a:t>
                </a:r>
                <a:r>
                  <a:rPr lang="en-US" altLang="zh-CN" sz="2400" dirty="0">
                    <a:solidFill>
                      <a:srgbClr val="0000FF"/>
                    </a:solidFill>
                    <a:effectLst/>
                  </a:rPr>
                  <a:t> </a:t>
                </a:r>
                <a14:m>
                  <m:oMath xmlns:m="http://schemas.openxmlformats.org/officeDocument/2006/math">
                    <m:r>
                      <a:rPr lang="en-US" altLang="zh-CN" sz="2400" i="1" dirty="0">
                        <a:solidFill>
                          <a:srgbClr val="0000FF"/>
                        </a:solidFill>
                        <a:effectLst/>
                        <a:latin typeface="Cambria Math" panose="02040503050406030204"/>
                      </a:rPr>
                      <m:t>𝑣</m:t>
                    </m:r>
                  </m:oMath>
                </a14:m>
                <a:r>
                  <a:rPr lang="zh-CN" altLang="en-US" sz="2400" dirty="0">
                    <a:effectLst/>
                  </a:rPr>
                  <a:t>，停止；否则，</a:t>
                </a:r>
                <a:r>
                  <a:rPr lang="en-US" altLang="zh-CN" sz="2400" dirty="0">
                    <a:effectLst/>
                  </a:rPr>
                  <a:t>i:=i+1,</a:t>
                </a:r>
                <a:r>
                  <a:rPr lang="zh-CN" altLang="en-US" sz="2400" dirty="0">
                    <a:effectLst/>
                  </a:rPr>
                  <a:t>转下步</a:t>
                </a:r>
                <a:endParaRPr lang="zh-CN" altLang="zh-CN" sz="2400" dirty="0">
                  <a:effectLst/>
                </a:endParaRPr>
              </a:p>
              <a:p>
                <a:pPr lvl="0"/>
                <a:r>
                  <a:rPr lang="zh-CN" altLang="zh-CN" sz="2400" dirty="0">
                    <a:solidFill>
                      <a:srgbClr val="FF0000"/>
                    </a:solidFill>
                    <a:effectLst/>
                  </a:rPr>
                  <a:t>第</a:t>
                </a:r>
                <a:r>
                  <a:rPr lang="en-US" altLang="zh-CN" sz="2400" dirty="0">
                    <a:solidFill>
                      <a:srgbClr val="FF0000"/>
                    </a:solidFill>
                    <a:effectLst/>
                  </a:rPr>
                  <a:t>5 </a:t>
                </a:r>
                <a:r>
                  <a:rPr lang="zh-CN" altLang="zh-CN" sz="2400" dirty="0">
                    <a:solidFill>
                      <a:srgbClr val="FF0000"/>
                    </a:solidFill>
                    <a:effectLst/>
                  </a:rPr>
                  <a:t>步：</a:t>
                </a:r>
                <a:r>
                  <a:rPr lang="zh-CN" altLang="zh-CN" sz="2400" dirty="0">
                    <a:effectLst/>
                  </a:rPr>
                  <a:t>取尚未染色的顶点中编号最小的顶点 </a:t>
                </a:r>
                <a14:m>
                  <m:oMath xmlns:m="http://schemas.openxmlformats.org/officeDocument/2006/math">
                    <m:r>
                      <a:rPr lang="en-US" altLang="zh-CN" sz="2400" i="1" dirty="0">
                        <a:solidFill>
                          <a:srgbClr val="0000FF"/>
                        </a:solidFill>
                        <a:effectLst/>
                        <a:latin typeface="Cambria Math" panose="02040503050406030204"/>
                      </a:rPr>
                      <m:t>𝑣</m:t>
                    </m:r>
                    <m:r>
                      <a:rPr lang="en-US" altLang="zh-CN" sz="2400" i="1" dirty="0">
                        <a:solidFill>
                          <a:srgbClr val="0000FF"/>
                        </a:solidFill>
                        <a:effectLst/>
                        <a:latin typeface="Cambria Math" panose="02040503050406030204"/>
                      </a:rPr>
                      <m:t> </m:t>
                    </m:r>
                  </m:oMath>
                </a14:m>
                <a:r>
                  <a:rPr lang="zh-CN" altLang="zh-CN" sz="2400" dirty="0">
                    <a:effectLst/>
                  </a:rPr>
                  <a:t>，令</a:t>
                </a:r>
                <a:r>
                  <a:rPr lang="en-US" altLang="zh-CN" sz="2400" i="1" dirty="0">
                    <a:effectLst/>
                  </a:rPr>
                  <a:t>V</a:t>
                </a:r>
                <a:r>
                  <a:rPr lang="en-US" altLang="zh-CN" sz="2400" i="1" baseline="-25000" dirty="0">
                    <a:effectLst/>
                  </a:rPr>
                  <a:t>i</a:t>
                </a:r>
                <a:r>
                  <a:rPr lang="en-US" altLang="zh-CN" sz="2400" dirty="0">
                    <a:effectLst/>
                  </a:rPr>
                  <a:t> := {</a:t>
                </a:r>
                <a14:m>
                  <m:oMath xmlns:m="http://schemas.openxmlformats.org/officeDocument/2006/math">
                    <m:r>
                      <a:rPr lang="en-US" altLang="zh-CN" sz="2400" i="1" dirty="0">
                        <a:solidFill>
                          <a:srgbClr val="0000FF"/>
                        </a:solidFill>
                        <a:effectLst/>
                        <a:latin typeface="Cambria Math" panose="02040503050406030204"/>
                      </a:rPr>
                      <m:t>𝑣</m:t>
                    </m:r>
                  </m:oMath>
                </a14:m>
                <a:r>
                  <a:rPr lang="en-US" altLang="zh-CN" sz="2400" dirty="0">
                    <a:effectLst/>
                  </a:rPr>
                  <a:t>}</a:t>
                </a:r>
                <a:r>
                  <a:rPr lang="zh-CN" altLang="zh-CN" sz="2400" dirty="0">
                    <a:effectLst/>
                  </a:rPr>
                  <a:t>，转第</a:t>
                </a:r>
                <a:r>
                  <a:rPr lang="en-US" altLang="zh-CN" sz="2400" dirty="0">
                    <a:effectLst/>
                  </a:rPr>
                  <a:t> 3 </a:t>
                </a:r>
                <a:r>
                  <a:rPr lang="zh-CN" altLang="zh-CN" sz="2400" dirty="0">
                    <a:effectLst/>
                  </a:rPr>
                  <a:t>步。</a:t>
                </a:r>
                <a:r>
                  <a:rPr lang="en-US" altLang="zh-CN" sz="2400" dirty="0">
                    <a:effectLst/>
                  </a:rPr>
                  <a:t> </a:t>
                </a:r>
                <a:endParaRPr lang="zh-CN" altLang="zh-CN" sz="2400" dirty="0">
                  <a:effectLst/>
                </a:endParaRPr>
              </a:p>
              <a:p>
                <a:pPr lvl="0"/>
                <a:r>
                  <a:rPr lang="zh-CN" altLang="zh-CN" sz="2400" dirty="0">
                    <a:solidFill>
                      <a:srgbClr val="FF0000"/>
                    </a:solidFill>
                    <a:effectLst/>
                  </a:rPr>
                  <a:t>第</a:t>
                </a:r>
                <a:r>
                  <a:rPr lang="en-US" altLang="zh-CN" sz="2400" dirty="0">
                    <a:solidFill>
                      <a:srgbClr val="FF0000"/>
                    </a:solidFill>
                    <a:effectLst/>
                  </a:rPr>
                  <a:t>6 </a:t>
                </a:r>
                <a:r>
                  <a:rPr lang="zh-CN" altLang="zh-CN" sz="2400" dirty="0">
                    <a:solidFill>
                      <a:srgbClr val="FF0000"/>
                    </a:solidFill>
                    <a:effectLst/>
                  </a:rPr>
                  <a:t>步：</a:t>
                </a:r>
                <a:r>
                  <a:rPr lang="zh-CN" altLang="zh-CN" sz="2400" dirty="0">
                    <a:effectLst/>
                  </a:rPr>
                  <a:t>所有顶点都得到染色时，停止。</a:t>
                </a:r>
              </a:p>
              <a:p>
                <a:endParaRPr lang="zh-CN" altLang="en-US" sz="24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b="-19375"/>
                </a:stretch>
              </a:blipFill>
            </p:spPr>
            <p:txBody>
              <a:bodyPr/>
              <a:lstStyle/>
              <a:p>
                <a:r>
                  <a:rPr lang="zh-CN" altLang="en-US">
                    <a:noFill/>
                  </a:rPr>
                  <a:t> </a:t>
                </a:r>
              </a:p>
            </p:txBody>
          </p:sp>
        </mc:Fallback>
      </mc:AlternateContent>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332656"/>
            <a:ext cx="8540750" cy="720725"/>
          </a:xfrm>
        </p:spPr>
        <p:txBody>
          <a:bodyPr/>
          <a:lstStyle/>
          <a:p>
            <a:pPr algn="l"/>
            <a:r>
              <a:rPr lang="zh-CN" altLang="en-US" sz="3600" dirty="0"/>
              <a:t>例</a:t>
            </a:r>
            <a:r>
              <a:rPr lang="en-US" altLang="zh-CN" sz="3600" dirty="0"/>
              <a:t>6.5.5 </a:t>
            </a:r>
            <a:r>
              <a:rPr lang="zh-CN" altLang="en-US" sz="3600" dirty="0"/>
              <a:t>利用最优先算法对下图</a:t>
            </a:r>
            <a:r>
              <a:rPr lang="en-US" altLang="zh-CN" sz="3600" dirty="0"/>
              <a:t>G</a:t>
            </a:r>
            <a:r>
              <a:rPr lang="zh-CN" altLang="en-US" sz="3600" dirty="0"/>
              <a:t>进行顶点正常染色</a:t>
            </a:r>
          </a:p>
        </p:txBody>
      </p:sp>
      <p:pic>
        <p:nvPicPr>
          <p:cNvPr id="416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4563038"/>
            <a:ext cx="2016224" cy="2211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67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94915"/>
            <a:ext cx="9051534" cy="3268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67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8943" y="4377461"/>
            <a:ext cx="2232248" cy="2505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t>最大度优先算法是在规范染色法和顺序染色法基础上的一种改进，因此，该算法性能一般优于前两种方法，但是也只是一种近似算法，最坏情况也需要使用</a:t>
            </a:r>
            <a:r>
              <a:rPr lang="en-US" altLang="zh-CN" dirty="0">
                <a:solidFill>
                  <a:srgbClr val="FF0000"/>
                </a:solidFill>
                <a:effectLst/>
                <a:sym typeface="+mn-ea"/>
              </a:rPr>
              <a:t>Δ(G)+1</a:t>
            </a:r>
            <a:r>
              <a:rPr lang="zh-CN" altLang="en-US"/>
              <a:t>种颜色，与规范染色法类似可知，最大度优先算法的计算复杂度为</a:t>
            </a:r>
            <a:r>
              <a:rPr lang="en-US" altLang="zh-CN"/>
              <a:t>O(n</a:t>
            </a:r>
            <a:r>
              <a:rPr lang="en-US" altLang="zh-CN" baseline="30000"/>
              <a:t>2</a:t>
            </a:r>
            <a:r>
              <a:rPr lang="en-US" altLang="zh-CN"/>
              <a:t>)</a:t>
            </a:r>
            <a:r>
              <a:rPr lang="zh-CN" altLang="en-US"/>
              <a:t>。</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1625" y="260648"/>
            <a:ext cx="8540750" cy="720725"/>
          </a:xfrm>
        </p:spPr>
        <p:txBody>
          <a:bodyPr/>
          <a:lstStyle/>
          <a:p>
            <a:pPr algn="l"/>
            <a:r>
              <a:rPr lang="zh-CN" altLang="en-US" sz="2800" dirty="0"/>
              <a:t>见：图论与网络流理论第</a:t>
            </a:r>
            <a:r>
              <a:rPr lang="en-US" altLang="zh-CN" sz="2800" dirty="0"/>
              <a:t>3</a:t>
            </a:r>
            <a:r>
              <a:rPr lang="zh-CN" altLang="en-US" sz="2800" dirty="0"/>
              <a:t>章与第</a:t>
            </a:r>
            <a:r>
              <a:rPr lang="en-US" altLang="zh-CN" sz="2800" dirty="0"/>
              <a:t>6</a:t>
            </a:r>
            <a:r>
              <a:rPr lang="zh-CN" altLang="en-US" sz="2800" dirty="0"/>
              <a:t>章</a:t>
            </a:r>
            <a:br>
              <a:rPr lang="en-US" altLang="zh-CN" sz="2800" dirty="0"/>
            </a:br>
            <a:endParaRPr lang="zh-CN" altLang="en-US" sz="2800" dirty="0"/>
          </a:p>
        </p:txBody>
      </p:sp>
      <p:sp>
        <p:nvSpPr>
          <p:cNvPr id="3" name="内容占位符 2"/>
          <p:cNvSpPr>
            <a:spLocks noGrp="1"/>
          </p:cNvSpPr>
          <p:nvPr>
            <p:ph idx="1"/>
          </p:nvPr>
        </p:nvSpPr>
        <p:spPr>
          <a:xfrm>
            <a:off x="179512" y="981075"/>
            <a:ext cx="8685088" cy="5184775"/>
          </a:xfrm>
        </p:spPr>
        <p:txBody>
          <a:bodyPr/>
          <a:lstStyle/>
          <a:p>
            <a:pPr marL="0" indent="0">
              <a:buNone/>
            </a:pPr>
            <a:r>
              <a:rPr lang="zh-CN" altLang="en-US" sz="3200" dirty="0">
                <a:solidFill>
                  <a:srgbClr val="FF0000"/>
                </a:solidFill>
              </a:rPr>
              <a:t>作业：</a:t>
            </a:r>
            <a:endParaRPr lang="en-US" altLang="zh-CN" sz="3200" dirty="0">
              <a:solidFill>
                <a:srgbClr val="FF0000"/>
              </a:solidFill>
            </a:endParaRPr>
          </a:p>
          <a:p>
            <a:pPr marL="0" indent="0">
              <a:buNone/>
            </a:pPr>
            <a:r>
              <a:rPr lang="en-US" altLang="zh-CN" sz="3200" dirty="0"/>
              <a:t>1.</a:t>
            </a:r>
            <a:r>
              <a:rPr lang="zh-CN" altLang="en-US" sz="3200" dirty="0"/>
              <a:t>完成题</a:t>
            </a:r>
            <a:r>
              <a:rPr lang="en-US" altLang="zh-CN" sz="3200" dirty="0"/>
              <a:t>3.16 </a:t>
            </a:r>
            <a:r>
              <a:rPr lang="zh-CN" altLang="en-US" sz="3200" dirty="0"/>
              <a:t>（最大权匹配（</a:t>
            </a:r>
            <a:r>
              <a:rPr lang="en-US" altLang="zh-CN" sz="3200" dirty="0"/>
              <a:t>KM</a:t>
            </a:r>
            <a:r>
              <a:rPr lang="zh-CN" altLang="en-US" sz="3200" dirty="0"/>
              <a:t>算法））</a:t>
            </a:r>
            <a:endParaRPr lang="en-US" altLang="zh-CN" sz="3200" dirty="0"/>
          </a:p>
          <a:p>
            <a:pPr marL="0" indent="0">
              <a:buNone/>
            </a:pPr>
            <a:r>
              <a:rPr lang="en-US" altLang="zh-CN" sz="3200" dirty="0"/>
              <a:t>2.</a:t>
            </a:r>
            <a:r>
              <a:rPr lang="zh-CN" altLang="en-US" sz="3200" dirty="0"/>
              <a:t>求题</a:t>
            </a:r>
            <a:r>
              <a:rPr lang="en-US" altLang="zh-CN" sz="3200" dirty="0"/>
              <a:t>6.19 </a:t>
            </a:r>
            <a:r>
              <a:rPr lang="zh-CN" altLang="en-US" sz="3200" dirty="0"/>
              <a:t>各图的节点色数和边色数</a:t>
            </a:r>
            <a:r>
              <a:rPr lang="en-US" altLang="zh-CN" sz="3200" dirty="0"/>
              <a:t>(</a:t>
            </a:r>
            <a:r>
              <a:rPr lang="zh-CN" altLang="en-US" sz="3200" dirty="0"/>
              <a:t>会用边顶互换法）</a:t>
            </a:r>
            <a:endParaRPr lang="en-US" altLang="zh-CN" sz="3200" dirty="0"/>
          </a:p>
          <a:p>
            <a:pPr marL="0" indent="0">
              <a:buNone/>
            </a:pPr>
            <a:r>
              <a:rPr lang="en-US" altLang="zh-CN" sz="3200" dirty="0"/>
              <a:t>3.</a:t>
            </a:r>
            <a:r>
              <a:rPr lang="zh-CN" altLang="en-US" sz="3200" dirty="0"/>
              <a:t>完成题</a:t>
            </a:r>
            <a:r>
              <a:rPr lang="en-US" altLang="zh-CN" sz="3200" dirty="0"/>
              <a:t>6.42</a:t>
            </a:r>
            <a:r>
              <a:rPr lang="zh-CN" altLang="en-US" sz="3200" dirty="0"/>
              <a:t>、</a:t>
            </a:r>
            <a:r>
              <a:rPr lang="en-US" altLang="zh-CN" sz="3200" dirty="0"/>
              <a:t>6.50</a:t>
            </a:r>
          </a:p>
          <a:p>
            <a:pPr lvl="0"/>
            <a:r>
              <a:rPr lang="zh-CN" altLang="en-US" sz="3200" dirty="0">
                <a:solidFill>
                  <a:srgbClr val="FF0000"/>
                </a:solidFill>
                <a:effectLst/>
                <a:latin typeface="+mj-ea"/>
                <a:ea typeface="+mj-ea"/>
              </a:rPr>
              <a:t>补充：</a:t>
            </a:r>
            <a:r>
              <a:rPr lang="zh-CN" altLang="zh-CN" sz="3200" dirty="0">
                <a:effectLst/>
                <a:latin typeface="+mj-ea"/>
                <a:ea typeface="+mj-ea"/>
              </a:rPr>
              <a:t>已知</a:t>
            </a:r>
            <a:r>
              <a:rPr lang="en-US" altLang="zh-CN" sz="3200" dirty="0">
                <a:effectLst/>
                <a:latin typeface="+mj-ea"/>
                <a:ea typeface="+mj-ea"/>
              </a:rPr>
              <a:t>K</a:t>
            </a:r>
            <a:r>
              <a:rPr lang="en-US" altLang="zh-CN" sz="3200" baseline="-25000" dirty="0">
                <a:effectLst/>
                <a:latin typeface="+mj-ea"/>
                <a:ea typeface="+mj-ea"/>
              </a:rPr>
              <a:t>3,3</a:t>
            </a:r>
            <a:r>
              <a:rPr lang="zh-CN" altLang="zh-CN" sz="3200" dirty="0">
                <a:effectLst/>
                <a:latin typeface="+mj-ea"/>
                <a:ea typeface="+mj-ea"/>
              </a:rPr>
              <a:t>的权值矩阵如图所示，求其最大权的完美匹配）。</a:t>
            </a:r>
            <a:endParaRPr lang="zh-CN" altLang="en-US" sz="3200" dirty="0">
              <a:latin typeface="+mj-ea"/>
              <a:ea typeface="+mj-ea"/>
            </a:endParaRPr>
          </a:p>
        </p:txBody>
      </p:sp>
      <p:graphicFrame>
        <p:nvGraphicFramePr>
          <p:cNvPr id="5" name="对象 4"/>
          <p:cNvGraphicFramePr/>
          <p:nvPr/>
        </p:nvGraphicFramePr>
        <p:xfrm>
          <a:off x="3419872" y="4725144"/>
          <a:ext cx="2566987" cy="1501775"/>
        </p:xfrm>
        <a:graphic>
          <a:graphicData uri="http://schemas.openxmlformats.org/presentationml/2006/ole">
            <mc:AlternateContent xmlns:mc="http://schemas.openxmlformats.org/markup-compatibility/2006">
              <mc:Choice xmlns:v="urn:schemas-microsoft-com:vml" Requires="v">
                <p:oleObj spid="_x0000_s424082" name="Equation" r:id="rId3" imgW="1700530" imgH="1286510" progId="Equation.DSMT4">
                  <p:embed/>
                </p:oleObj>
              </mc:Choice>
              <mc:Fallback>
                <p:oleObj name="Equation" r:id="rId3" imgW="1700530" imgH="1286510" progId="Equation.DSMT4">
                  <p:embed/>
                  <p:pic>
                    <p:nvPicPr>
                      <p:cNvPr id="0" name="对象 18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4725144"/>
                        <a:ext cx="2566987" cy="150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3"/>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调研作业：</a:t>
            </a:r>
          </a:p>
        </p:txBody>
      </p:sp>
      <p:sp>
        <p:nvSpPr>
          <p:cNvPr id="3" name="内容占位符 2"/>
          <p:cNvSpPr>
            <a:spLocks noGrp="1"/>
          </p:cNvSpPr>
          <p:nvPr>
            <p:ph idx="1"/>
          </p:nvPr>
        </p:nvSpPr>
        <p:spPr/>
        <p:txBody>
          <a:bodyPr/>
          <a:lstStyle/>
          <a:p>
            <a:r>
              <a:rPr lang="zh-CN" altLang="en-US"/>
              <a:t>选做</a:t>
            </a:r>
            <a:r>
              <a:rPr lang="en-US" altLang="zh-CN"/>
              <a:t>5</a:t>
            </a:r>
            <a:r>
              <a:rPr lang="zh-CN" altLang="en-US"/>
              <a:t>：将所学的匹配或染色理论，运用到你所研究的领域或者通信网络中，进行规划设计，要求有具体的应用场景描述及所解决问题的描述，提出具体的算法模型或流程。</a:t>
            </a:r>
          </a:p>
          <a:p>
            <a:endParaRPr lang="en-US" altLang="zh-CN"/>
          </a:p>
          <a:p>
            <a:endParaRPr lang="en-US" altLang="zh-CN"/>
          </a:p>
        </p:txBody>
      </p:sp>
      <p:sp>
        <p:nvSpPr>
          <p:cNvPr id="4" name="文本框 3"/>
          <p:cNvSpPr txBox="1"/>
          <p:nvPr/>
        </p:nvSpPr>
        <p:spPr>
          <a:xfrm>
            <a:off x="971550" y="4149090"/>
            <a:ext cx="5697855" cy="583565"/>
          </a:xfrm>
          <a:prstGeom prst="rect">
            <a:avLst/>
          </a:prstGeom>
          <a:noFill/>
        </p:spPr>
        <p:txBody>
          <a:bodyPr wrap="none" rtlCol="0" anchor="t">
            <a:spAutoFit/>
          </a:bodyPr>
          <a:lstStyle/>
          <a:p>
            <a:r>
              <a:rPr lang="zh-CN" altLang="en-US" sz="3200">
                <a:solidFill>
                  <a:srgbClr val="FF0000"/>
                </a:solidFill>
                <a:latin typeface="方正粗黑宋简体" panose="02000000000000000000" charset="-122"/>
                <a:ea typeface="方正粗黑宋简体" panose="02000000000000000000" charset="-122"/>
                <a:cs typeface="方正粗黑宋简体" panose="02000000000000000000" charset="-122"/>
                <a:sym typeface="+mn-ea"/>
              </a:rPr>
              <a:t>网上提交日期：</a:t>
            </a:r>
            <a:r>
              <a:rPr lang="zh-CN" altLang="en-US" sz="3200">
                <a:latin typeface="方正粗黑宋简体" panose="02000000000000000000" charset="-122"/>
                <a:ea typeface="方正粗黑宋简体" panose="02000000000000000000" charset="-122"/>
                <a:cs typeface="方正粗黑宋简体" panose="02000000000000000000" charset="-122"/>
                <a:sym typeface="+mn-ea"/>
              </a:rPr>
              <a:t>倒数第</a:t>
            </a:r>
            <a:r>
              <a:rPr lang="en-US" altLang="zh-CN" sz="3200">
                <a:latin typeface="方正粗黑宋简体" panose="02000000000000000000" charset="-122"/>
                <a:ea typeface="方正粗黑宋简体" panose="02000000000000000000" charset="-122"/>
                <a:cs typeface="方正粗黑宋简体" panose="02000000000000000000" charset="-122"/>
                <a:sym typeface="+mn-ea"/>
              </a:rPr>
              <a:t>1</a:t>
            </a:r>
            <a:r>
              <a:rPr lang="zh-CN" altLang="en-US" sz="3200">
                <a:latin typeface="方正粗黑宋简体" panose="02000000000000000000" charset="-122"/>
                <a:ea typeface="方正粗黑宋简体" panose="02000000000000000000" charset="-122"/>
                <a:cs typeface="方正粗黑宋简体" panose="02000000000000000000" charset="-122"/>
                <a:sym typeface="+mn-ea"/>
              </a:rPr>
              <a:t>次上课</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3.</a:t>
            </a:r>
            <a:r>
              <a:rPr lang="zh-CN" altLang="zh-CN" dirty="0">
                <a:effectLst/>
              </a:rPr>
              <a:t>匈牙利算法</a:t>
            </a:r>
            <a:endParaRPr lang="zh-CN" altLang="en-US" dirty="0"/>
          </a:p>
        </p:txBody>
      </p:sp>
      <p:sp>
        <p:nvSpPr>
          <p:cNvPr id="3" name="内容占位符 2"/>
          <p:cNvSpPr>
            <a:spLocks noGrp="1"/>
          </p:cNvSpPr>
          <p:nvPr>
            <p:ph idx="1"/>
          </p:nvPr>
        </p:nvSpPr>
        <p:spPr/>
        <p:txBody>
          <a:bodyPr/>
          <a:lstStyle/>
          <a:p>
            <a:pPr>
              <a:defRPr/>
            </a:pPr>
            <a:r>
              <a:rPr lang="en-US" altLang="zh-CN" dirty="0">
                <a:effectLst/>
              </a:rPr>
              <a:t> </a:t>
            </a:r>
            <a:r>
              <a:rPr lang="zh-CN" altLang="zh-CN" dirty="0">
                <a:effectLst/>
              </a:rPr>
              <a:t>匈牙利算法由匈牙利数学家 </a:t>
            </a:r>
            <a:r>
              <a:rPr lang="en-US" altLang="zh-CN" dirty="0" err="1">
                <a:effectLst/>
              </a:rPr>
              <a:t>Egerváry</a:t>
            </a:r>
            <a:r>
              <a:rPr lang="en-US" altLang="zh-CN" dirty="0">
                <a:effectLst/>
              </a:rPr>
              <a:t> </a:t>
            </a:r>
            <a:r>
              <a:rPr lang="zh-CN" altLang="zh-CN" dirty="0">
                <a:effectLst/>
              </a:rPr>
              <a:t>首先提出，后来由 </a:t>
            </a:r>
            <a:r>
              <a:rPr lang="en-US" altLang="zh-CN" dirty="0">
                <a:solidFill>
                  <a:srgbClr val="FF0000"/>
                </a:solidFill>
                <a:effectLst/>
              </a:rPr>
              <a:t>Edmonds</a:t>
            </a:r>
            <a:r>
              <a:rPr lang="en-US" altLang="zh-CN" dirty="0">
                <a:effectLst/>
              </a:rPr>
              <a:t>(1965)</a:t>
            </a:r>
            <a:r>
              <a:rPr lang="zh-CN" altLang="zh-CN" dirty="0">
                <a:effectLst/>
              </a:rPr>
              <a:t>基于 </a:t>
            </a:r>
            <a:r>
              <a:rPr lang="en-US" altLang="zh-CN" dirty="0">
                <a:effectLst/>
              </a:rPr>
              <a:t>Berge </a:t>
            </a:r>
            <a:r>
              <a:rPr lang="zh-CN" altLang="zh-CN" dirty="0">
                <a:effectLst/>
              </a:rPr>
              <a:t>定理和</a:t>
            </a:r>
            <a:r>
              <a:rPr lang="en-US" altLang="zh-CN" dirty="0">
                <a:effectLst/>
              </a:rPr>
              <a:t>Hall </a:t>
            </a:r>
            <a:r>
              <a:rPr lang="zh-CN" altLang="zh-CN" dirty="0">
                <a:effectLst/>
              </a:rPr>
              <a:t>定理进行了改进。这种算法既能判定一个二部图中</a:t>
            </a:r>
            <a:r>
              <a:rPr lang="zh-CN" altLang="en-US" dirty="0">
                <a:effectLst/>
              </a:rPr>
              <a:t>是否存在</a:t>
            </a:r>
            <a:r>
              <a:rPr lang="zh-CN" altLang="en-US" dirty="0">
                <a:solidFill>
                  <a:srgbClr val="FF0000"/>
                </a:solidFill>
                <a:effectLst/>
              </a:rPr>
              <a:t>饱和</a:t>
            </a:r>
            <a:r>
              <a:rPr lang="en-US" altLang="zh-CN" dirty="0">
                <a:solidFill>
                  <a:srgbClr val="FF0000"/>
                </a:solidFill>
                <a:effectLst/>
              </a:rPr>
              <a:t>X</a:t>
            </a:r>
            <a:r>
              <a:rPr lang="zh-CN" altLang="en-US" dirty="0">
                <a:effectLst/>
              </a:rPr>
              <a:t>的匹配</a:t>
            </a:r>
            <a:r>
              <a:rPr lang="zh-CN" altLang="zh-CN" dirty="0">
                <a:effectLst/>
              </a:rPr>
              <a:t>，又能在存在时</a:t>
            </a:r>
            <a:r>
              <a:rPr lang="zh-CN" altLang="zh-CN" dirty="0">
                <a:solidFill>
                  <a:srgbClr val="FF0000"/>
                </a:solidFill>
                <a:effectLst/>
              </a:rPr>
              <a:t>求出</a:t>
            </a:r>
            <a:r>
              <a:rPr lang="zh-CN" altLang="en-US" dirty="0">
                <a:solidFill>
                  <a:srgbClr val="FF0000"/>
                </a:solidFill>
                <a:effectLst/>
              </a:rPr>
              <a:t>一个饱和</a:t>
            </a:r>
            <a:r>
              <a:rPr lang="en-US" altLang="zh-CN" dirty="0">
                <a:solidFill>
                  <a:srgbClr val="FF0000"/>
                </a:solidFill>
                <a:effectLst/>
              </a:rPr>
              <a:t>X</a:t>
            </a:r>
            <a:r>
              <a:rPr lang="zh-CN" altLang="en-US" dirty="0">
                <a:solidFill>
                  <a:srgbClr val="FF0000"/>
                </a:solidFill>
                <a:effectLst/>
              </a:rPr>
              <a:t>的匹配</a:t>
            </a:r>
            <a:r>
              <a:rPr lang="zh-CN" altLang="zh-CN" dirty="0">
                <a:effectLst/>
              </a:rPr>
              <a:t>。</a:t>
            </a:r>
            <a:r>
              <a:rPr lang="en-US" altLang="zh-CN" dirty="0">
                <a:effectLst/>
              </a:rPr>
              <a:t> </a:t>
            </a:r>
            <a:endParaRPr lang="zh-CN" altLang="zh-CN" dirty="0">
              <a:effectLst/>
            </a:endParaRPr>
          </a:p>
          <a:p>
            <a:pPr>
              <a:defRPr/>
            </a:pP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1" y="25033"/>
            <a:ext cx="2510109" cy="2179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27136" y="-31204"/>
            <a:ext cx="8540750" cy="720725"/>
          </a:xfrm>
        </p:spPr>
        <p:txBody>
          <a:bodyPr/>
          <a:lstStyle/>
          <a:p>
            <a:pPr algn="l">
              <a:defRPr/>
            </a:pPr>
            <a:r>
              <a:rPr lang="zh-CN" altLang="zh-CN" sz="3600" dirty="0">
                <a:effectLst/>
              </a:rPr>
              <a:t>匈牙利算法思想</a:t>
            </a:r>
            <a:r>
              <a:rPr lang="zh-CN" altLang="en-US" sz="3600" dirty="0">
                <a:effectLst/>
              </a:rPr>
              <a:t>（</a:t>
            </a:r>
            <a:r>
              <a:rPr lang="en-US" altLang="zh-CN" sz="3600" dirty="0">
                <a:effectLst/>
              </a:rPr>
              <a:t>Edmonds</a:t>
            </a:r>
            <a:r>
              <a:rPr lang="zh-CN" altLang="en-US" sz="3600" dirty="0">
                <a:effectLst/>
              </a:rPr>
              <a:t>）</a:t>
            </a:r>
            <a:endParaRPr lang="zh-CN" altLang="en-US" sz="3600" dirty="0"/>
          </a:p>
        </p:txBody>
      </p:sp>
      <p:sp>
        <p:nvSpPr>
          <p:cNvPr id="3" name="内容占位符 2"/>
          <p:cNvSpPr>
            <a:spLocks noGrp="1"/>
          </p:cNvSpPr>
          <p:nvPr>
            <p:ph idx="1"/>
          </p:nvPr>
        </p:nvSpPr>
        <p:spPr>
          <a:xfrm>
            <a:off x="0" y="836712"/>
            <a:ext cx="8540750" cy="5184775"/>
          </a:xfrm>
        </p:spPr>
        <p:txBody>
          <a:bodyPr/>
          <a:lstStyle/>
          <a:p>
            <a:pPr>
              <a:defRPr/>
            </a:pPr>
            <a:r>
              <a:rPr lang="zh-CN" altLang="zh-CN" sz="2800" dirty="0">
                <a:effectLst/>
              </a:rPr>
              <a:t>从图 </a:t>
            </a:r>
            <a:r>
              <a:rPr lang="en-US" altLang="zh-CN" sz="2800" dirty="0">
                <a:effectLst/>
              </a:rPr>
              <a:t>G </a:t>
            </a:r>
            <a:r>
              <a:rPr lang="zh-CN" altLang="zh-CN" sz="2800" dirty="0">
                <a:effectLst/>
              </a:rPr>
              <a:t>的任何匹配 </a:t>
            </a:r>
            <a:r>
              <a:rPr lang="en-US" altLang="zh-CN" sz="2800" dirty="0">
                <a:effectLst/>
              </a:rPr>
              <a:t>M </a:t>
            </a:r>
            <a:r>
              <a:rPr lang="zh-CN" altLang="zh-CN" sz="2800" dirty="0">
                <a:effectLst/>
              </a:rPr>
              <a:t>开始。</a:t>
            </a:r>
            <a:r>
              <a:rPr lang="en-US" altLang="zh-CN" sz="2800" dirty="0">
                <a:effectLst/>
              </a:rPr>
              <a:t> </a:t>
            </a:r>
            <a:endParaRPr lang="zh-CN" altLang="zh-CN" sz="2800" dirty="0">
              <a:effectLst/>
            </a:endParaRPr>
          </a:p>
          <a:p>
            <a:pPr>
              <a:defRPr/>
            </a:pPr>
            <a:r>
              <a:rPr lang="en-US" altLang="zh-CN" sz="2800" dirty="0">
                <a:effectLst/>
              </a:rPr>
              <a:t>M </a:t>
            </a:r>
            <a:r>
              <a:rPr lang="zh-CN" altLang="zh-CN" sz="2800" dirty="0">
                <a:effectLst/>
              </a:rPr>
              <a:t>饱和</a:t>
            </a:r>
            <a:r>
              <a:rPr lang="en-US" altLang="zh-CN" sz="2800" dirty="0">
                <a:effectLst/>
              </a:rPr>
              <a:t> X</a:t>
            </a:r>
            <a:r>
              <a:rPr lang="zh-CN" altLang="zh-CN" sz="2800" dirty="0">
                <a:effectLst/>
              </a:rPr>
              <a:t>，则</a:t>
            </a:r>
            <a:r>
              <a:rPr lang="en-US" altLang="zh-CN" sz="2800" dirty="0">
                <a:effectLst/>
              </a:rPr>
              <a:t> M </a:t>
            </a:r>
            <a:r>
              <a:rPr lang="zh-CN" altLang="zh-CN" sz="2800" dirty="0">
                <a:effectLst/>
              </a:rPr>
              <a:t>是</a:t>
            </a:r>
            <a:r>
              <a:rPr lang="en-US" altLang="zh-CN" sz="2800" dirty="0">
                <a:effectLst/>
              </a:rPr>
              <a:t> </a:t>
            </a:r>
            <a:r>
              <a:rPr lang="zh-CN" altLang="en-US" sz="2800" dirty="0">
                <a:effectLst/>
              </a:rPr>
              <a:t>所求的饱和</a:t>
            </a:r>
            <a:r>
              <a:rPr lang="en-US" altLang="zh-CN" sz="2800" dirty="0">
                <a:effectLst/>
              </a:rPr>
              <a:t>X</a:t>
            </a:r>
            <a:r>
              <a:rPr lang="zh-CN" altLang="en-US" sz="2800" dirty="0">
                <a:effectLst/>
              </a:rPr>
              <a:t>的匹配</a:t>
            </a:r>
            <a:r>
              <a:rPr lang="zh-CN" altLang="zh-CN" sz="2800" dirty="0">
                <a:effectLst/>
              </a:rPr>
              <a:t>。</a:t>
            </a:r>
            <a:r>
              <a:rPr lang="en-US" altLang="zh-CN" sz="2800" dirty="0">
                <a:effectLst/>
              </a:rPr>
              <a:t> </a:t>
            </a:r>
            <a:endParaRPr lang="zh-CN" altLang="zh-CN" sz="2800" dirty="0">
              <a:effectLst/>
            </a:endParaRPr>
          </a:p>
          <a:p>
            <a:pPr>
              <a:defRPr/>
            </a:pPr>
            <a:r>
              <a:rPr lang="en-US" altLang="zh-CN" sz="2800" dirty="0">
                <a:effectLst/>
              </a:rPr>
              <a:t>M </a:t>
            </a:r>
            <a:r>
              <a:rPr lang="zh-CN" altLang="zh-CN" sz="2800" dirty="0">
                <a:effectLst/>
              </a:rPr>
              <a:t>不饱和</a:t>
            </a:r>
            <a:r>
              <a:rPr lang="en-US" altLang="zh-CN" sz="2800" dirty="0">
                <a:effectLst/>
              </a:rPr>
              <a:t> X</a:t>
            </a:r>
            <a:r>
              <a:rPr lang="zh-CN" altLang="zh-CN" sz="2800" dirty="0">
                <a:effectLst/>
              </a:rPr>
              <a:t>，在</a:t>
            </a:r>
            <a:r>
              <a:rPr lang="en-US" altLang="zh-CN" sz="2800" dirty="0">
                <a:effectLst/>
              </a:rPr>
              <a:t> X </a:t>
            </a:r>
            <a:r>
              <a:rPr lang="zh-CN" altLang="zh-CN" sz="2800" dirty="0">
                <a:effectLst/>
              </a:rPr>
              <a:t>中选择一个</a:t>
            </a:r>
            <a:r>
              <a:rPr lang="en-US" altLang="zh-CN" sz="2800" dirty="0">
                <a:effectLst/>
              </a:rPr>
              <a:t> M </a:t>
            </a:r>
            <a:r>
              <a:rPr lang="zh-CN" altLang="zh-CN" sz="2800" dirty="0">
                <a:effectLst/>
              </a:rPr>
              <a:t>不饱和点 </a:t>
            </a:r>
            <a:r>
              <a:rPr lang="en-US" altLang="zh-CN" sz="2800" i="1" dirty="0">
                <a:effectLst/>
              </a:rPr>
              <a:t>x</a:t>
            </a:r>
            <a:r>
              <a:rPr lang="zh-CN" altLang="zh-CN" sz="2800" dirty="0">
                <a:effectLst/>
              </a:rPr>
              <a:t>。</a:t>
            </a:r>
            <a:endParaRPr lang="en-US" altLang="zh-CN" sz="2800" dirty="0">
              <a:effectLst/>
            </a:endParaRPr>
          </a:p>
          <a:p>
            <a:pPr>
              <a:defRPr/>
            </a:pPr>
            <a:r>
              <a:rPr lang="zh-CN" altLang="zh-CN" sz="2800" dirty="0">
                <a:effectLst/>
              </a:rPr>
              <a:t>若 </a:t>
            </a:r>
            <a:r>
              <a:rPr lang="en-US" altLang="zh-CN" sz="2800" dirty="0">
                <a:effectLst/>
              </a:rPr>
              <a:t>G </a:t>
            </a:r>
            <a:r>
              <a:rPr lang="zh-CN" altLang="zh-CN" sz="2800" dirty="0">
                <a:effectLst/>
              </a:rPr>
              <a:t>中不存在以 </a:t>
            </a:r>
            <a:r>
              <a:rPr lang="en-US" altLang="zh-CN" sz="2800" i="1" dirty="0">
                <a:effectLst/>
              </a:rPr>
              <a:t>x</a:t>
            </a:r>
            <a:r>
              <a:rPr lang="en-US" altLang="zh-CN" sz="2800" dirty="0">
                <a:effectLst/>
              </a:rPr>
              <a:t> </a:t>
            </a:r>
            <a:r>
              <a:rPr lang="zh-CN" altLang="zh-CN" sz="2800" dirty="0">
                <a:effectLst/>
              </a:rPr>
              <a:t>为起点的 </a:t>
            </a:r>
            <a:r>
              <a:rPr lang="en-US" altLang="zh-CN" sz="2800" dirty="0">
                <a:effectLst/>
              </a:rPr>
              <a:t>M </a:t>
            </a:r>
            <a:r>
              <a:rPr lang="zh-CN" altLang="zh-CN" sz="2800" dirty="0">
                <a:effectLst/>
              </a:rPr>
              <a:t>增广路，则可找到与 </a:t>
            </a:r>
            <a:r>
              <a:rPr lang="en-US" altLang="zh-CN" sz="2800" i="1" dirty="0">
                <a:effectLst/>
              </a:rPr>
              <a:t>x</a:t>
            </a:r>
            <a:r>
              <a:rPr lang="en-US" altLang="zh-CN" sz="2800" dirty="0">
                <a:effectLst/>
              </a:rPr>
              <a:t> </a:t>
            </a:r>
            <a:r>
              <a:rPr lang="zh-CN" altLang="zh-CN" sz="2800" dirty="0">
                <a:effectLst/>
              </a:rPr>
              <a:t>由 </a:t>
            </a:r>
            <a:r>
              <a:rPr lang="en-US" altLang="zh-CN" sz="2800" dirty="0">
                <a:effectLst/>
              </a:rPr>
              <a:t>M </a:t>
            </a:r>
            <a:r>
              <a:rPr lang="zh-CN" altLang="zh-CN" sz="2800" dirty="0">
                <a:effectLst/>
              </a:rPr>
              <a:t>交错路相连的顶点集合 </a:t>
            </a:r>
            <a:r>
              <a:rPr lang="en-US" altLang="zh-CN" sz="2800" i="1" dirty="0">
                <a:effectLst/>
              </a:rPr>
              <a:t>A</a:t>
            </a:r>
            <a:r>
              <a:rPr lang="zh-CN" altLang="zh-CN" sz="2800" dirty="0">
                <a:effectLst/>
              </a:rPr>
              <a:t>，而 </a:t>
            </a:r>
            <a:r>
              <a:rPr lang="en-US" altLang="zh-CN" sz="2800" i="1" dirty="0">
                <a:effectLst/>
              </a:rPr>
              <a:t>S</a:t>
            </a:r>
            <a:r>
              <a:rPr lang="en-US" altLang="zh-CN" sz="2800" dirty="0">
                <a:effectLst/>
              </a:rPr>
              <a:t> = </a:t>
            </a:r>
            <a:r>
              <a:rPr lang="en-US" altLang="zh-CN" sz="2800" i="1" dirty="0">
                <a:effectLst/>
              </a:rPr>
              <a:t>A</a:t>
            </a:r>
            <a:r>
              <a:rPr lang="en-US" altLang="zh-CN" sz="2800" dirty="0">
                <a:effectLst/>
              </a:rPr>
              <a:t> ∩ </a:t>
            </a:r>
            <a:r>
              <a:rPr lang="en-US" altLang="zh-CN" sz="2800" i="1" dirty="0">
                <a:effectLst/>
              </a:rPr>
              <a:t>X</a:t>
            </a:r>
            <a:r>
              <a:rPr lang="en-US" altLang="zh-CN" sz="2800" dirty="0">
                <a:effectLst/>
              </a:rPr>
              <a:t> </a:t>
            </a:r>
            <a:r>
              <a:rPr lang="zh-CN" altLang="zh-CN" sz="2800" dirty="0">
                <a:effectLst/>
              </a:rPr>
              <a:t>满足 </a:t>
            </a:r>
            <a:r>
              <a:rPr lang="en-US" altLang="zh-CN" sz="2800" dirty="0">
                <a:effectLst/>
              </a:rPr>
              <a:t>| </a:t>
            </a:r>
            <a:r>
              <a:rPr lang="en-US" altLang="zh-CN" sz="2800" i="1" dirty="0">
                <a:effectLst/>
              </a:rPr>
              <a:t>N</a:t>
            </a:r>
            <a:r>
              <a:rPr lang="en-US" altLang="zh-CN" sz="2800" dirty="0">
                <a:effectLst/>
              </a:rPr>
              <a:t> (</a:t>
            </a:r>
            <a:r>
              <a:rPr lang="en-US" altLang="zh-CN" sz="2800" i="1" dirty="0">
                <a:effectLst/>
              </a:rPr>
              <a:t>S</a:t>
            </a:r>
            <a:r>
              <a:rPr lang="en-US" altLang="zh-CN" sz="2800" dirty="0">
                <a:effectLst/>
              </a:rPr>
              <a:t>) |&lt;| </a:t>
            </a:r>
            <a:r>
              <a:rPr lang="en-US" altLang="zh-CN" sz="2800" i="1" dirty="0">
                <a:effectLst/>
              </a:rPr>
              <a:t>S</a:t>
            </a:r>
            <a:r>
              <a:rPr lang="en-US" altLang="zh-CN" sz="2800" dirty="0">
                <a:effectLst/>
              </a:rPr>
              <a:t> | </a:t>
            </a:r>
            <a:r>
              <a:rPr lang="zh-CN" altLang="zh-CN" sz="2800" dirty="0">
                <a:effectLst/>
              </a:rPr>
              <a:t>（见 </a:t>
            </a:r>
            <a:r>
              <a:rPr lang="en-US" altLang="zh-CN" sz="2800" dirty="0">
                <a:effectLst/>
              </a:rPr>
              <a:t>Hall </a:t>
            </a:r>
            <a:r>
              <a:rPr lang="zh-CN" altLang="zh-CN" sz="2800" dirty="0">
                <a:effectLst/>
              </a:rPr>
              <a:t>定理的证明）。由 </a:t>
            </a:r>
            <a:r>
              <a:rPr lang="en-US" altLang="zh-CN" sz="2800" dirty="0">
                <a:effectLst/>
              </a:rPr>
              <a:t>Hall </a:t>
            </a:r>
            <a:r>
              <a:rPr lang="zh-CN" altLang="zh-CN" sz="2800" dirty="0">
                <a:effectLst/>
              </a:rPr>
              <a:t>定理，</a:t>
            </a:r>
            <a:r>
              <a:rPr lang="en-US" altLang="zh-CN" sz="2800" dirty="0">
                <a:effectLst/>
              </a:rPr>
              <a:t>G </a:t>
            </a:r>
            <a:r>
              <a:rPr lang="zh-CN" altLang="zh-CN" sz="2800" dirty="0">
                <a:effectLst/>
              </a:rPr>
              <a:t>不存在</a:t>
            </a:r>
            <a:r>
              <a:rPr lang="zh-CN" altLang="en-US" sz="2800" dirty="0">
                <a:effectLst/>
              </a:rPr>
              <a:t>饱和</a:t>
            </a:r>
            <a:r>
              <a:rPr lang="en-US" altLang="zh-CN" sz="2800" dirty="0">
                <a:effectLst/>
              </a:rPr>
              <a:t>X</a:t>
            </a:r>
            <a:r>
              <a:rPr lang="zh-CN" altLang="en-US" sz="2800" dirty="0">
                <a:effectLst/>
              </a:rPr>
              <a:t>的匹配。</a:t>
            </a:r>
            <a:r>
              <a:rPr lang="en-US" altLang="zh-CN" sz="2800" dirty="0">
                <a:effectLst/>
              </a:rPr>
              <a:t> </a:t>
            </a:r>
            <a:endParaRPr lang="zh-CN" altLang="en-US" sz="2800" dirty="0"/>
          </a:p>
          <a:p>
            <a:pPr>
              <a:defRPr/>
            </a:pPr>
            <a:r>
              <a:rPr lang="zh-CN" altLang="zh-CN" sz="2800" dirty="0">
                <a:effectLst/>
              </a:rPr>
              <a:t>若存在以 </a:t>
            </a:r>
            <a:r>
              <a:rPr lang="en-US" altLang="zh-CN" sz="2800" i="1" dirty="0">
                <a:effectLst/>
              </a:rPr>
              <a:t>x</a:t>
            </a:r>
            <a:r>
              <a:rPr lang="en-US" altLang="zh-CN" sz="2800" dirty="0">
                <a:effectLst/>
              </a:rPr>
              <a:t> </a:t>
            </a:r>
            <a:r>
              <a:rPr lang="zh-CN" altLang="zh-CN" sz="2800" dirty="0">
                <a:effectLst/>
              </a:rPr>
              <a:t>为起点的</a:t>
            </a:r>
            <a:r>
              <a:rPr lang="en-US" altLang="zh-CN" sz="2800" dirty="0">
                <a:effectLst/>
              </a:rPr>
              <a:t> M </a:t>
            </a:r>
            <a:r>
              <a:rPr lang="zh-CN" altLang="zh-CN" sz="2800" dirty="0">
                <a:effectLst/>
              </a:rPr>
              <a:t>增广路</a:t>
            </a:r>
            <a:r>
              <a:rPr lang="en-US" altLang="zh-CN" sz="2800" dirty="0">
                <a:effectLst/>
              </a:rPr>
              <a:t> P</a:t>
            </a:r>
            <a:r>
              <a:rPr lang="zh-CN" altLang="zh-CN" sz="2800" dirty="0">
                <a:effectLst/>
              </a:rPr>
              <a:t>，则由</a:t>
            </a:r>
            <a:r>
              <a:rPr lang="en-US" altLang="zh-CN" sz="2800" dirty="0">
                <a:effectLst/>
              </a:rPr>
              <a:t>Berge </a:t>
            </a:r>
            <a:r>
              <a:rPr lang="zh-CN" altLang="zh-CN" sz="2800" dirty="0">
                <a:effectLst/>
              </a:rPr>
              <a:t>定理知</a:t>
            </a:r>
            <a:r>
              <a:rPr lang="en-US" altLang="zh-CN" sz="2800" dirty="0">
                <a:effectLst/>
              </a:rPr>
              <a:t> M </a:t>
            </a:r>
            <a:r>
              <a:rPr lang="zh-CN" altLang="zh-CN" sz="2800" dirty="0">
                <a:effectLst/>
              </a:rPr>
              <a:t>不是最大匹配，且 </a:t>
            </a:r>
            <a:r>
              <a:rPr lang="en-US" altLang="zh-CN" sz="2800" i="1" dirty="0">
                <a:effectLst/>
              </a:rPr>
              <a:t>M</a:t>
            </a:r>
            <a:r>
              <a:rPr lang="en-US" altLang="zh-CN" sz="2800" dirty="0">
                <a:effectLst/>
              </a:rPr>
              <a:t> ′ = </a:t>
            </a:r>
            <a:r>
              <a:rPr lang="en-US" altLang="zh-CN" sz="2800" i="1" dirty="0">
                <a:effectLst/>
              </a:rPr>
              <a:t>M</a:t>
            </a:r>
            <a:r>
              <a:rPr lang="en-US" altLang="zh-CN" sz="2800" dirty="0">
                <a:effectLst/>
              </a:rPr>
              <a:t> ⊕ </a:t>
            </a:r>
            <a:r>
              <a:rPr lang="en-US" altLang="zh-CN" sz="2800" i="1" dirty="0">
                <a:effectLst/>
              </a:rPr>
              <a:t>E</a:t>
            </a:r>
            <a:r>
              <a:rPr lang="en-US" altLang="zh-CN" sz="2800" dirty="0">
                <a:effectLst/>
              </a:rPr>
              <a:t>(</a:t>
            </a:r>
            <a:r>
              <a:rPr lang="en-US" altLang="zh-CN" sz="2800" i="1" dirty="0">
                <a:effectLst/>
              </a:rPr>
              <a:t>P</a:t>
            </a:r>
            <a:r>
              <a:rPr lang="en-US" altLang="zh-CN" sz="2800" dirty="0">
                <a:effectLst/>
              </a:rPr>
              <a:t>) </a:t>
            </a:r>
            <a:r>
              <a:rPr lang="zh-CN" altLang="zh-CN" sz="2800" dirty="0">
                <a:effectLst/>
              </a:rPr>
              <a:t>是比</a:t>
            </a:r>
            <a:r>
              <a:rPr lang="en-US" altLang="zh-CN" sz="2800" dirty="0">
                <a:effectLst/>
              </a:rPr>
              <a:t> M </a:t>
            </a:r>
            <a:r>
              <a:rPr lang="zh-CN" altLang="zh-CN" sz="2800" dirty="0">
                <a:effectLst/>
              </a:rPr>
              <a:t>更大的匹配</a:t>
            </a:r>
            <a:r>
              <a:rPr lang="zh-CN" altLang="en-US" sz="2800" dirty="0">
                <a:solidFill>
                  <a:srgbClr val="FF0000"/>
                </a:solidFill>
                <a:effectLst/>
              </a:rPr>
              <a:t>（</a:t>
            </a:r>
            <a:r>
              <a:rPr lang="en-US" altLang="zh-CN" sz="2800" dirty="0">
                <a:solidFill>
                  <a:srgbClr val="FF0000"/>
                </a:solidFill>
                <a:effectLst/>
              </a:rPr>
              <a:t>  ⊕</a:t>
            </a:r>
            <a:r>
              <a:rPr lang="zh-CN" altLang="en-US" sz="2800" dirty="0">
                <a:solidFill>
                  <a:srgbClr val="FF0000"/>
                </a:solidFill>
                <a:effectLst/>
              </a:rPr>
              <a:t>：并减去交</a:t>
            </a:r>
            <a:r>
              <a:rPr lang="en-US" altLang="zh-CN" sz="2800" dirty="0">
                <a:solidFill>
                  <a:srgbClr val="FF0000"/>
                </a:solidFill>
                <a:effectLst/>
              </a:rPr>
              <a:t>  </a:t>
            </a:r>
            <a:r>
              <a:rPr lang="zh-CN" altLang="en-US" sz="2800" dirty="0">
                <a:solidFill>
                  <a:srgbClr val="FF0000"/>
                </a:solidFill>
                <a:effectLst/>
              </a:rPr>
              <a:t>）</a:t>
            </a:r>
            <a:r>
              <a:rPr lang="zh-CN" altLang="zh-CN" sz="2800" dirty="0">
                <a:solidFill>
                  <a:srgbClr val="FF0000"/>
                </a:solidFill>
                <a:effectLst/>
              </a:rPr>
              <a:t>。</a:t>
            </a:r>
            <a:endParaRPr lang="en-US" altLang="zh-CN" sz="2800" dirty="0">
              <a:solidFill>
                <a:srgbClr val="FF0000"/>
              </a:solidFill>
              <a:effectLst/>
            </a:endParaRPr>
          </a:p>
          <a:p>
            <a:pPr>
              <a:defRPr/>
            </a:pPr>
            <a:r>
              <a:rPr lang="zh-CN" altLang="zh-CN" sz="2800" dirty="0">
                <a:effectLst/>
              </a:rPr>
              <a:t>用 </a:t>
            </a:r>
            <a:r>
              <a:rPr lang="en-US" altLang="zh-CN" sz="2800" i="1" dirty="0">
                <a:effectLst/>
              </a:rPr>
              <a:t>M</a:t>
            </a:r>
            <a:r>
              <a:rPr lang="en-US" altLang="zh-CN" sz="2800" dirty="0">
                <a:effectLst/>
              </a:rPr>
              <a:t> ′ </a:t>
            </a:r>
            <a:r>
              <a:rPr lang="zh-CN" altLang="zh-CN" sz="2800" dirty="0">
                <a:effectLst/>
              </a:rPr>
              <a:t>替代</a:t>
            </a:r>
            <a:r>
              <a:rPr lang="en-US" altLang="zh-CN" sz="2800" dirty="0">
                <a:effectLst/>
              </a:rPr>
              <a:t> M </a:t>
            </a:r>
            <a:r>
              <a:rPr lang="zh-CN" altLang="zh-CN" sz="2800" dirty="0">
                <a:effectLst/>
              </a:rPr>
              <a:t>重复上述过程；</a:t>
            </a:r>
            <a:r>
              <a:rPr lang="zh-CN" altLang="en-US" sz="2800" dirty="0">
                <a:effectLst/>
              </a:rPr>
              <a:t>使匹配的边数逐步增加，直至得到</a:t>
            </a:r>
            <a:r>
              <a:rPr lang="en-US" altLang="zh-CN" sz="2800" dirty="0">
                <a:solidFill>
                  <a:srgbClr val="FF0000"/>
                </a:solidFill>
                <a:effectLst/>
              </a:rPr>
              <a:t>| X | </a:t>
            </a:r>
            <a:r>
              <a:rPr lang="zh-CN" altLang="en-US" sz="2800" dirty="0">
                <a:effectLst/>
              </a:rPr>
              <a:t>条匹配边为止。</a:t>
            </a:r>
            <a:endParaRPr lang="zh-CN" altLang="en-US" sz="2800" dirty="0"/>
          </a:p>
        </p:txBody>
      </p:sp>
      <p:sp>
        <p:nvSpPr>
          <p:cNvPr id="5" name="矩形 4"/>
          <p:cNvSpPr/>
          <p:nvPr/>
        </p:nvSpPr>
        <p:spPr>
          <a:xfrm>
            <a:off x="0" y="620688"/>
            <a:ext cx="6372200" cy="1569660"/>
          </a:xfrm>
          <a:prstGeom prst="rect">
            <a:avLst/>
          </a:prstGeom>
          <a:solidFill>
            <a:srgbClr val="FFFF00"/>
          </a:solidFill>
        </p:spPr>
        <p:txBody>
          <a:bodyPr wrap="square">
            <a:spAutoFit/>
          </a:bodyPr>
          <a:lstStyle/>
          <a:p>
            <a:pPr algn="l">
              <a:defRPr/>
            </a:pPr>
            <a:r>
              <a:rPr lang="en-US" altLang="zh-CN" sz="2400" b="1" dirty="0">
                <a:solidFill>
                  <a:srgbClr val="FF0000"/>
                </a:solidFill>
              </a:rPr>
              <a:t>Hall </a:t>
            </a:r>
            <a:r>
              <a:rPr lang="zh-CN" altLang="zh-CN" sz="2400" b="1" dirty="0">
                <a:solidFill>
                  <a:srgbClr val="FF0000"/>
                </a:solidFill>
              </a:rPr>
              <a:t>定理（定理</a:t>
            </a:r>
            <a:r>
              <a:rPr lang="en-US" altLang="zh-CN" sz="2400" b="1" dirty="0">
                <a:solidFill>
                  <a:srgbClr val="FF0000"/>
                </a:solidFill>
              </a:rPr>
              <a:t> 3.3.1</a:t>
            </a:r>
            <a:r>
              <a:rPr lang="zh-CN" altLang="zh-CN" sz="2400" b="1" dirty="0">
                <a:solidFill>
                  <a:srgbClr val="FF0000"/>
                </a:solidFill>
              </a:rPr>
              <a:t>）：</a:t>
            </a:r>
            <a:r>
              <a:rPr lang="zh-CN" altLang="zh-CN" sz="2400" b="1" dirty="0"/>
              <a:t>设 </a:t>
            </a:r>
            <a:r>
              <a:rPr lang="en-US" altLang="zh-CN" sz="2400" b="1" i="1" dirty="0"/>
              <a:t>G</a:t>
            </a:r>
            <a:r>
              <a:rPr lang="en-US" altLang="zh-CN" sz="2400" b="1" dirty="0"/>
              <a:t> </a:t>
            </a:r>
            <a:r>
              <a:rPr lang="zh-CN" altLang="zh-CN" sz="2400" b="1" dirty="0"/>
              <a:t>是具有二划分 </a:t>
            </a:r>
            <a:r>
              <a:rPr lang="en-US" altLang="zh-CN" sz="2400" b="1" dirty="0"/>
              <a:t>( </a:t>
            </a:r>
            <a:r>
              <a:rPr lang="en-US" altLang="zh-CN" sz="2400" b="1" i="1" dirty="0"/>
              <a:t>X</a:t>
            </a:r>
            <a:r>
              <a:rPr lang="en-US" altLang="zh-CN" sz="2400" b="1" dirty="0"/>
              <a:t> ,</a:t>
            </a:r>
            <a:r>
              <a:rPr lang="en-US" altLang="zh-CN" sz="2400" b="1" i="1" dirty="0"/>
              <a:t>Y</a:t>
            </a:r>
            <a:r>
              <a:rPr lang="en-US" altLang="zh-CN" sz="2400" b="1" dirty="0"/>
              <a:t> ) </a:t>
            </a:r>
            <a:r>
              <a:rPr lang="zh-CN" altLang="zh-CN" sz="2400" b="1" dirty="0"/>
              <a:t>的二部图，则 </a:t>
            </a:r>
            <a:r>
              <a:rPr lang="en-US" altLang="zh-CN" sz="2400" b="1" i="1" dirty="0"/>
              <a:t>G</a:t>
            </a:r>
            <a:r>
              <a:rPr lang="en-US" altLang="zh-CN" sz="2400" b="1" dirty="0"/>
              <a:t> </a:t>
            </a:r>
            <a:r>
              <a:rPr lang="zh-CN" altLang="zh-CN" sz="2400" b="1" dirty="0"/>
              <a:t>有饱和 </a:t>
            </a:r>
            <a:r>
              <a:rPr lang="en-US" altLang="zh-CN" sz="2400" b="1" i="1" dirty="0"/>
              <a:t>X</a:t>
            </a:r>
            <a:r>
              <a:rPr lang="en-US" altLang="zh-CN" sz="2400" b="1" dirty="0"/>
              <a:t> </a:t>
            </a:r>
            <a:r>
              <a:rPr lang="zh-CN" altLang="zh-CN" sz="2400" b="1" dirty="0"/>
              <a:t>的匹配当且仅当对 </a:t>
            </a:r>
            <a:r>
              <a:rPr lang="en-US" altLang="zh-CN" sz="2400" b="1" dirty="0"/>
              <a:t>∀</a:t>
            </a:r>
            <a:r>
              <a:rPr lang="en-US" altLang="zh-CN" sz="2400" b="1" i="1" dirty="0"/>
              <a:t>S</a:t>
            </a:r>
            <a:r>
              <a:rPr lang="en-US" altLang="zh-CN" sz="2400" b="1" dirty="0"/>
              <a:t> ⊆ </a:t>
            </a:r>
            <a:r>
              <a:rPr lang="en-US" altLang="zh-CN" sz="2400" b="1" i="1" dirty="0"/>
              <a:t>X</a:t>
            </a:r>
            <a:r>
              <a:rPr lang="en-US" altLang="zh-CN" sz="2400" b="1" dirty="0"/>
              <a:t> </a:t>
            </a:r>
            <a:r>
              <a:rPr lang="zh-CN" altLang="zh-CN" sz="2400" b="1" dirty="0"/>
              <a:t>， </a:t>
            </a:r>
            <a:r>
              <a:rPr lang="en-US" altLang="zh-CN" sz="2400" b="1" i="1" dirty="0"/>
              <a:t>N</a:t>
            </a:r>
            <a:r>
              <a:rPr lang="en-US" altLang="zh-CN" sz="2400" b="1" dirty="0"/>
              <a:t> (</a:t>
            </a:r>
            <a:r>
              <a:rPr lang="en-US" altLang="zh-CN" sz="2400" b="1" i="1" dirty="0"/>
              <a:t>S</a:t>
            </a:r>
            <a:r>
              <a:rPr lang="en-US" altLang="zh-CN" sz="2400" b="1" dirty="0"/>
              <a:t>) ≥ </a:t>
            </a:r>
            <a:r>
              <a:rPr lang="en-US" altLang="zh-CN" sz="2400" b="1" i="1" dirty="0"/>
              <a:t>S</a:t>
            </a:r>
            <a:r>
              <a:rPr lang="en-US" altLang="zh-CN" sz="2400" b="1" dirty="0"/>
              <a:t> </a:t>
            </a:r>
            <a:r>
              <a:rPr lang="zh-CN" altLang="zh-CN" sz="2400" b="1" dirty="0"/>
              <a:t>，其中 </a:t>
            </a:r>
            <a:r>
              <a:rPr lang="en-US" altLang="zh-CN" sz="2400" b="1" i="1" dirty="0"/>
              <a:t>N</a:t>
            </a:r>
            <a:r>
              <a:rPr lang="en-US" altLang="zh-CN" sz="2400" b="1" dirty="0"/>
              <a:t> (</a:t>
            </a:r>
            <a:r>
              <a:rPr lang="en-US" altLang="zh-CN" sz="2400" b="1" i="1" dirty="0"/>
              <a:t>S</a:t>
            </a:r>
            <a:r>
              <a:rPr lang="en-US" altLang="zh-CN" sz="2400" b="1" dirty="0"/>
              <a:t>) </a:t>
            </a:r>
            <a:r>
              <a:rPr lang="zh-CN" altLang="zh-CN" sz="2400" b="1" dirty="0"/>
              <a:t>表示 </a:t>
            </a:r>
            <a:r>
              <a:rPr lang="en-US" altLang="zh-CN" sz="2400" b="1" i="1" dirty="0"/>
              <a:t>S</a:t>
            </a:r>
            <a:r>
              <a:rPr lang="en-US" altLang="zh-CN" sz="2400" b="1" dirty="0"/>
              <a:t> </a:t>
            </a:r>
            <a:r>
              <a:rPr lang="zh-CN" altLang="zh-CN" sz="2400" b="1" dirty="0"/>
              <a:t>的所有邻点之集。</a:t>
            </a:r>
          </a:p>
        </p:txBody>
      </p:sp>
      <p:sp>
        <p:nvSpPr>
          <p:cNvPr id="7" name="矩形 6"/>
          <p:cNvSpPr/>
          <p:nvPr/>
        </p:nvSpPr>
        <p:spPr>
          <a:xfrm>
            <a:off x="30212" y="2551836"/>
            <a:ext cx="6858000" cy="830997"/>
          </a:xfrm>
          <a:prstGeom prst="rect">
            <a:avLst/>
          </a:prstGeom>
          <a:solidFill>
            <a:srgbClr val="FFFF00"/>
          </a:solidFill>
        </p:spPr>
        <p:txBody>
          <a:bodyPr wrap="square">
            <a:spAutoFit/>
          </a:bodyPr>
          <a:lstStyle/>
          <a:p>
            <a:pPr algn="l">
              <a:defRPr/>
            </a:pPr>
            <a:r>
              <a:rPr lang="en-US" altLang="zh-CN" sz="2400" dirty="0">
                <a:solidFill>
                  <a:srgbClr val="FF0000"/>
                </a:solidFill>
              </a:rPr>
              <a:t> Berge </a:t>
            </a:r>
            <a:r>
              <a:rPr lang="zh-CN" altLang="zh-CN" sz="2400" dirty="0">
                <a:solidFill>
                  <a:srgbClr val="FF0000"/>
                </a:solidFill>
              </a:rPr>
              <a:t>定理（定理</a:t>
            </a:r>
            <a:r>
              <a:rPr lang="en-US" altLang="zh-CN" sz="2400" dirty="0">
                <a:solidFill>
                  <a:srgbClr val="FF0000"/>
                </a:solidFill>
              </a:rPr>
              <a:t> 3.1.1</a:t>
            </a:r>
            <a:r>
              <a:rPr lang="zh-CN" altLang="zh-CN" sz="2400" dirty="0">
                <a:solidFill>
                  <a:srgbClr val="FF0000"/>
                </a:solidFill>
              </a:rPr>
              <a:t>）：</a:t>
            </a:r>
            <a:r>
              <a:rPr lang="zh-CN" altLang="zh-CN" sz="2400" dirty="0"/>
              <a:t>图 </a:t>
            </a:r>
            <a:r>
              <a:rPr lang="en-US" altLang="zh-CN" sz="2400" i="1" dirty="0"/>
              <a:t>G</a:t>
            </a:r>
            <a:r>
              <a:rPr lang="en-US" altLang="zh-CN" sz="2400" dirty="0"/>
              <a:t> </a:t>
            </a:r>
            <a:r>
              <a:rPr lang="zh-CN" altLang="zh-CN" sz="2400" dirty="0"/>
              <a:t>的匹配 </a:t>
            </a:r>
            <a:r>
              <a:rPr lang="en-US" altLang="zh-CN" sz="2400" i="1" dirty="0"/>
              <a:t>M</a:t>
            </a:r>
            <a:r>
              <a:rPr lang="en-US" altLang="zh-CN" sz="2400" dirty="0"/>
              <a:t> </a:t>
            </a:r>
            <a:r>
              <a:rPr lang="zh-CN" altLang="zh-CN" sz="2400" dirty="0"/>
              <a:t>是</a:t>
            </a:r>
            <a:r>
              <a:rPr lang="zh-CN" altLang="zh-CN" sz="2400" dirty="0">
                <a:solidFill>
                  <a:srgbClr val="FF0000"/>
                </a:solidFill>
              </a:rPr>
              <a:t>最大匹配的充要条件</a:t>
            </a:r>
            <a:r>
              <a:rPr lang="zh-CN" altLang="zh-CN" sz="2400" dirty="0"/>
              <a:t>是 </a:t>
            </a:r>
            <a:r>
              <a:rPr lang="en-US" altLang="zh-CN" sz="2400" i="1" dirty="0"/>
              <a:t>G</a:t>
            </a:r>
            <a:r>
              <a:rPr lang="en-US" altLang="zh-CN" sz="2400" dirty="0"/>
              <a:t> </a:t>
            </a:r>
            <a:r>
              <a:rPr lang="zh-CN" altLang="zh-CN" sz="2400" dirty="0"/>
              <a:t>中</a:t>
            </a:r>
            <a:r>
              <a:rPr lang="zh-CN" altLang="zh-CN" sz="2400" dirty="0">
                <a:solidFill>
                  <a:srgbClr val="FF0000"/>
                </a:solidFill>
              </a:rPr>
              <a:t>不存在 </a:t>
            </a:r>
            <a:r>
              <a:rPr lang="en-US" altLang="zh-CN" sz="2400" i="1" dirty="0">
                <a:solidFill>
                  <a:srgbClr val="FF0000"/>
                </a:solidFill>
              </a:rPr>
              <a:t>M</a:t>
            </a:r>
            <a:r>
              <a:rPr lang="en-US" altLang="zh-CN" sz="2400" dirty="0">
                <a:solidFill>
                  <a:srgbClr val="FF0000"/>
                </a:solidFill>
              </a:rPr>
              <a:t> </a:t>
            </a:r>
            <a:r>
              <a:rPr lang="zh-CN" altLang="zh-CN" sz="2400" dirty="0">
                <a:solidFill>
                  <a:srgbClr val="FF0000"/>
                </a:solidFill>
              </a:rPr>
              <a:t>可扩展路。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grpId="1" nodeType="clickEffect">
                                  <p:stCondLst>
                                    <p:cond delay="0"/>
                                  </p:stCondLst>
                                  <p:childTnLst>
                                    <p:anim calcmode="lin" valueType="num">
                                      <p:cBhvr additive="base">
                                        <p:cTn id="10" dur="500"/>
                                        <p:tgtEl>
                                          <p:spTgt spid="5"/>
                                        </p:tgtEl>
                                        <p:attrNameLst>
                                          <p:attrName>ppt_x</p:attrName>
                                        </p:attrNameLst>
                                      </p:cBhvr>
                                      <p:tavLst>
                                        <p:tav tm="0">
                                          <p:val>
                                            <p:strVal val="ppt_x"/>
                                          </p:val>
                                        </p:tav>
                                        <p:tav tm="100000">
                                          <p:val>
                                            <p:strVal val="ppt_x"/>
                                          </p:val>
                                        </p:tav>
                                      </p:tavLst>
                                    </p:anim>
                                    <p:anim calcmode="lin" valueType="num">
                                      <p:cBhvr additive="base">
                                        <p:cTn id="11" dur="500"/>
                                        <p:tgtEl>
                                          <p:spTgt spid="5"/>
                                        </p:tgtEl>
                                        <p:attrNameLst>
                                          <p:attrName>ppt_y</p:attrName>
                                        </p:attrNameLst>
                                      </p:cBhvr>
                                      <p:tavLst>
                                        <p:tav tm="0">
                                          <p:val>
                                            <p:strVal val="ppt_y"/>
                                          </p:val>
                                        </p:tav>
                                        <p:tav tm="100000">
                                          <p:val>
                                            <p:strVal val="1+ppt_h/2"/>
                                          </p:val>
                                        </p:tav>
                                      </p:tavLst>
                                    </p:anim>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xit" presetSubtype="21" fill="hold" grpId="1" nodeType="clickEffect">
                                  <p:stCondLst>
                                    <p:cond delay="0"/>
                                  </p:stCondLst>
                                  <p:childTnLst>
                                    <p:animEffect transition="out" filter="barn(inVertical)">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00013"/>
            <a:ext cx="8540750" cy="720726"/>
          </a:xfrm>
        </p:spPr>
        <p:txBody>
          <a:bodyPr/>
          <a:lstStyle/>
          <a:p>
            <a:pPr>
              <a:defRPr/>
            </a:pPr>
            <a:r>
              <a:rPr lang="zh-CN" altLang="zh-CN" sz="3200" dirty="0">
                <a:effectLst/>
              </a:rPr>
              <a:t>算法步骤</a:t>
            </a:r>
            <a:endParaRPr lang="zh-CN" altLang="en-US" sz="3200" dirty="0"/>
          </a:p>
        </p:txBody>
      </p:sp>
      <p:sp>
        <p:nvSpPr>
          <p:cNvPr id="4" name="下箭头 3"/>
          <p:cNvSpPr/>
          <p:nvPr/>
        </p:nvSpPr>
        <p:spPr>
          <a:xfrm>
            <a:off x="2735263" y="5013325"/>
            <a:ext cx="396875" cy="395288"/>
          </a:xfrm>
          <a:prstGeom prst="down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5" name="内容占位符 4"/>
          <p:cNvSpPr>
            <a:spLocks noGrp="1"/>
          </p:cNvSpPr>
          <p:nvPr>
            <p:ph idx="1"/>
          </p:nvPr>
        </p:nvSpPr>
        <p:spPr/>
        <p:txBody>
          <a:bodyPr/>
          <a:lstStyle/>
          <a:p>
            <a:endParaRPr lang="zh-CN" altLang="en-US"/>
          </a:p>
        </p:txBody>
      </p:sp>
      <p:pic>
        <p:nvPicPr>
          <p:cNvPr id="424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976313"/>
            <a:ext cx="9029700" cy="490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00" y="23912"/>
            <a:ext cx="2520280" cy="218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00013"/>
            <a:ext cx="8540750" cy="720726"/>
          </a:xfrm>
        </p:spPr>
        <p:txBody>
          <a:bodyPr/>
          <a:lstStyle/>
          <a:p>
            <a:pPr>
              <a:defRPr/>
            </a:pPr>
            <a:r>
              <a:rPr lang="zh-CN" altLang="zh-CN" sz="3200" dirty="0">
                <a:effectLst/>
              </a:rPr>
              <a:t>算法步骤</a:t>
            </a:r>
            <a:endParaRPr lang="zh-CN" altLang="en-US" sz="3200" dirty="0"/>
          </a:p>
        </p:txBody>
      </p:sp>
      <p:sp>
        <p:nvSpPr>
          <p:cNvPr id="3" name="内容占位符 2"/>
          <p:cNvSpPr>
            <a:spLocks noGrp="1" noRot="1" noChangeAspect="1" noMove="1" noResize="1" noEditPoints="1" noAdjustHandles="1" noChangeArrowheads="1" noChangeShapeType="1" noTextEdit="1"/>
          </p:cNvSpPr>
          <p:nvPr>
            <p:ph idx="1"/>
          </p:nvPr>
        </p:nvSpPr>
        <p:spPr>
          <a:xfrm>
            <a:off x="0" y="548680"/>
            <a:ext cx="8864278" cy="5184775"/>
          </a:xfrm>
          <a:blipFill rotWithShape="1">
            <a:blip r:embed="rId2"/>
            <a:stretch>
              <a:fillRect l="-413" t="-1293" r="-1788" b="-9871"/>
            </a:stretch>
          </a:blipFill>
        </p:spPr>
        <p:txBody>
          <a:bodyPr/>
          <a:lstStyle/>
          <a:p>
            <a:pPr>
              <a:defRPr/>
            </a:pPr>
            <a:r>
              <a:rPr lang="zh-CN" altLang="en-US">
                <a:noFill/>
              </a:rPr>
              <a:t> </a:t>
            </a:r>
          </a:p>
        </p:txBody>
      </p:sp>
      <p:sp>
        <p:nvSpPr>
          <p:cNvPr id="4" name="标题 1"/>
          <p:cNvSpPr txBox="1"/>
          <p:nvPr/>
        </p:nvSpPr>
        <p:spPr bwMode="auto">
          <a:xfrm>
            <a:off x="899592" y="5661248"/>
            <a:ext cx="8540750" cy="720726"/>
          </a:xfrm>
          <a:prstGeom prst="rect">
            <a:avLst/>
          </a:prstGeom>
          <a:noFill/>
          <a:ln>
            <a:noFill/>
          </a:ln>
          <a:effectLst/>
        </p:spPr>
        <p:txBody>
          <a:bodyPr vert="horz" wrap="square" lIns="91440" tIns="45720" rIns="91440" bIns="45720" numCol="1" anchor="ctr" anchorCtr="0" compatLnSpc="1"/>
          <a:lstStyle>
            <a:lvl1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9pPr>
          </a:lstStyle>
          <a:p>
            <a:pPr algn="l">
              <a:defRPr/>
            </a:pPr>
            <a:r>
              <a:rPr lang="zh-CN" altLang="en-US" sz="2400" dirty="0"/>
              <a:t>完美匹配</a:t>
            </a:r>
          </a:p>
        </p:txBody>
      </p:sp>
      <p:pic>
        <p:nvPicPr>
          <p:cNvPr id="423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1650" y="1340768"/>
            <a:ext cx="201930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5470" y="0"/>
            <a:ext cx="2520280" cy="218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99392"/>
            <a:ext cx="8540750" cy="720725"/>
          </a:xfrm>
        </p:spPr>
        <p:txBody>
          <a:bodyPr/>
          <a:lstStyle/>
          <a:p>
            <a:pPr algn="l">
              <a:defRPr/>
            </a:pPr>
            <a:r>
              <a:rPr lang="zh-CN" altLang="en-US" dirty="0"/>
              <a:t>例：</a:t>
            </a:r>
          </a:p>
        </p:txBody>
      </p:sp>
      <p:sp>
        <p:nvSpPr>
          <p:cNvPr id="3" name="内容占位符 2"/>
          <p:cNvSpPr>
            <a:spLocks noGrp="1"/>
          </p:cNvSpPr>
          <p:nvPr>
            <p:ph idx="1"/>
          </p:nvPr>
        </p:nvSpPr>
        <p:spPr>
          <a:xfrm>
            <a:off x="1265381" y="-99392"/>
            <a:ext cx="8347179" cy="5184775"/>
          </a:xfrm>
        </p:spPr>
        <p:txBody>
          <a:bodyPr/>
          <a:lstStyle/>
          <a:p>
            <a:pPr>
              <a:defRPr/>
            </a:pPr>
            <a:r>
              <a:rPr lang="zh-CN" altLang="en-US" sz="2400" dirty="0"/>
              <a:t>利用</a:t>
            </a:r>
            <a:r>
              <a:rPr lang="en-US" altLang="zh-CN" sz="2400" dirty="0"/>
              <a:t>Edmonds</a:t>
            </a:r>
            <a:r>
              <a:rPr lang="zh-CN" altLang="en-US" sz="2400" dirty="0"/>
              <a:t>匈牙利算法求出一个最大匹配。</a:t>
            </a:r>
            <a:endParaRPr lang="en-US" altLang="zh-CN" sz="2400" dirty="0"/>
          </a:p>
          <a:p>
            <a:pPr>
              <a:defRPr/>
            </a:pPr>
            <a:r>
              <a:rPr lang="zh-CN" altLang="en-US" sz="2400" dirty="0"/>
              <a:t>首先选定 初始匹配，例如：</a:t>
            </a:r>
            <a:r>
              <a:rPr lang="en-US" altLang="zh-CN" sz="2400" dirty="0"/>
              <a:t>a1→ b2,b1→e2, c1→c2.</a:t>
            </a:r>
            <a:endParaRPr lang="zh-CN" altLang="en-US" sz="2400" dirty="0"/>
          </a:p>
        </p:txBody>
      </p:sp>
      <p:pic>
        <p:nvPicPr>
          <p:cNvPr id="1392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1" y="737320"/>
            <a:ext cx="3931791" cy="1724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5" name="组合 24"/>
          <p:cNvGrpSpPr/>
          <p:nvPr/>
        </p:nvGrpSpPr>
        <p:grpSpPr bwMode="auto">
          <a:xfrm>
            <a:off x="746887" y="926233"/>
            <a:ext cx="3616506" cy="1438173"/>
            <a:chOff x="467544" y="3429000"/>
            <a:chExt cx="3716032" cy="1512168"/>
          </a:xfrm>
        </p:grpSpPr>
        <p:grpSp>
          <p:nvGrpSpPr>
            <p:cNvPr id="139271" name="组合 11"/>
            <p:cNvGrpSpPr/>
            <p:nvPr/>
          </p:nvGrpSpPr>
          <p:grpSpPr bwMode="auto">
            <a:xfrm>
              <a:off x="755576" y="3717032"/>
              <a:ext cx="3175972" cy="936104"/>
              <a:chOff x="5140444" y="5346928"/>
              <a:chExt cx="3175972" cy="936104"/>
            </a:xfrm>
          </p:grpSpPr>
          <p:cxnSp>
            <p:nvCxnSpPr>
              <p:cNvPr id="6" name="直接连接符 5"/>
              <p:cNvCxnSpPr/>
              <p:nvPr/>
            </p:nvCxnSpPr>
            <p:spPr>
              <a:xfrm>
                <a:off x="5139849" y="5346398"/>
                <a:ext cx="792435" cy="937163"/>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23" idx="0"/>
              </p:cNvCxnSpPr>
              <p:nvPr/>
            </p:nvCxnSpPr>
            <p:spPr>
              <a:xfrm>
                <a:off x="5870351" y="5346398"/>
                <a:ext cx="2445594" cy="922867"/>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610381" y="5346398"/>
                <a:ext cx="0" cy="937163"/>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467544" y="3429000"/>
              <a:ext cx="503412" cy="287502"/>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15" name="矩形 14"/>
            <p:cNvSpPr/>
            <p:nvPr/>
          </p:nvSpPr>
          <p:spPr>
            <a:xfrm>
              <a:off x="1234572" y="3429000"/>
              <a:ext cx="503411" cy="287502"/>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16" name="矩形 15"/>
            <p:cNvSpPr/>
            <p:nvPr/>
          </p:nvSpPr>
          <p:spPr>
            <a:xfrm>
              <a:off x="1974602" y="3429000"/>
              <a:ext cx="503411" cy="287502"/>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17" name="矩形 16"/>
            <p:cNvSpPr/>
            <p:nvPr/>
          </p:nvSpPr>
          <p:spPr>
            <a:xfrm>
              <a:off x="1248864" y="4653665"/>
              <a:ext cx="504999" cy="287503"/>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22" name="矩形 21"/>
            <p:cNvSpPr/>
            <p:nvPr/>
          </p:nvSpPr>
          <p:spPr>
            <a:xfrm>
              <a:off x="1979366" y="4653665"/>
              <a:ext cx="504999" cy="287503"/>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23" name="矩形 22"/>
            <p:cNvSpPr/>
            <p:nvPr/>
          </p:nvSpPr>
          <p:spPr>
            <a:xfrm>
              <a:off x="3680165" y="4639370"/>
              <a:ext cx="503411" cy="287502"/>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grpSp>
      <p:sp>
        <p:nvSpPr>
          <p:cNvPr id="4" name="矩形 3"/>
          <p:cNvSpPr/>
          <p:nvPr/>
        </p:nvSpPr>
        <p:spPr>
          <a:xfrm>
            <a:off x="5890797" y="1218970"/>
            <a:ext cx="2066558" cy="954107"/>
          </a:xfrm>
          <a:prstGeom prst="rect">
            <a:avLst/>
          </a:prstGeom>
          <a:solidFill>
            <a:srgbClr val="FFFF00"/>
          </a:solidFill>
        </p:spPr>
        <p:txBody>
          <a:bodyPr wrap="square">
            <a:spAutoFit/>
          </a:bodyPr>
          <a:lstStyle/>
          <a:p>
            <a:pPr algn="l"/>
            <a:r>
              <a:rPr lang="en-US" altLang="zh-CN" sz="2800" b="1" i="1" dirty="0">
                <a:solidFill>
                  <a:srgbClr val="FF0000"/>
                </a:solidFill>
              </a:rPr>
              <a:t>y</a:t>
            </a:r>
            <a:r>
              <a:rPr lang="en-US" altLang="zh-CN" sz="2800" b="1" dirty="0">
                <a:solidFill>
                  <a:srgbClr val="FF0000"/>
                </a:solidFill>
              </a:rPr>
              <a:t> ∈ </a:t>
            </a:r>
            <a:r>
              <a:rPr lang="en-US" altLang="zh-CN" sz="2800" b="1" i="1" dirty="0">
                <a:solidFill>
                  <a:srgbClr val="FF0000"/>
                </a:solidFill>
              </a:rPr>
              <a:t>N</a:t>
            </a:r>
            <a:r>
              <a:rPr lang="en-US" altLang="zh-CN" sz="2800" b="1" dirty="0">
                <a:solidFill>
                  <a:srgbClr val="FF0000"/>
                </a:solidFill>
              </a:rPr>
              <a:t>(</a:t>
            </a:r>
            <a:r>
              <a:rPr lang="en-US" altLang="zh-CN" sz="2800" b="1" i="1" dirty="0">
                <a:solidFill>
                  <a:srgbClr val="FF0000"/>
                </a:solidFill>
              </a:rPr>
              <a:t>S</a:t>
            </a:r>
            <a:r>
              <a:rPr lang="en-US" altLang="zh-CN" sz="2800" b="1" dirty="0">
                <a:solidFill>
                  <a:srgbClr val="FF0000"/>
                </a:solidFill>
              </a:rPr>
              <a:t>)-T</a:t>
            </a:r>
          </a:p>
          <a:p>
            <a:pPr algn="l"/>
            <a:r>
              <a:rPr lang="en-US" altLang="zh-CN" sz="2800" b="1" dirty="0" err="1">
                <a:solidFill>
                  <a:srgbClr val="FF0000"/>
                </a:solidFill>
              </a:rPr>
              <a:t>yz</a:t>
            </a:r>
            <a:r>
              <a:rPr lang="en-US" altLang="zh-CN" sz="2800" b="1" dirty="0">
                <a:solidFill>
                  <a:srgbClr val="FF0000"/>
                </a:solidFill>
              </a:rPr>
              <a:t> ∈ M </a:t>
            </a:r>
            <a:endParaRPr lang="zh-CN" altLang="en-US" sz="2800" b="1" dirty="0">
              <a:solidFill>
                <a:srgbClr val="FF0000"/>
              </a:solidFill>
            </a:endParaRPr>
          </a:p>
        </p:txBody>
      </p:sp>
      <p:pic>
        <p:nvPicPr>
          <p:cNvPr id="409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642" y="4928952"/>
            <a:ext cx="8387853" cy="1974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39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1926" y="2462115"/>
            <a:ext cx="6826223" cy="246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8184" y="4928953"/>
            <a:ext cx="1152128" cy="26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弧形 8"/>
          <p:cNvSpPr/>
          <p:nvPr/>
        </p:nvSpPr>
        <p:spPr>
          <a:xfrm>
            <a:off x="2172081" y="3191477"/>
            <a:ext cx="3888432" cy="504056"/>
          </a:xfrm>
          <a:prstGeom prst="arc">
            <a:avLst>
              <a:gd name="adj1" fmla="val 10859874"/>
              <a:gd name="adj2" fmla="val 0"/>
            </a:avLst>
          </a:prstGeom>
          <a:ln w="41275">
            <a:solidFill>
              <a:srgbClr val="0000FF"/>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弧形 26"/>
          <p:cNvSpPr/>
          <p:nvPr/>
        </p:nvSpPr>
        <p:spPr>
          <a:xfrm>
            <a:off x="2322215" y="3191477"/>
            <a:ext cx="3888432" cy="504056"/>
          </a:xfrm>
          <a:prstGeom prst="arc">
            <a:avLst>
              <a:gd name="adj1" fmla="val 10859874"/>
              <a:gd name="adj2" fmla="val 0"/>
            </a:avLst>
          </a:prstGeom>
          <a:ln w="41275">
            <a:solidFill>
              <a:srgbClr val="0000FF"/>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031" y="2452397"/>
            <a:ext cx="6826223" cy="246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弧形 28"/>
          <p:cNvSpPr/>
          <p:nvPr/>
        </p:nvSpPr>
        <p:spPr>
          <a:xfrm>
            <a:off x="2339752" y="3191477"/>
            <a:ext cx="3770411" cy="504056"/>
          </a:xfrm>
          <a:prstGeom prst="arc">
            <a:avLst>
              <a:gd name="adj1" fmla="val 10866150"/>
              <a:gd name="adj2" fmla="val 48218"/>
            </a:avLst>
          </a:prstGeom>
          <a:ln w="41275">
            <a:solidFill>
              <a:srgbClr val="0000FF"/>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弧形 31"/>
          <p:cNvSpPr/>
          <p:nvPr/>
        </p:nvSpPr>
        <p:spPr>
          <a:xfrm>
            <a:off x="6444208" y="3140968"/>
            <a:ext cx="648072" cy="504056"/>
          </a:xfrm>
          <a:prstGeom prst="arc">
            <a:avLst>
              <a:gd name="adj1" fmla="val 10859874"/>
              <a:gd name="adj2" fmla="val 21280489"/>
            </a:avLst>
          </a:prstGeom>
          <a:ln w="41275">
            <a:solidFill>
              <a:srgbClr val="0000FF"/>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11"/>
          <p:cNvSpPr/>
          <p:nvPr/>
        </p:nvSpPr>
        <p:spPr>
          <a:xfrm rot="4434000">
            <a:off x="6450753" y="3183903"/>
            <a:ext cx="473205" cy="819246"/>
          </a:xfrm>
          <a:prstGeom prst="arc">
            <a:avLst>
              <a:gd name="adj1" fmla="val 17465194"/>
              <a:gd name="adj2" fmla="val 4315076"/>
            </a:avLst>
          </a:prstGeom>
          <a:ln w="41275">
            <a:solidFill>
              <a:srgbClr val="0000FF"/>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弧形 13"/>
          <p:cNvSpPr/>
          <p:nvPr/>
        </p:nvSpPr>
        <p:spPr>
          <a:xfrm>
            <a:off x="6060513" y="3934444"/>
            <a:ext cx="959759" cy="188347"/>
          </a:xfrm>
          <a:prstGeom prst="arc">
            <a:avLst/>
          </a:prstGeom>
          <a:ln w="41275">
            <a:solidFill>
              <a:srgbClr val="0000FF"/>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3" name="组合 42"/>
          <p:cNvGrpSpPr/>
          <p:nvPr/>
        </p:nvGrpSpPr>
        <p:grpSpPr>
          <a:xfrm>
            <a:off x="991852" y="1199667"/>
            <a:ext cx="2284004" cy="891305"/>
            <a:chOff x="991852" y="1199667"/>
            <a:chExt cx="2284004" cy="891305"/>
          </a:xfrm>
        </p:grpSpPr>
        <p:cxnSp>
          <p:nvCxnSpPr>
            <p:cNvPr id="19" name="直接箭头连接符 18"/>
            <p:cNvCxnSpPr/>
            <p:nvPr/>
          </p:nvCxnSpPr>
          <p:spPr>
            <a:xfrm flipH="1">
              <a:off x="2505446" y="1199667"/>
              <a:ext cx="770410" cy="877709"/>
            </a:xfrm>
            <a:prstGeom prst="straightConnector1">
              <a:avLst/>
            </a:prstGeom>
            <a:ln w="444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endCxn id="16" idx="2"/>
            </p:cNvCxnSpPr>
            <p:nvPr/>
          </p:nvCxnSpPr>
          <p:spPr>
            <a:xfrm flipV="1">
              <a:off x="2457773" y="1199667"/>
              <a:ext cx="773" cy="891305"/>
            </a:xfrm>
            <a:prstGeom prst="straightConnector1">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1797837" y="1218970"/>
              <a:ext cx="666118" cy="858406"/>
            </a:xfrm>
            <a:prstGeom prst="straightConnector1">
              <a:avLst/>
            </a:prstGeom>
            <a:ln w="444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17" idx="0"/>
              <a:endCxn id="13" idx="2"/>
            </p:cNvCxnSpPr>
            <p:nvPr/>
          </p:nvCxnSpPr>
          <p:spPr>
            <a:xfrm flipH="1" flipV="1">
              <a:off x="991852" y="1199667"/>
              <a:ext cx="761166" cy="891304"/>
            </a:xfrm>
            <a:prstGeom prst="straightConnector1">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12"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99392"/>
            <a:ext cx="8540750" cy="720725"/>
          </a:xfrm>
        </p:spPr>
        <p:txBody>
          <a:bodyPr/>
          <a:lstStyle/>
          <a:p>
            <a:pPr algn="l">
              <a:defRPr/>
            </a:pPr>
            <a:r>
              <a:rPr lang="zh-CN" altLang="en-US" dirty="0"/>
              <a:t>例：</a:t>
            </a:r>
          </a:p>
        </p:txBody>
      </p:sp>
      <p:sp>
        <p:nvSpPr>
          <p:cNvPr id="3" name="内容占位符 2"/>
          <p:cNvSpPr>
            <a:spLocks noGrp="1"/>
          </p:cNvSpPr>
          <p:nvPr>
            <p:ph idx="1"/>
          </p:nvPr>
        </p:nvSpPr>
        <p:spPr>
          <a:xfrm>
            <a:off x="1265381" y="-99392"/>
            <a:ext cx="8347179" cy="5184775"/>
          </a:xfrm>
        </p:spPr>
        <p:txBody>
          <a:bodyPr/>
          <a:lstStyle/>
          <a:p>
            <a:pPr>
              <a:defRPr/>
            </a:pPr>
            <a:r>
              <a:rPr lang="zh-CN" altLang="en-US" sz="2400" dirty="0"/>
              <a:t>利用</a:t>
            </a:r>
            <a:r>
              <a:rPr lang="en-US" altLang="zh-CN" sz="2400" dirty="0"/>
              <a:t>Edmonds</a:t>
            </a:r>
            <a:r>
              <a:rPr lang="zh-CN" altLang="en-US" sz="2400" dirty="0"/>
              <a:t>匈牙利算法求出一个最大匹配。</a:t>
            </a:r>
            <a:endParaRPr lang="en-US" altLang="zh-CN" sz="2400" dirty="0"/>
          </a:p>
          <a:p>
            <a:pPr>
              <a:defRPr/>
            </a:pPr>
            <a:r>
              <a:rPr lang="zh-CN" altLang="en-US" sz="2400" dirty="0"/>
              <a:t>首先选定 初始匹配，例如：</a:t>
            </a:r>
            <a:r>
              <a:rPr lang="en-US" altLang="zh-CN" sz="2400" dirty="0"/>
              <a:t>a1→ b2,b1→e2, c1→c2.</a:t>
            </a:r>
            <a:endParaRPr lang="zh-CN" altLang="en-US" sz="2400" dirty="0"/>
          </a:p>
        </p:txBody>
      </p:sp>
      <p:pic>
        <p:nvPicPr>
          <p:cNvPr id="1392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1" y="737320"/>
            <a:ext cx="3931791" cy="1724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5" name="组合 24"/>
          <p:cNvGrpSpPr/>
          <p:nvPr/>
        </p:nvGrpSpPr>
        <p:grpSpPr bwMode="auto">
          <a:xfrm>
            <a:off x="746887" y="926233"/>
            <a:ext cx="3616506" cy="1438173"/>
            <a:chOff x="467544" y="3429000"/>
            <a:chExt cx="3716032" cy="1512168"/>
          </a:xfrm>
        </p:grpSpPr>
        <p:grpSp>
          <p:nvGrpSpPr>
            <p:cNvPr id="139271" name="组合 11"/>
            <p:cNvGrpSpPr/>
            <p:nvPr/>
          </p:nvGrpSpPr>
          <p:grpSpPr bwMode="auto">
            <a:xfrm>
              <a:off x="755576" y="3717032"/>
              <a:ext cx="3175972" cy="936104"/>
              <a:chOff x="5140444" y="5346928"/>
              <a:chExt cx="3175972" cy="936104"/>
            </a:xfrm>
          </p:grpSpPr>
          <p:cxnSp>
            <p:nvCxnSpPr>
              <p:cNvPr id="6" name="直接连接符 5"/>
              <p:cNvCxnSpPr/>
              <p:nvPr/>
            </p:nvCxnSpPr>
            <p:spPr>
              <a:xfrm>
                <a:off x="5139849" y="5346398"/>
                <a:ext cx="792435" cy="937163"/>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23" idx="0"/>
              </p:cNvCxnSpPr>
              <p:nvPr/>
            </p:nvCxnSpPr>
            <p:spPr>
              <a:xfrm>
                <a:off x="5870351" y="5346398"/>
                <a:ext cx="2445594" cy="922867"/>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610381" y="5346398"/>
                <a:ext cx="0" cy="937163"/>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467544" y="3429000"/>
              <a:ext cx="503412" cy="287502"/>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solidFill>
                  <a:srgbClr val="FFFFFF"/>
                </a:solidFill>
              </a:endParaRPr>
            </a:p>
          </p:txBody>
        </p:sp>
        <p:sp>
          <p:nvSpPr>
            <p:cNvPr id="15" name="矩形 14"/>
            <p:cNvSpPr/>
            <p:nvPr/>
          </p:nvSpPr>
          <p:spPr>
            <a:xfrm>
              <a:off x="1234572" y="3429000"/>
              <a:ext cx="503411" cy="287502"/>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solidFill>
                  <a:srgbClr val="FFFFFF"/>
                </a:solidFill>
              </a:endParaRPr>
            </a:p>
          </p:txBody>
        </p:sp>
        <p:sp>
          <p:nvSpPr>
            <p:cNvPr id="16" name="矩形 15"/>
            <p:cNvSpPr/>
            <p:nvPr/>
          </p:nvSpPr>
          <p:spPr>
            <a:xfrm>
              <a:off x="1974602" y="3429000"/>
              <a:ext cx="503411" cy="287502"/>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solidFill>
                  <a:srgbClr val="FFFFFF"/>
                </a:solidFill>
              </a:endParaRPr>
            </a:p>
          </p:txBody>
        </p:sp>
        <p:sp>
          <p:nvSpPr>
            <p:cNvPr id="17" name="矩形 16"/>
            <p:cNvSpPr/>
            <p:nvPr/>
          </p:nvSpPr>
          <p:spPr>
            <a:xfrm>
              <a:off x="1248864" y="4653665"/>
              <a:ext cx="504999" cy="287503"/>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solidFill>
                  <a:srgbClr val="FFFFFF"/>
                </a:solidFill>
              </a:endParaRPr>
            </a:p>
          </p:txBody>
        </p:sp>
        <p:sp>
          <p:nvSpPr>
            <p:cNvPr id="22" name="矩形 21"/>
            <p:cNvSpPr/>
            <p:nvPr/>
          </p:nvSpPr>
          <p:spPr>
            <a:xfrm>
              <a:off x="1979366" y="4653665"/>
              <a:ext cx="504999" cy="287503"/>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solidFill>
                  <a:srgbClr val="FFFFFF"/>
                </a:solidFill>
              </a:endParaRPr>
            </a:p>
          </p:txBody>
        </p:sp>
        <p:sp>
          <p:nvSpPr>
            <p:cNvPr id="23" name="矩形 22"/>
            <p:cNvSpPr/>
            <p:nvPr/>
          </p:nvSpPr>
          <p:spPr>
            <a:xfrm>
              <a:off x="3680165" y="4639370"/>
              <a:ext cx="503411" cy="287502"/>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solidFill>
                  <a:srgbClr val="FFFFFF"/>
                </a:solidFill>
              </a:endParaRPr>
            </a:p>
          </p:txBody>
        </p:sp>
      </p:grpSp>
      <p:sp>
        <p:nvSpPr>
          <p:cNvPr id="4" name="矩形 3"/>
          <p:cNvSpPr/>
          <p:nvPr/>
        </p:nvSpPr>
        <p:spPr>
          <a:xfrm>
            <a:off x="5890797" y="1218970"/>
            <a:ext cx="2066558" cy="954107"/>
          </a:xfrm>
          <a:prstGeom prst="rect">
            <a:avLst/>
          </a:prstGeom>
          <a:solidFill>
            <a:srgbClr val="FFFF00"/>
          </a:solidFill>
        </p:spPr>
        <p:txBody>
          <a:bodyPr wrap="square">
            <a:spAutoFit/>
          </a:bodyPr>
          <a:lstStyle/>
          <a:p>
            <a:pPr algn="l"/>
            <a:r>
              <a:rPr lang="en-US" altLang="zh-CN" sz="2800" b="1" i="1" dirty="0">
                <a:solidFill>
                  <a:srgbClr val="FF0000"/>
                </a:solidFill>
              </a:rPr>
              <a:t>y</a:t>
            </a:r>
            <a:r>
              <a:rPr lang="en-US" altLang="zh-CN" sz="2800" b="1" dirty="0">
                <a:solidFill>
                  <a:srgbClr val="FF0000"/>
                </a:solidFill>
              </a:rPr>
              <a:t> ∈ </a:t>
            </a:r>
            <a:r>
              <a:rPr lang="en-US" altLang="zh-CN" sz="2800" b="1" i="1" dirty="0">
                <a:solidFill>
                  <a:srgbClr val="FF0000"/>
                </a:solidFill>
              </a:rPr>
              <a:t>N</a:t>
            </a:r>
            <a:r>
              <a:rPr lang="en-US" altLang="zh-CN" sz="2800" b="1" dirty="0">
                <a:solidFill>
                  <a:srgbClr val="FF0000"/>
                </a:solidFill>
              </a:rPr>
              <a:t>(</a:t>
            </a:r>
            <a:r>
              <a:rPr lang="en-US" altLang="zh-CN" sz="2800" b="1" i="1" dirty="0">
                <a:solidFill>
                  <a:srgbClr val="FF0000"/>
                </a:solidFill>
              </a:rPr>
              <a:t>S</a:t>
            </a:r>
            <a:r>
              <a:rPr lang="en-US" altLang="zh-CN" sz="2800" b="1" dirty="0">
                <a:solidFill>
                  <a:srgbClr val="FF0000"/>
                </a:solidFill>
              </a:rPr>
              <a:t>)-T</a:t>
            </a:r>
          </a:p>
          <a:p>
            <a:pPr algn="l"/>
            <a:r>
              <a:rPr lang="en-US" altLang="zh-CN" sz="2800" b="1" dirty="0" err="1">
                <a:solidFill>
                  <a:srgbClr val="FF0000"/>
                </a:solidFill>
              </a:rPr>
              <a:t>yz</a:t>
            </a:r>
            <a:r>
              <a:rPr lang="en-US" altLang="zh-CN" sz="2800" b="1" dirty="0">
                <a:solidFill>
                  <a:srgbClr val="FF0000"/>
                </a:solidFill>
              </a:rPr>
              <a:t> ∈ M </a:t>
            </a:r>
            <a:endParaRPr lang="zh-CN" altLang="en-US" sz="2800" b="1" dirty="0">
              <a:solidFill>
                <a:srgbClr val="FF0000"/>
              </a:solidFill>
            </a:endParaRPr>
          </a:p>
        </p:txBody>
      </p:sp>
      <p:pic>
        <p:nvPicPr>
          <p:cNvPr id="409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642" y="4928952"/>
            <a:ext cx="8387853" cy="1974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39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1926" y="2462115"/>
            <a:ext cx="6826223" cy="246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8184" y="4928953"/>
            <a:ext cx="1152128" cy="26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弧形 8"/>
          <p:cNvSpPr/>
          <p:nvPr/>
        </p:nvSpPr>
        <p:spPr>
          <a:xfrm>
            <a:off x="2172081" y="3191477"/>
            <a:ext cx="3888432" cy="504056"/>
          </a:xfrm>
          <a:prstGeom prst="arc">
            <a:avLst>
              <a:gd name="adj1" fmla="val 10859874"/>
              <a:gd name="adj2" fmla="val 0"/>
            </a:avLst>
          </a:prstGeom>
          <a:ln w="41275">
            <a:solidFill>
              <a:srgbClr val="0000FF"/>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solidFill>
                <a:srgbClr val="007A77"/>
              </a:solidFill>
            </a:endParaRPr>
          </a:p>
        </p:txBody>
      </p:sp>
      <p:sp>
        <p:nvSpPr>
          <p:cNvPr id="27" name="弧形 26"/>
          <p:cNvSpPr/>
          <p:nvPr/>
        </p:nvSpPr>
        <p:spPr>
          <a:xfrm>
            <a:off x="2322215" y="3191477"/>
            <a:ext cx="3888432" cy="504056"/>
          </a:xfrm>
          <a:prstGeom prst="arc">
            <a:avLst>
              <a:gd name="adj1" fmla="val 10859874"/>
              <a:gd name="adj2" fmla="val 0"/>
            </a:avLst>
          </a:prstGeom>
          <a:ln w="41275">
            <a:solidFill>
              <a:srgbClr val="0000FF"/>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solidFill>
                <a:srgbClr val="007A77"/>
              </a:solidFill>
            </a:endParaRPr>
          </a:p>
        </p:txBody>
      </p:sp>
      <p:pic>
        <p:nvPicPr>
          <p:cNvPr id="2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3596" y="2462115"/>
            <a:ext cx="6826223" cy="246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弧形 28"/>
          <p:cNvSpPr/>
          <p:nvPr/>
        </p:nvSpPr>
        <p:spPr>
          <a:xfrm rot="942255">
            <a:off x="2445769" y="3530547"/>
            <a:ext cx="809251" cy="265550"/>
          </a:xfrm>
          <a:prstGeom prst="arc">
            <a:avLst>
              <a:gd name="adj1" fmla="val 10866150"/>
              <a:gd name="adj2" fmla="val 48218"/>
            </a:avLst>
          </a:prstGeom>
          <a:ln w="41275">
            <a:solidFill>
              <a:srgbClr val="0000FF"/>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solidFill>
                <a:srgbClr val="007A77"/>
              </a:solidFill>
            </a:endParaRPr>
          </a:p>
        </p:txBody>
      </p:sp>
      <p:sp>
        <p:nvSpPr>
          <p:cNvPr id="32" name="弧形 31"/>
          <p:cNvSpPr/>
          <p:nvPr/>
        </p:nvSpPr>
        <p:spPr>
          <a:xfrm rot="10800000">
            <a:off x="2376064" y="3831806"/>
            <a:ext cx="755776" cy="101249"/>
          </a:xfrm>
          <a:prstGeom prst="arc">
            <a:avLst>
              <a:gd name="adj1" fmla="val 10859874"/>
              <a:gd name="adj2" fmla="val 21280489"/>
            </a:avLst>
          </a:prstGeom>
          <a:ln w="41275">
            <a:solidFill>
              <a:srgbClr val="0000FF"/>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solidFill>
                <a:srgbClr val="007A77"/>
              </a:solidFill>
            </a:endParaRPr>
          </a:p>
        </p:txBody>
      </p:sp>
      <p:sp>
        <p:nvSpPr>
          <p:cNvPr id="12" name="弧形 11"/>
          <p:cNvSpPr/>
          <p:nvPr/>
        </p:nvSpPr>
        <p:spPr>
          <a:xfrm rot="18655984">
            <a:off x="2622404" y="3896502"/>
            <a:ext cx="662178" cy="1019746"/>
          </a:xfrm>
          <a:prstGeom prst="arc">
            <a:avLst>
              <a:gd name="adj1" fmla="val 16446282"/>
              <a:gd name="adj2" fmla="val 2937293"/>
            </a:avLst>
          </a:prstGeom>
          <a:ln w="41275">
            <a:solidFill>
              <a:srgbClr val="0000FF"/>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solidFill>
                <a:srgbClr val="007A77"/>
              </a:solidFill>
            </a:endParaRPr>
          </a:p>
        </p:txBody>
      </p:sp>
      <p:grpSp>
        <p:nvGrpSpPr>
          <p:cNvPr id="43" name="组合 42"/>
          <p:cNvGrpSpPr/>
          <p:nvPr/>
        </p:nvGrpSpPr>
        <p:grpSpPr>
          <a:xfrm>
            <a:off x="991852" y="1199667"/>
            <a:ext cx="2284004" cy="891305"/>
            <a:chOff x="991852" y="1199667"/>
            <a:chExt cx="2284004" cy="891305"/>
          </a:xfrm>
        </p:grpSpPr>
        <p:cxnSp>
          <p:nvCxnSpPr>
            <p:cNvPr id="19" name="直接箭头连接符 18"/>
            <p:cNvCxnSpPr/>
            <p:nvPr/>
          </p:nvCxnSpPr>
          <p:spPr>
            <a:xfrm flipH="1">
              <a:off x="2505446" y="1199667"/>
              <a:ext cx="770410" cy="877709"/>
            </a:xfrm>
            <a:prstGeom prst="straightConnector1">
              <a:avLst/>
            </a:prstGeom>
            <a:ln w="444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endCxn id="16" idx="2"/>
            </p:cNvCxnSpPr>
            <p:nvPr/>
          </p:nvCxnSpPr>
          <p:spPr>
            <a:xfrm flipV="1">
              <a:off x="2457773" y="1199667"/>
              <a:ext cx="773" cy="891305"/>
            </a:xfrm>
            <a:prstGeom prst="straightConnector1">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1797837" y="1218970"/>
              <a:ext cx="666118" cy="858406"/>
            </a:xfrm>
            <a:prstGeom prst="straightConnector1">
              <a:avLst/>
            </a:prstGeom>
            <a:ln w="444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17" idx="0"/>
              <a:endCxn id="13" idx="2"/>
            </p:cNvCxnSpPr>
            <p:nvPr/>
          </p:nvCxnSpPr>
          <p:spPr>
            <a:xfrm flipH="1" flipV="1">
              <a:off x="991852" y="1199667"/>
              <a:ext cx="761166" cy="891304"/>
            </a:xfrm>
            <a:prstGeom prst="straightConnector1">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3" name="弧形 32"/>
          <p:cNvSpPr/>
          <p:nvPr/>
        </p:nvSpPr>
        <p:spPr>
          <a:xfrm rot="10800000">
            <a:off x="2489172" y="4252819"/>
            <a:ext cx="858692" cy="400315"/>
          </a:xfrm>
          <a:prstGeom prst="arc">
            <a:avLst>
              <a:gd name="adj1" fmla="val 10925384"/>
              <a:gd name="adj2" fmla="val 21280489"/>
            </a:avLst>
          </a:prstGeom>
          <a:ln w="41275">
            <a:solidFill>
              <a:srgbClr val="0000FF"/>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solidFill>
                <a:srgbClr val="007A77"/>
              </a:solidFill>
            </a:endParaRPr>
          </a:p>
        </p:txBody>
      </p:sp>
    </p:spTree>
    <p:extLst>
      <p:ext uri="{BB962C8B-B14F-4D97-AF65-F5344CB8AC3E}">
        <p14:creationId xmlns:p14="http://schemas.microsoft.com/office/powerpoint/2010/main" val="348980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12" grpId="0" animBg="1"/>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3" y="2214563"/>
            <a:ext cx="8486775" cy="242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02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88" y="223193"/>
            <a:ext cx="4038600"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接连接符 5"/>
          <p:cNvCxnSpPr/>
          <p:nvPr/>
        </p:nvCxnSpPr>
        <p:spPr>
          <a:xfrm>
            <a:off x="822325" y="699443"/>
            <a:ext cx="792163" cy="936625"/>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23" idx="0"/>
          </p:cNvCxnSpPr>
          <p:nvPr/>
        </p:nvCxnSpPr>
        <p:spPr>
          <a:xfrm>
            <a:off x="1554163" y="699443"/>
            <a:ext cx="2444750" cy="922338"/>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293938" y="699443"/>
            <a:ext cx="0" cy="936625"/>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34988" y="412106"/>
            <a:ext cx="504825" cy="28733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15" name="矩形 14"/>
          <p:cNvSpPr/>
          <p:nvPr/>
        </p:nvSpPr>
        <p:spPr>
          <a:xfrm>
            <a:off x="1301750" y="412106"/>
            <a:ext cx="504825" cy="28733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16" name="矩形 15"/>
          <p:cNvSpPr/>
          <p:nvPr/>
        </p:nvSpPr>
        <p:spPr>
          <a:xfrm>
            <a:off x="2041525" y="412106"/>
            <a:ext cx="504825" cy="28733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17" name="矩形 16"/>
          <p:cNvSpPr/>
          <p:nvPr/>
        </p:nvSpPr>
        <p:spPr>
          <a:xfrm>
            <a:off x="1317625" y="1636068"/>
            <a:ext cx="503238" cy="287338"/>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22" name="矩形 21"/>
          <p:cNvSpPr/>
          <p:nvPr/>
        </p:nvSpPr>
        <p:spPr>
          <a:xfrm>
            <a:off x="2047875" y="1636068"/>
            <a:ext cx="503238" cy="287338"/>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23" name="矩形 22"/>
          <p:cNvSpPr/>
          <p:nvPr/>
        </p:nvSpPr>
        <p:spPr>
          <a:xfrm>
            <a:off x="3746500" y="1621781"/>
            <a:ext cx="504825" cy="28733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grpSp>
        <p:nvGrpSpPr>
          <p:cNvPr id="4" name="组合 3"/>
          <p:cNvGrpSpPr/>
          <p:nvPr/>
        </p:nvGrpSpPr>
        <p:grpSpPr>
          <a:xfrm>
            <a:off x="155576" y="5338538"/>
            <a:ext cx="3190875" cy="1400175"/>
            <a:chOff x="555625" y="5297487"/>
            <a:chExt cx="3190875" cy="1400175"/>
          </a:xfrm>
        </p:grpSpPr>
        <p:pic>
          <p:nvPicPr>
            <p:cNvPr id="4249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25" y="5297487"/>
              <a:ext cx="3190875"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直接连接符 17"/>
            <p:cNvCxnSpPr/>
            <p:nvPr/>
          </p:nvCxnSpPr>
          <p:spPr>
            <a:xfrm>
              <a:off x="847725" y="5622925"/>
              <a:ext cx="628650" cy="758825"/>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866775" y="5632450"/>
              <a:ext cx="588963" cy="758825"/>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081213" y="5622925"/>
              <a:ext cx="0" cy="76835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454400" y="5613400"/>
              <a:ext cx="0" cy="76835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681038" y="5360988"/>
              <a:ext cx="371475" cy="26193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28" name="矩形 27"/>
            <p:cNvSpPr/>
            <p:nvPr/>
          </p:nvSpPr>
          <p:spPr>
            <a:xfrm>
              <a:off x="1289050" y="5364163"/>
              <a:ext cx="373063" cy="26193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29" name="矩形 28"/>
            <p:cNvSpPr/>
            <p:nvPr/>
          </p:nvSpPr>
          <p:spPr>
            <a:xfrm>
              <a:off x="1895475" y="5373688"/>
              <a:ext cx="371475" cy="239712"/>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30" name="矩形 29"/>
            <p:cNvSpPr/>
            <p:nvPr/>
          </p:nvSpPr>
          <p:spPr>
            <a:xfrm>
              <a:off x="1895475" y="6381750"/>
              <a:ext cx="371475" cy="239713"/>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31" name="矩形 30"/>
            <p:cNvSpPr/>
            <p:nvPr/>
          </p:nvSpPr>
          <p:spPr>
            <a:xfrm>
              <a:off x="1289050" y="6381750"/>
              <a:ext cx="373063" cy="239713"/>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53" name="矩形 52"/>
            <p:cNvSpPr/>
            <p:nvPr/>
          </p:nvSpPr>
          <p:spPr>
            <a:xfrm>
              <a:off x="681038" y="6381750"/>
              <a:ext cx="371475" cy="239713"/>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54" name="矩形 53"/>
            <p:cNvSpPr/>
            <p:nvPr/>
          </p:nvSpPr>
          <p:spPr>
            <a:xfrm>
              <a:off x="3276600" y="5395913"/>
              <a:ext cx="371475" cy="239712"/>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78" name="矩形 77"/>
            <p:cNvSpPr/>
            <p:nvPr/>
          </p:nvSpPr>
          <p:spPr>
            <a:xfrm>
              <a:off x="3267075" y="6378575"/>
              <a:ext cx="373063" cy="239713"/>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grpSp>
      <p:sp>
        <p:nvSpPr>
          <p:cNvPr id="3" name="内容占位符 2"/>
          <p:cNvSpPr>
            <a:spLocks noGrp="1" noRot="1" noChangeAspect="1" noMove="1" noResize="1" noEditPoints="1" noAdjustHandles="1" noChangeArrowheads="1" noChangeShapeType="1" noTextEdit="1"/>
          </p:cNvSpPr>
          <p:nvPr>
            <p:ph idx="1"/>
          </p:nvPr>
        </p:nvSpPr>
        <p:spPr>
          <a:xfrm>
            <a:off x="535008" y="4689140"/>
            <a:ext cx="6845304" cy="396044"/>
          </a:xfrm>
          <a:blipFill rotWithShape="1">
            <a:blip r:embed="rId5"/>
            <a:stretch>
              <a:fillRect l="-356" b="-38462"/>
            </a:stretch>
          </a:blipFill>
        </p:spPr>
        <p:txBody>
          <a:bodyPr/>
          <a:lstStyle/>
          <a:p>
            <a:pPr>
              <a:defRPr/>
            </a:pPr>
            <a:r>
              <a:rPr lang="zh-CN" altLang="en-US" dirty="0">
                <a:noFill/>
              </a:rPr>
              <a:t> </a:t>
            </a:r>
          </a:p>
        </p:txBody>
      </p:sp>
      <p:sp>
        <p:nvSpPr>
          <p:cNvPr id="140315" name="TextBox 3"/>
          <p:cNvSpPr txBox="1">
            <a:spLocks noChangeArrowheads="1"/>
          </p:cNvSpPr>
          <p:nvPr/>
        </p:nvSpPr>
        <p:spPr bwMode="auto">
          <a:xfrm>
            <a:off x="4765676" y="146350"/>
            <a:ext cx="396081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spcBef>
                <a:spcPct val="0"/>
              </a:spcBef>
              <a:buClrTx/>
              <a:buSzTx/>
              <a:buNone/>
            </a:pPr>
            <a:r>
              <a:rPr lang="zh-CN" altLang="en-US" sz="2400" dirty="0">
                <a:solidFill>
                  <a:srgbClr val="0000FF"/>
                </a:solidFill>
              </a:rPr>
              <a:t>按照邻接点：</a:t>
            </a:r>
            <a:r>
              <a:rPr lang="en-US" altLang="zh-CN" sz="2400" dirty="0">
                <a:solidFill>
                  <a:srgbClr val="0000FF"/>
                </a:solidFill>
              </a:rPr>
              <a:t>N(S)</a:t>
            </a:r>
            <a:r>
              <a:rPr lang="zh-CN" altLang="en-US" sz="2400" dirty="0">
                <a:solidFill>
                  <a:srgbClr val="0000FF"/>
                </a:solidFill>
              </a:rPr>
              <a:t>中的</a:t>
            </a:r>
            <a:r>
              <a:rPr lang="en-US" altLang="zh-CN" sz="2400" dirty="0">
                <a:solidFill>
                  <a:srgbClr val="0000FF"/>
                </a:solidFill>
              </a:rPr>
              <a:t>a2</a:t>
            </a:r>
            <a:r>
              <a:rPr lang="zh-CN" altLang="en-US" sz="2400" dirty="0">
                <a:solidFill>
                  <a:srgbClr val="0000FF"/>
                </a:solidFill>
              </a:rPr>
              <a:t>由</a:t>
            </a:r>
            <a:r>
              <a:rPr lang="en-US" altLang="zh-CN" sz="2400" dirty="0">
                <a:solidFill>
                  <a:srgbClr val="0000FF"/>
                </a:solidFill>
              </a:rPr>
              <a:t>S</a:t>
            </a:r>
            <a:r>
              <a:rPr lang="zh-CN" altLang="en-US" sz="2400" dirty="0">
                <a:solidFill>
                  <a:srgbClr val="0000FF"/>
                </a:solidFill>
              </a:rPr>
              <a:t>中的</a:t>
            </a:r>
            <a:r>
              <a:rPr lang="en-US" altLang="zh-CN" sz="2400" dirty="0">
                <a:solidFill>
                  <a:srgbClr val="0000FF"/>
                </a:solidFill>
              </a:rPr>
              <a:t>b1</a:t>
            </a:r>
            <a:r>
              <a:rPr lang="zh-CN" altLang="en-US" sz="2400" dirty="0">
                <a:solidFill>
                  <a:srgbClr val="0000FF"/>
                </a:solidFill>
              </a:rPr>
              <a:t>得来，</a:t>
            </a:r>
            <a:r>
              <a:rPr lang="en-US" altLang="zh-CN" sz="2400" dirty="0">
                <a:solidFill>
                  <a:srgbClr val="0000FF"/>
                </a:solidFill>
              </a:rPr>
              <a:t>b1</a:t>
            </a:r>
            <a:r>
              <a:rPr lang="zh-CN" altLang="en-US" sz="2400" dirty="0">
                <a:solidFill>
                  <a:srgbClr val="0000FF"/>
                </a:solidFill>
              </a:rPr>
              <a:t>由上一行</a:t>
            </a:r>
            <a:r>
              <a:rPr lang="en-US" altLang="zh-CN" sz="2400" dirty="0">
                <a:solidFill>
                  <a:srgbClr val="0000FF"/>
                </a:solidFill>
              </a:rPr>
              <a:t>NS</a:t>
            </a:r>
            <a:r>
              <a:rPr lang="zh-CN" altLang="en-US" sz="2400" dirty="0">
                <a:solidFill>
                  <a:srgbClr val="0000FF"/>
                </a:solidFill>
              </a:rPr>
              <a:t>中的</a:t>
            </a:r>
            <a:r>
              <a:rPr lang="en-US" altLang="zh-CN" sz="2400" dirty="0">
                <a:solidFill>
                  <a:srgbClr val="0000FF"/>
                </a:solidFill>
              </a:rPr>
              <a:t>e2</a:t>
            </a:r>
            <a:r>
              <a:rPr lang="zh-CN" altLang="en-US" sz="2400" dirty="0">
                <a:solidFill>
                  <a:srgbClr val="0000FF"/>
                </a:solidFill>
              </a:rPr>
              <a:t>得来，</a:t>
            </a:r>
            <a:r>
              <a:rPr lang="en-US" altLang="zh-CN" sz="2400" dirty="0">
                <a:solidFill>
                  <a:srgbClr val="0000FF"/>
                </a:solidFill>
              </a:rPr>
              <a:t>e2 </a:t>
            </a:r>
            <a:r>
              <a:rPr lang="zh-CN" altLang="en-US" sz="2400" dirty="0">
                <a:solidFill>
                  <a:srgbClr val="0000FF"/>
                </a:solidFill>
              </a:rPr>
              <a:t>由</a:t>
            </a:r>
            <a:r>
              <a:rPr lang="en-US" altLang="zh-CN" sz="2400" dirty="0">
                <a:solidFill>
                  <a:srgbClr val="0000FF"/>
                </a:solidFill>
              </a:rPr>
              <a:t>S</a:t>
            </a:r>
            <a:r>
              <a:rPr lang="zh-CN" altLang="en-US" sz="2400" dirty="0">
                <a:solidFill>
                  <a:srgbClr val="0000FF"/>
                </a:solidFill>
              </a:rPr>
              <a:t>中的</a:t>
            </a:r>
            <a:r>
              <a:rPr lang="en-US" altLang="zh-CN" sz="2400" dirty="0">
                <a:solidFill>
                  <a:srgbClr val="0000FF"/>
                </a:solidFill>
              </a:rPr>
              <a:t>e1</a:t>
            </a:r>
            <a:r>
              <a:rPr lang="zh-CN" altLang="en-US" sz="2400" dirty="0">
                <a:solidFill>
                  <a:srgbClr val="0000FF"/>
                </a:solidFill>
              </a:rPr>
              <a:t>得来，所以，增广路为：</a:t>
            </a:r>
            <a:r>
              <a:rPr lang="en-US" altLang="zh-CN" sz="2400" dirty="0">
                <a:solidFill>
                  <a:srgbClr val="0000FF"/>
                </a:solidFill>
              </a:rPr>
              <a:t> </a:t>
            </a:r>
            <a:r>
              <a:rPr lang="en-US" altLang="zh-CN" sz="2400" dirty="0">
                <a:solidFill>
                  <a:srgbClr val="FF0000"/>
                </a:solidFill>
              </a:rPr>
              <a:t>e1→e2→b1→a2</a:t>
            </a:r>
            <a:endParaRPr lang="zh-CN" altLang="en-US" sz="2400" dirty="0">
              <a:solidFill>
                <a:srgbClr val="FF0000"/>
              </a:solidFill>
            </a:endParaRPr>
          </a:p>
        </p:txBody>
      </p:sp>
      <p:cxnSp>
        <p:nvCxnSpPr>
          <p:cNvPr id="7" name="直接箭头连接符 6"/>
          <p:cNvCxnSpPr/>
          <p:nvPr/>
        </p:nvCxnSpPr>
        <p:spPr>
          <a:xfrm>
            <a:off x="7812088" y="1621781"/>
            <a:ext cx="9144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0229" y="5338538"/>
            <a:ext cx="5708209" cy="140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598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1134" y="5345226"/>
            <a:ext cx="1051266" cy="183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36512" y="-99392"/>
            <a:ext cx="8540750" cy="720725"/>
          </a:xfrm>
        </p:spPr>
        <p:txBody>
          <a:bodyPr/>
          <a:lstStyle/>
          <a:p>
            <a:pPr algn="l">
              <a:defRPr/>
            </a:pPr>
            <a:r>
              <a:rPr lang="zh-CN" altLang="en-US" sz="2800" dirty="0"/>
              <a:t>例：</a:t>
            </a:r>
          </a:p>
        </p:txBody>
      </p:sp>
      <p:pic>
        <p:nvPicPr>
          <p:cNvPr id="424966"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0221" y="4680942"/>
            <a:ext cx="77724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弧形 35"/>
          <p:cNvSpPr/>
          <p:nvPr/>
        </p:nvSpPr>
        <p:spPr>
          <a:xfrm>
            <a:off x="1614488" y="3252607"/>
            <a:ext cx="4829720" cy="442925"/>
          </a:xfrm>
          <a:prstGeom prst="arc">
            <a:avLst>
              <a:gd name="adj1" fmla="val 10866150"/>
              <a:gd name="adj2" fmla="val 48218"/>
            </a:avLst>
          </a:prstGeom>
          <a:ln w="41275">
            <a:solidFill>
              <a:srgbClr val="0000FF"/>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p:cNvSpPr/>
          <p:nvPr/>
        </p:nvSpPr>
        <p:spPr>
          <a:xfrm>
            <a:off x="6998695" y="3198690"/>
            <a:ext cx="648072" cy="504056"/>
          </a:xfrm>
          <a:prstGeom prst="arc">
            <a:avLst>
              <a:gd name="adj1" fmla="val 10859874"/>
              <a:gd name="adj2" fmla="val 21280489"/>
            </a:avLst>
          </a:prstGeom>
          <a:ln w="41275">
            <a:solidFill>
              <a:srgbClr val="0000FF"/>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弧形 37"/>
          <p:cNvSpPr/>
          <p:nvPr/>
        </p:nvSpPr>
        <p:spPr>
          <a:xfrm rot="4434000">
            <a:off x="7096919" y="3237160"/>
            <a:ext cx="473205" cy="819246"/>
          </a:xfrm>
          <a:prstGeom prst="arc">
            <a:avLst>
              <a:gd name="adj1" fmla="val 17465194"/>
              <a:gd name="adj2" fmla="val 4315076"/>
            </a:avLst>
          </a:prstGeom>
          <a:ln w="41275">
            <a:solidFill>
              <a:srgbClr val="0000FF"/>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 name="组合 18"/>
          <p:cNvGrpSpPr/>
          <p:nvPr/>
        </p:nvGrpSpPr>
        <p:grpSpPr>
          <a:xfrm>
            <a:off x="822325" y="699443"/>
            <a:ext cx="3191995" cy="936625"/>
            <a:chOff x="822325" y="699443"/>
            <a:chExt cx="3191995" cy="936625"/>
          </a:xfrm>
        </p:grpSpPr>
        <p:cxnSp>
          <p:nvCxnSpPr>
            <p:cNvPr id="42" name="直接箭头连接符 41"/>
            <p:cNvCxnSpPr/>
            <p:nvPr/>
          </p:nvCxnSpPr>
          <p:spPr>
            <a:xfrm flipH="1" flipV="1">
              <a:off x="1681163" y="714959"/>
              <a:ext cx="2333157" cy="906822"/>
            </a:xfrm>
            <a:prstGeom prst="straightConnector1">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822325" y="699443"/>
              <a:ext cx="3176587" cy="936625"/>
              <a:chOff x="822325" y="699443"/>
              <a:chExt cx="3176587" cy="936625"/>
            </a:xfrm>
          </p:grpSpPr>
          <p:cxnSp>
            <p:nvCxnSpPr>
              <p:cNvPr id="41" name="直接箭头连接符 40"/>
              <p:cNvCxnSpPr/>
              <p:nvPr/>
            </p:nvCxnSpPr>
            <p:spPr>
              <a:xfrm>
                <a:off x="3998912" y="699443"/>
                <a:ext cx="0" cy="936625"/>
              </a:xfrm>
              <a:prstGeom prst="straightConnector1">
                <a:avLst/>
              </a:prstGeom>
              <a:ln w="444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822325" y="714959"/>
                <a:ext cx="746919" cy="858406"/>
              </a:xfrm>
              <a:prstGeom prst="straightConnector1">
                <a:avLst/>
              </a:prstGeom>
              <a:ln w="4445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rrowheads="1"/>
          </p:cNvSpPr>
          <p:nvPr>
            <p:ph type="title"/>
          </p:nvPr>
        </p:nvSpPr>
        <p:spPr/>
        <p:txBody>
          <a:bodyPr/>
          <a:lstStyle/>
          <a:p>
            <a:pPr eaLnBrk="1" hangingPunct="1">
              <a:defRPr/>
            </a:pPr>
            <a:r>
              <a:rPr lang="zh-CN" altLang="en-US"/>
              <a:t>提纲</a:t>
            </a:r>
          </a:p>
        </p:txBody>
      </p:sp>
      <p:sp>
        <p:nvSpPr>
          <p:cNvPr id="7171" name="Rectangle 3"/>
          <p:cNvSpPr>
            <a:spLocks noGrp="1" noRot="1" noChangeArrowheads="1"/>
          </p:cNvSpPr>
          <p:nvPr>
            <p:ph type="body" idx="1"/>
          </p:nvPr>
        </p:nvSpPr>
        <p:spPr>
          <a:xfrm>
            <a:off x="323850" y="765175"/>
            <a:ext cx="8540750" cy="5184775"/>
          </a:xfrm>
        </p:spPr>
        <p:txBody>
          <a:bodyPr/>
          <a:lstStyle/>
          <a:p>
            <a:pPr>
              <a:defRPr/>
            </a:pPr>
            <a:r>
              <a:rPr lang="en-US" altLang="zh-CN" dirty="0">
                <a:solidFill>
                  <a:srgbClr val="FF0000"/>
                </a:solidFill>
              </a:rPr>
              <a:t>4.1 </a:t>
            </a:r>
            <a:r>
              <a:rPr lang="zh-CN" altLang="zh-CN" dirty="0">
                <a:solidFill>
                  <a:srgbClr val="FF0000"/>
                </a:solidFill>
                <a:effectLst/>
              </a:rPr>
              <a:t>匹配与最大匹配</a:t>
            </a:r>
            <a:r>
              <a:rPr lang="en-US" altLang="zh-CN" dirty="0">
                <a:effectLst/>
                <a:sym typeface="+mn-ea"/>
              </a:rPr>
              <a:t>(</a:t>
            </a:r>
            <a:r>
              <a:rPr lang="zh-CN" altLang="en-US" dirty="0">
                <a:effectLst/>
                <a:sym typeface="+mn-ea"/>
              </a:rPr>
              <a:t>见</a:t>
            </a:r>
            <a:r>
              <a:rPr lang="en-US" altLang="zh-CN" dirty="0">
                <a:effectLst/>
                <a:sym typeface="+mn-ea"/>
              </a:rPr>
              <a:t>《</a:t>
            </a:r>
            <a:r>
              <a:rPr lang="zh-CN" altLang="en-US" dirty="0">
                <a:effectLst/>
                <a:sym typeface="+mn-ea"/>
              </a:rPr>
              <a:t>图论与网络流理论</a:t>
            </a:r>
            <a:r>
              <a:rPr lang="en-US" altLang="zh-CN" dirty="0">
                <a:effectLst/>
                <a:sym typeface="+mn-ea"/>
              </a:rPr>
              <a:t>》3.1,3.2</a:t>
            </a:r>
            <a:r>
              <a:rPr lang="zh-CN" altLang="en-US" dirty="0">
                <a:effectLst/>
                <a:sym typeface="+mn-ea"/>
              </a:rPr>
              <a:t>）</a:t>
            </a:r>
            <a:endParaRPr lang="en-US" altLang="zh-CN" dirty="0">
              <a:solidFill>
                <a:srgbClr val="FF0000"/>
              </a:solidFill>
              <a:effectLst/>
            </a:endParaRPr>
          </a:p>
          <a:p>
            <a:pPr>
              <a:defRPr/>
            </a:pPr>
            <a:endParaRPr lang="zh-CN" altLang="zh-CN" sz="2400" dirty="0">
              <a:effectLst/>
            </a:endParaRPr>
          </a:p>
          <a:p>
            <a:pPr>
              <a:defRPr/>
            </a:pPr>
            <a:r>
              <a:rPr lang="en-US" altLang="zh-CN" dirty="0">
                <a:solidFill>
                  <a:srgbClr val="FF0000"/>
                </a:solidFill>
                <a:effectLst/>
              </a:rPr>
              <a:t>4.2 </a:t>
            </a:r>
            <a:r>
              <a:rPr lang="zh-CN" altLang="zh-CN" dirty="0">
                <a:solidFill>
                  <a:srgbClr val="FF0000"/>
                </a:solidFill>
                <a:effectLst/>
              </a:rPr>
              <a:t>二部图中最大匹配与最大权匹配的算法</a:t>
            </a:r>
            <a:r>
              <a:rPr lang="en-US" altLang="zh-CN" dirty="0">
                <a:effectLst/>
              </a:rPr>
              <a:t>(</a:t>
            </a:r>
            <a:r>
              <a:rPr lang="zh-CN" altLang="en-US" dirty="0">
                <a:effectLst/>
              </a:rPr>
              <a:t>见</a:t>
            </a:r>
            <a:r>
              <a:rPr lang="en-US" altLang="zh-CN" dirty="0">
                <a:effectLst/>
              </a:rPr>
              <a:t>《</a:t>
            </a:r>
            <a:r>
              <a:rPr lang="zh-CN" altLang="en-US" dirty="0">
                <a:effectLst/>
              </a:rPr>
              <a:t>图论与网络流理论</a:t>
            </a:r>
            <a:r>
              <a:rPr lang="en-US" altLang="zh-CN" dirty="0">
                <a:effectLst/>
              </a:rPr>
              <a:t>》3.4</a:t>
            </a:r>
            <a:r>
              <a:rPr lang="zh-CN" altLang="en-US" dirty="0">
                <a:effectLst/>
              </a:rPr>
              <a:t>）</a:t>
            </a:r>
            <a:endParaRPr lang="en-US" altLang="zh-CN" dirty="0">
              <a:effectLst/>
            </a:endParaRPr>
          </a:p>
          <a:p>
            <a:pPr>
              <a:defRPr/>
            </a:pPr>
            <a:endParaRPr lang="en-US" altLang="zh-CN" sz="2400" dirty="0">
              <a:effectLst/>
            </a:endParaRPr>
          </a:p>
          <a:p>
            <a:pPr>
              <a:defRPr/>
            </a:pPr>
            <a:r>
              <a:rPr lang="en-US" altLang="zh-CN" dirty="0">
                <a:solidFill>
                  <a:srgbClr val="FF0000"/>
                </a:solidFill>
                <a:effectLst/>
              </a:rPr>
              <a:t>4.3 Euler</a:t>
            </a:r>
            <a:r>
              <a:rPr lang="zh-CN" altLang="en-US" dirty="0">
                <a:solidFill>
                  <a:srgbClr val="FF0000"/>
                </a:solidFill>
                <a:effectLst/>
              </a:rPr>
              <a:t>图与</a:t>
            </a:r>
            <a:r>
              <a:rPr lang="en-US" altLang="zh-CN" dirty="0">
                <a:solidFill>
                  <a:srgbClr val="FF0000"/>
                </a:solidFill>
                <a:effectLst/>
              </a:rPr>
              <a:t>Hamilton</a:t>
            </a:r>
            <a:r>
              <a:rPr lang="zh-CN" altLang="en-US" dirty="0">
                <a:solidFill>
                  <a:srgbClr val="FF0000"/>
                </a:solidFill>
                <a:effectLst/>
              </a:rPr>
              <a:t>图</a:t>
            </a:r>
            <a:r>
              <a:rPr lang="zh-CN" altLang="en-US" dirty="0">
                <a:effectLst/>
              </a:rPr>
              <a:t>（见</a:t>
            </a:r>
            <a:r>
              <a:rPr lang="en-US" altLang="zh-CN" dirty="0">
                <a:effectLst/>
              </a:rPr>
              <a:t>《</a:t>
            </a:r>
            <a:r>
              <a:rPr lang="zh-CN" altLang="en-US" dirty="0">
                <a:effectLst/>
              </a:rPr>
              <a:t>图论与网络流理论</a:t>
            </a:r>
            <a:r>
              <a:rPr lang="en-US" altLang="zh-CN" dirty="0">
                <a:effectLst/>
              </a:rPr>
              <a:t>》</a:t>
            </a:r>
            <a:r>
              <a:rPr lang="zh-CN" altLang="en-US" dirty="0">
                <a:effectLst/>
              </a:rPr>
              <a:t>第</a:t>
            </a:r>
            <a:r>
              <a:rPr lang="en-US" altLang="zh-CN" dirty="0">
                <a:effectLst/>
              </a:rPr>
              <a:t>4</a:t>
            </a:r>
            <a:r>
              <a:rPr lang="zh-CN" altLang="en-US" dirty="0">
                <a:effectLst/>
              </a:rPr>
              <a:t>章</a:t>
            </a:r>
            <a:r>
              <a:rPr lang="en-US" altLang="zh-CN" dirty="0">
                <a:effectLst/>
              </a:rPr>
              <a:t>,</a:t>
            </a:r>
            <a:r>
              <a:rPr lang="zh-CN" altLang="en-US" dirty="0">
                <a:effectLst/>
              </a:rPr>
              <a:t>自学）</a:t>
            </a:r>
            <a:endParaRPr lang="en-US" altLang="zh-CN" dirty="0">
              <a:effectLst/>
            </a:endParaRPr>
          </a:p>
          <a:p>
            <a:pPr>
              <a:defRPr/>
            </a:pPr>
            <a:endParaRPr lang="en-US" altLang="zh-CN" sz="2400" dirty="0">
              <a:effectLst/>
            </a:endParaRPr>
          </a:p>
          <a:p>
            <a:pPr>
              <a:defRPr/>
            </a:pPr>
            <a:r>
              <a:rPr lang="en-US" altLang="zh-CN" dirty="0">
                <a:solidFill>
                  <a:srgbClr val="FF0000"/>
                </a:solidFill>
              </a:rPr>
              <a:t>4.4 </a:t>
            </a:r>
            <a:r>
              <a:rPr lang="zh-CN" altLang="en-US" dirty="0">
                <a:solidFill>
                  <a:srgbClr val="FF0000"/>
                </a:solidFill>
              </a:rPr>
              <a:t>染色理论</a:t>
            </a:r>
            <a:r>
              <a:rPr lang="zh-CN" altLang="en-US" dirty="0">
                <a:effectLst/>
              </a:rPr>
              <a:t>（见</a:t>
            </a:r>
            <a:r>
              <a:rPr lang="en-US" altLang="zh-CN" dirty="0">
                <a:effectLst/>
              </a:rPr>
              <a:t>《</a:t>
            </a:r>
            <a:r>
              <a:rPr lang="zh-CN" altLang="en-US" dirty="0">
                <a:effectLst/>
              </a:rPr>
              <a:t>图论与网络流理论</a:t>
            </a:r>
            <a:r>
              <a:rPr lang="en-US" altLang="zh-CN" dirty="0">
                <a:effectLst/>
              </a:rPr>
              <a:t>》</a:t>
            </a:r>
            <a:r>
              <a:rPr lang="zh-CN" altLang="en-US" dirty="0">
                <a:effectLst/>
              </a:rPr>
              <a:t>第</a:t>
            </a:r>
            <a:r>
              <a:rPr lang="en-US" altLang="zh-CN" dirty="0">
                <a:effectLst/>
              </a:rPr>
              <a:t>6</a:t>
            </a:r>
            <a:r>
              <a:rPr lang="zh-CN" altLang="en-US" dirty="0">
                <a:effectLst/>
              </a:rPr>
              <a:t>章）</a:t>
            </a:r>
            <a:endParaRPr lang="en-US" altLang="zh-CN" dirty="0">
              <a:solidFill>
                <a:srgbClr val="FF0000"/>
              </a:solidFill>
            </a:endParaRPr>
          </a:p>
          <a:p>
            <a:pPr>
              <a:defRPr/>
            </a:pPr>
            <a:endParaRPr lang="en-US" altLang="zh-CN" dirty="0">
              <a:effectLst/>
            </a:endParaRPr>
          </a:p>
          <a:p>
            <a:pPr>
              <a:defRPr/>
            </a:pPr>
            <a:endParaRPr lang="en-US" altLang="zh-CN" dirty="0">
              <a:effectLst/>
            </a:endParaRPr>
          </a:p>
          <a:p>
            <a:pPr>
              <a:defRPr/>
            </a:pPr>
            <a:endParaRPr lang="zh-CN" altLang="zh-CN" dirty="0">
              <a:effectLst/>
            </a:endParaRPr>
          </a:p>
          <a:p>
            <a:pPr>
              <a:defRPr/>
            </a:pPr>
            <a:endParaRPr lang="zh-CN" altLang="zh-CN" dirty="0">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p:txBody>
          <a:bodyPr/>
          <a:lstStyle/>
          <a:p>
            <a:pPr>
              <a:defRPr/>
            </a:pPr>
            <a:r>
              <a:rPr lang="zh-CN" altLang="zh-CN" dirty="0">
                <a:effectLst/>
              </a:rPr>
              <a:t>例 </a:t>
            </a:r>
            <a:r>
              <a:rPr lang="en-US" altLang="zh-CN" dirty="0">
                <a:effectLst/>
              </a:rPr>
              <a:t>3.4.1 </a:t>
            </a:r>
            <a:r>
              <a:rPr lang="zh-CN" altLang="zh-CN" dirty="0">
                <a:effectLst/>
              </a:rPr>
              <a:t>判断如下二部图是否存在完美匹配。若存在，求出一个完美匹配；若不存在，给出满足 </a:t>
            </a:r>
            <a:r>
              <a:rPr lang="en-US" altLang="zh-CN" i="1" dirty="0">
                <a:effectLst/>
              </a:rPr>
              <a:t>N</a:t>
            </a:r>
            <a:r>
              <a:rPr lang="en-US" altLang="zh-CN" dirty="0">
                <a:effectLst/>
              </a:rPr>
              <a:t> (</a:t>
            </a:r>
            <a:r>
              <a:rPr lang="en-US" altLang="zh-CN" i="1" dirty="0">
                <a:effectLst/>
              </a:rPr>
              <a:t>S</a:t>
            </a:r>
            <a:r>
              <a:rPr lang="en-US" altLang="zh-CN" dirty="0">
                <a:effectLst/>
              </a:rPr>
              <a:t>) = </a:t>
            </a:r>
            <a:r>
              <a:rPr lang="en-US" altLang="zh-CN" i="1" dirty="0">
                <a:effectLst/>
              </a:rPr>
              <a:t>T</a:t>
            </a:r>
            <a:r>
              <a:rPr lang="en-US" altLang="zh-CN" dirty="0">
                <a:effectLst/>
              </a:rPr>
              <a:t> </a:t>
            </a:r>
            <a:r>
              <a:rPr lang="zh-CN" altLang="zh-CN" dirty="0">
                <a:effectLst/>
              </a:rPr>
              <a:t>的集合 </a:t>
            </a:r>
            <a:r>
              <a:rPr lang="en-US" altLang="zh-CN" dirty="0">
                <a:effectLst/>
              </a:rPr>
              <a:t>S </a:t>
            </a:r>
            <a:r>
              <a:rPr lang="zh-CN" altLang="zh-CN" dirty="0">
                <a:effectLst/>
              </a:rPr>
              <a:t>和 </a:t>
            </a:r>
            <a:r>
              <a:rPr lang="en-US" altLang="zh-CN" dirty="0">
                <a:effectLst/>
              </a:rPr>
              <a:t>T</a:t>
            </a:r>
            <a:r>
              <a:rPr lang="zh-CN" altLang="zh-CN" dirty="0">
                <a:effectLst/>
              </a:rPr>
              <a:t>。</a:t>
            </a:r>
          </a:p>
          <a:p>
            <a:pPr>
              <a:defRPr/>
            </a:pP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4327525"/>
            <a:ext cx="2879725"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233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1916113"/>
            <a:ext cx="363855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内容占位符 2"/>
          <p:cNvSpPr>
            <a:spLocks noGrp="1"/>
          </p:cNvSpPr>
          <p:nvPr>
            <p:ph idx="1"/>
          </p:nvPr>
        </p:nvSpPr>
        <p:spPr>
          <a:xfrm>
            <a:off x="0" y="96838"/>
            <a:ext cx="8864600" cy="2252662"/>
          </a:xfrm>
        </p:spPr>
        <p:txBody>
          <a:bodyPr/>
          <a:lstStyle/>
          <a:p>
            <a:pPr>
              <a:defRPr/>
            </a:pPr>
            <a:r>
              <a:rPr lang="zh-CN" altLang="zh-CN" sz="2400" dirty="0">
                <a:effectLst/>
              </a:rPr>
              <a:t>解：从一个初始匹配 </a:t>
            </a:r>
            <a:r>
              <a:rPr lang="en-US" altLang="zh-CN" sz="2400" dirty="0">
                <a:effectLst/>
              </a:rPr>
              <a:t>M</a:t>
            </a:r>
            <a:r>
              <a:rPr lang="zh-CN" altLang="zh-CN" sz="2400" dirty="0">
                <a:effectLst/>
              </a:rPr>
              <a:t>＝</a:t>
            </a:r>
            <a:r>
              <a:rPr lang="en-US" altLang="zh-CN" sz="2400" dirty="0">
                <a:effectLst/>
              </a:rPr>
              <a:t>{ </a:t>
            </a:r>
            <a:r>
              <a:rPr lang="en-US" altLang="zh-CN" sz="2400" i="1" dirty="0">
                <a:effectLst/>
              </a:rPr>
              <a:t>x</a:t>
            </a:r>
            <a:r>
              <a:rPr lang="en-US" altLang="zh-CN" sz="2400" baseline="-25000" dirty="0">
                <a:effectLst/>
              </a:rPr>
              <a:t>2</a:t>
            </a:r>
            <a:r>
              <a:rPr lang="en-US" altLang="zh-CN" sz="2400" dirty="0">
                <a:effectLst/>
              </a:rPr>
              <a:t> </a:t>
            </a:r>
            <a:r>
              <a:rPr lang="en-US" altLang="zh-CN" sz="2400" i="1" dirty="0">
                <a:effectLst/>
              </a:rPr>
              <a:t>y</a:t>
            </a:r>
            <a:r>
              <a:rPr lang="en-US" altLang="zh-CN" sz="2400" dirty="0">
                <a:effectLst/>
              </a:rPr>
              <a:t> </a:t>
            </a:r>
            <a:r>
              <a:rPr lang="en-US" altLang="zh-CN" sz="2400" baseline="-25000" dirty="0">
                <a:effectLst/>
              </a:rPr>
              <a:t>2</a:t>
            </a:r>
            <a:r>
              <a:rPr lang="en-US" altLang="zh-CN" sz="2400" dirty="0">
                <a:effectLst/>
              </a:rPr>
              <a:t> , </a:t>
            </a:r>
            <a:r>
              <a:rPr lang="en-US" altLang="zh-CN" sz="2400" i="1" dirty="0">
                <a:effectLst/>
              </a:rPr>
              <a:t>x</a:t>
            </a:r>
            <a:r>
              <a:rPr lang="en-US" altLang="zh-CN" sz="2400" baseline="-25000" dirty="0">
                <a:effectLst/>
              </a:rPr>
              <a:t>3</a:t>
            </a:r>
            <a:r>
              <a:rPr lang="en-US" altLang="zh-CN" sz="2400" dirty="0">
                <a:effectLst/>
              </a:rPr>
              <a:t> </a:t>
            </a:r>
            <a:r>
              <a:rPr lang="en-US" altLang="zh-CN" sz="2400" i="1" dirty="0">
                <a:effectLst/>
              </a:rPr>
              <a:t>y</a:t>
            </a:r>
            <a:r>
              <a:rPr lang="en-US" altLang="zh-CN" sz="2400" dirty="0">
                <a:effectLst/>
              </a:rPr>
              <a:t> </a:t>
            </a:r>
            <a:r>
              <a:rPr lang="en-US" altLang="zh-CN" sz="2400" baseline="-25000" dirty="0">
                <a:effectLst/>
              </a:rPr>
              <a:t>3</a:t>
            </a:r>
            <a:r>
              <a:rPr lang="en-US" altLang="zh-CN" sz="2400" dirty="0">
                <a:effectLst/>
              </a:rPr>
              <a:t> , </a:t>
            </a:r>
            <a:r>
              <a:rPr lang="en-US" altLang="zh-CN" sz="2400" i="1" dirty="0">
                <a:effectLst/>
              </a:rPr>
              <a:t>x</a:t>
            </a:r>
            <a:r>
              <a:rPr lang="en-US" altLang="zh-CN" sz="2400" baseline="-25000" dirty="0">
                <a:effectLst/>
              </a:rPr>
              <a:t>5</a:t>
            </a:r>
            <a:r>
              <a:rPr lang="en-US" altLang="zh-CN" sz="2400" dirty="0">
                <a:effectLst/>
              </a:rPr>
              <a:t> </a:t>
            </a:r>
            <a:r>
              <a:rPr lang="en-US" altLang="zh-CN" sz="2400" i="1" dirty="0">
                <a:effectLst/>
              </a:rPr>
              <a:t>y</a:t>
            </a:r>
            <a:r>
              <a:rPr lang="en-US" altLang="zh-CN" sz="2400" baseline="-25000" dirty="0">
                <a:effectLst/>
              </a:rPr>
              <a:t>5</a:t>
            </a:r>
            <a:r>
              <a:rPr lang="en-US" altLang="zh-CN" sz="2400" dirty="0">
                <a:effectLst/>
              </a:rPr>
              <a:t>}</a:t>
            </a:r>
            <a:r>
              <a:rPr lang="zh-CN" altLang="zh-CN" sz="2400" dirty="0">
                <a:effectLst/>
              </a:rPr>
              <a:t>（图 </a:t>
            </a:r>
            <a:r>
              <a:rPr lang="en-US" altLang="zh-CN" sz="2400" dirty="0">
                <a:effectLst/>
              </a:rPr>
              <a:t>1</a:t>
            </a:r>
            <a:r>
              <a:rPr lang="zh-CN" altLang="zh-CN" sz="2400" dirty="0">
                <a:effectLst/>
              </a:rPr>
              <a:t>）出发，执行匈牙利算法。因 </a:t>
            </a:r>
            <a:r>
              <a:rPr lang="en-US" altLang="zh-CN" sz="2400" dirty="0">
                <a:effectLst/>
              </a:rPr>
              <a:t>M </a:t>
            </a:r>
            <a:r>
              <a:rPr lang="zh-CN" altLang="zh-CN" sz="2400" dirty="0">
                <a:effectLst/>
              </a:rPr>
              <a:t>尚未饱和 </a:t>
            </a:r>
            <a:r>
              <a:rPr lang="en-US" altLang="zh-CN" sz="2400" dirty="0">
                <a:effectLst/>
              </a:rPr>
              <a:t>X</a:t>
            </a:r>
            <a:r>
              <a:rPr lang="zh-CN" altLang="zh-CN" sz="2400" dirty="0">
                <a:effectLst/>
              </a:rPr>
              <a:t>， 找到 </a:t>
            </a:r>
            <a:r>
              <a:rPr lang="en-US" altLang="zh-CN" sz="2400" dirty="0">
                <a:effectLst/>
              </a:rPr>
              <a:t>X </a:t>
            </a:r>
            <a:r>
              <a:rPr lang="zh-CN" altLang="zh-CN" sz="2400" dirty="0">
                <a:effectLst/>
              </a:rPr>
              <a:t>中一个 </a:t>
            </a:r>
            <a:r>
              <a:rPr lang="en-US" altLang="zh-CN" sz="2400" dirty="0">
                <a:effectLst/>
              </a:rPr>
              <a:t>M </a:t>
            </a:r>
            <a:r>
              <a:rPr lang="zh-CN" altLang="zh-CN" sz="2400" dirty="0">
                <a:effectLst/>
              </a:rPr>
              <a:t>未饱和点 </a:t>
            </a:r>
            <a:r>
              <a:rPr lang="en-US" altLang="zh-CN" sz="2400" i="1" dirty="0">
                <a:effectLst/>
              </a:rPr>
              <a:t>x</a:t>
            </a:r>
            <a:r>
              <a:rPr lang="en-US" altLang="zh-CN" sz="2400" baseline="-25000" dirty="0">
                <a:effectLst/>
              </a:rPr>
              <a:t>1</a:t>
            </a:r>
            <a:r>
              <a:rPr lang="zh-CN" altLang="zh-CN" sz="2400" dirty="0">
                <a:effectLst/>
              </a:rPr>
              <a:t>。从 </a:t>
            </a:r>
            <a:r>
              <a:rPr lang="en-US" altLang="zh-CN" sz="2400" i="1" dirty="0">
                <a:effectLst/>
              </a:rPr>
              <a:t>x</a:t>
            </a:r>
            <a:r>
              <a:rPr lang="en-US" altLang="zh-CN" sz="2400" baseline="-25000" dirty="0">
                <a:effectLst/>
              </a:rPr>
              <a:t>1</a:t>
            </a:r>
            <a:r>
              <a:rPr lang="en-US" altLang="zh-CN" sz="2400" dirty="0">
                <a:effectLst/>
              </a:rPr>
              <a:t> </a:t>
            </a:r>
            <a:r>
              <a:rPr lang="zh-CN" altLang="zh-CN" sz="2400" dirty="0">
                <a:effectLst/>
              </a:rPr>
              <a:t>出发，反复执行算法第 </a:t>
            </a:r>
            <a:r>
              <a:rPr lang="en-US" altLang="zh-CN" sz="2400" dirty="0">
                <a:effectLst/>
              </a:rPr>
              <a:t>2 </a:t>
            </a:r>
            <a:r>
              <a:rPr lang="zh-CN" altLang="zh-CN" sz="2400" dirty="0">
                <a:effectLst/>
              </a:rPr>
              <a:t>步和第 </a:t>
            </a:r>
            <a:r>
              <a:rPr lang="en-US" altLang="zh-CN" sz="2400" dirty="0">
                <a:effectLst/>
              </a:rPr>
              <a:t>3 </a:t>
            </a:r>
            <a:r>
              <a:rPr lang="zh-CN" altLang="zh-CN" sz="2400" dirty="0">
                <a:effectLst/>
              </a:rPr>
              <a:t>步，找到一条 </a:t>
            </a:r>
            <a:r>
              <a:rPr lang="en-US" altLang="zh-CN" sz="2400" dirty="0">
                <a:effectLst/>
              </a:rPr>
              <a:t>M </a:t>
            </a:r>
            <a:r>
              <a:rPr lang="zh-CN" altLang="zh-CN" sz="2400" dirty="0">
                <a:effectLst/>
              </a:rPr>
              <a:t>增广路 </a:t>
            </a:r>
            <a:r>
              <a:rPr lang="en-US" altLang="zh-CN" sz="2400" i="1" dirty="0">
                <a:effectLst/>
              </a:rPr>
              <a:t>x</a:t>
            </a:r>
            <a:r>
              <a:rPr lang="en-US" altLang="zh-CN" sz="2400" baseline="-25000" dirty="0">
                <a:effectLst/>
              </a:rPr>
              <a:t>1</a:t>
            </a:r>
            <a:r>
              <a:rPr lang="en-US" altLang="zh-CN" sz="2400" i="1" dirty="0">
                <a:effectLst/>
              </a:rPr>
              <a:t> y</a:t>
            </a:r>
            <a:r>
              <a:rPr lang="en-US" altLang="zh-CN" sz="2400" baseline="-25000" dirty="0">
                <a:effectLst/>
              </a:rPr>
              <a:t>2</a:t>
            </a:r>
            <a:r>
              <a:rPr lang="en-US" altLang="zh-CN" sz="2400" i="1" dirty="0">
                <a:effectLst/>
              </a:rPr>
              <a:t> x</a:t>
            </a:r>
            <a:r>
              <a:rPr lang="en-US" altLang="zh-CN" sz="2400" baseline="-25000" dirty="0">
                <a:effectLst/>
              </a:rPr>
              <a:t>2</a:t>
            </a:r>
            <a:r>
              <a:rPr lang="en-US" altLang="zh-CN" sz="2400" i="1" dirty="0">
                <a:effectLst/>
              </a:rPr>
              <a:t> y</a:t>
            </a:r>
            <a:r>
              <a:rPr lang="en-US" altLang="zh-CN" sz="2400" baseline="-25000" dirty="0">
                <a:effectLst/>
              </a:rPr>
              <a:t>1</a:t>
            </a:r>
            <a:r>
              <a:rPr lang="zh-CN" altLang="zh-CN" sz="2400" dirty="0">
                <a:effectLst/>
              </a:rPr>
              <a:t>（图</a:t>
            </a:r>
            <a:r>
              <a:rPr lang="zh-CN" altLang="zh-CN" sz="2400" i="1" dirty="0">
                <a:effectLst/>
              </a:rPr>
              <a:t> </a:t>
            </a:r>
            <a:r>
              <a:rPr lang="en-US" altLang="zh-CN" sz="2400" dirty="0">
                <a:effectLst/>
              </a:rPr>
              <a:t>2</a:t>
            </a:r>
            <a:r>
              <a:rPr lang="zh-CN" altLang="zh-CN" sz="2400" dirty="0">
                <a:effectLst/>
              </a:rPr>
              <a:t>）。按第</a:t>
            </a:r>
            <a:r>
              <a:rPr lang="zh-CN" altLang="zh-CN" sz="2400" i="1" dirty="0">
                <a:effectLst/>
              </a:rPr>
              <a:t> </a:t>
            </a:r>
            <a:r>
              <a:rPr lang="en-US" altLang="zh-CN" sz="2400" dirty="0">
                <a:effectLst/>
              </a:rPr>
              <a:t>3</a:t>
            </a:r>
            <a:r>
              <a:rPr lang="en-US" altLang="zh-CN" sz="2400" i="1" dirty="0">
                <a:effectLst/>
              </a:rPr>
              <a:t> </a:t>
            </a:r>
            <a:r>
              <a:rPr lang="zh-CN" altLang="zh-CN" sz="2400" dirty="0">
                <a:effectLst/>
              </a:rPr>
              <a:t>步，沿增广路交换进入匹配和不进入匹配的边，匹配扩大为</a:t>
            </a:r>
            <a:r>
              <a:rPr lang="zh-CN" altLang="zh-CN" sz="2400" i="1" dirty="0">
                <a:effectLst/>
              </a:rPr>
              <a:t> </a:t>
            </a:r>
            <a:r>
              <a:rPr lang="en-US" altLang="zh-CN" sz="2400" dirty="0">
                <a:effectLst/>
              </a:rPr>
              <a:t>M</a:t>
            </a:r>
            <a:r>
              <a:rPr lang="zh-CN" altLang="zh-CN" sz="2400" dirty="0">
                <a:effectLst/>
              </a:rPr>
              <a:t>＝</a:t>
            </a:r>
            <a:r>
              <a:rPr lang="en-US" altLang="zh-CN" sz="2400" dirty="0">
                <a:effectLst/>
              </a:rPr>
              <a:t>{ </a:t>
            </a:r>
            <a:r>
              <a:rPr lang="en-US" altLang="zh-CN" sz="2400" i="1" dirty="0">
                <a:effectLst/>
              </a:rPr>
              <a:t>x</a:t>
            </a:r>
            <a:r>
              <a:rPr lang="en-US" altLang="zh-CN" sz="2400" baseline="-25000" dirty="0">
                <a:effectLst/>
              </a:rPr>
              <a:t>1</a:t>
            </a:r>
            <a:r>
              <a:rPr lang="en-US" altLang="zh-CN" sz="2400" dirty="0">
                <a:effectLst/>
              </a:rPr>
              <a:t> </a:t>
            </a:r>
            <a:r>
              <a:rPr lang="en-US" altLang="zh-CN" sz="2400" i="1" dirty="0">
                <a:effectLst/>
              </a:rPr>
              <a:t>y</a:t>
            </a:r>
            <a:r>
              <a:rPr lang="en-US" altLang="zh-CN" sz="2400" dirty="0">
                <a:effectLst/>
              </a:rPr>
              <a:t> </a:t>
            </a:r>
            <a:r>
              <a:rPr lang="en-US" altLang="zh-CN" sz="2400" baseline="-25000" dirty="0">
                <a:effectLst/>
              </a:rPr>
              <a:t>2</a:t>
            </a:r>
            <a:r>
              <a:rPr lang="en-US" altLang="zh-CN" sz="2400" dirty="0">
                <a:effectLst/>
              </a:rPr>
              <a:t> , </a:t>
            </a:r>
            <a:r>
              <a:rPr lang="en-US" altLang="zh-CN" sz="2400" i="1" dirty="0">
                <a:effectLst/>
              </a:rPr>
              <a:t>x</a:t>
            </a:r>
            <a:r>
              <a:rPr lang="en-US" altLang="zh-CN" sz="2400" baseline="-25000" dirty="0">
                <a:effectLst/>
              </a:rPr>
              <a:t>2</a:t>
            </a:r>
            <a:r>
              <a:rPr lang="en-US" altLang="zh-CN" sz="2400" dirty="0">
                <a:effectLst/>
              </a:rPr>
              <a:t> </a:t>
            </a:r>
            <a:r>
              <a:rPr lang="en-US" altLang="zh-CN" sz="2400" i="1" dirty="0">
                <a:effectLst/>
              </a:rPr>
              <a:t>y</a:t>
            </a:r>
            <a:r>
              <a:rPr lang="en-US" altLang="zh-CN" sz="2400" baseline="-25000" dirty="0">
                <a:effectLst/>
              </a:rPr>
              <a:t>1</a:t>
            </a:r>
            <a:r>
              <a:rPr lang="en-US" altLang="zh-CN" sz="2400" dirty="0">
                <a:effectLst/>
              </a:rPr>
              <a:t> , </a:t>
            </a:r>
            <a:r>
              <a:rPr lang="en-US" altLang="zh-CN" sz="2400" i="1" dirty="0">
                <a:effectLst/>
              </a:rPr>
              <a:t>x</a:t>
            </a:r>
            <a:r>
              <a:rPr lang="en-US" altLang="zh-CN" sz="2400" baseline="-25000" dirty="0">
                <a:effectLst/>
              </a:rPr>
              <a:t>3</a:t>
            </a:r>
            <a:r>
              <a:rPr lang="en-US" altLang="zh-CN" sz="2400" dirty="0">
                <a:effectLst/>
              </a:rPr>
              <a:t> </a:t>
            </a:r>
            <a:r>
              <a:rPr lang="en-US" altLang="zh-CN" sz="2400" i="1" dirty="0">
                <a:effectLst/>
              </a:rPr>
              <a:t>y</a:t>
            </a:r>
            <a:r>
              <a:rPr lang="en-US" altLang="zh-CN" sz="2400" dirty="0">
                <a:effectLst/>
              </a:rPr>
              <a:t> </a:t>
            </a:r>
            <a:r>
              <a:rPr lang="en-US" altLang="zh-CN" sz="2400" baseline="-25000" dirty="0">
                <a:effectLst/>
              </a:rPr>
              <a:t>3</a:t>
            </a:r>
            <a:r>
              <a:rPr lang="en-US" altLang="zh-CN" sz="2400" dirty="0">
                <a:effectLst/>
              </a:rPr>
              <a:t> , </a:t>
            </a:r>
            <a:r>
              <a:rPr lang="en-US" altLang="zh-CN" sz="2400" i="1" dirty="0">
                <a:effectLst/>
              </a:rPr>
              <a:t>x</a:t>
            </a:r>
            <a:r>
              <a:rPr lang="en-US" altLang="zh-CN" sz="2400" baseline="-25000" dirty="0">
                <a:effectLst/>
              </a:rPr>
              <a:t>5</a:t>
            </a:r>
            <a:r>
              <a:rPr lang="en-US" altLang="zh-CN" sz="2400" dirty="0">
                <a:effectLst/>
              </a:rPr>
              <a:t> </a:t>
            </a:r>
            <a:r>
              <a:rPr lang="en-US" altLang="zh-CN" sz="2400" i="1" dirty="0">
                <a:effectLst/>
              </a:rPr>
              <a:t>y</a:t>
            </a:r>
            <a:r>
              <a:rPr lang="en-US" altLang="zh-CN" sz="2400" baseline="-25000" dirty="0">
                <a:effectLst/>
              </a:rPr>
              <a:t>5</a:t>
            </a:r>
            <a:r>
              <a:rPr lang="en-US" altLang="zh-CN" sz="2400" dirty="0">
                <a:effectLst/>
              </a:rPr>
              <a:t>}</a:t>
            </a:r>
            <a:r>
              <a:rPr lang="zh-CN" altLang="zh-CN" sz="2400" dirty="0">
                <a:effectLst/>
              </a:rPr>
              <a:t>（图 </a:t>
            </a:r>
            <a:r>
              <a:rPr lang="en-US" altLang="zh-CN" sz="2400" dirty="0">
                <a:effectLst/>
              </a:rPr>
              <a:t>3</a:t>
            </a:r>
            <a:r>
              <a:rPr lang="zh-CN" altLang="zh-CN" sz="2400" dirty="0">
                <a:effectLst/>
              </a:rPr>
              <a:t>）。</a:t>
            </a:r>
            <a:endParaRPr lang="en-US" altLang="zh-CN" sz="2400" dirty="0">
              <a:effectLst/>
            </a:endParaRPr>
          </a:p>
          <a:p>
            <a:pPr>
              <a:defRPr/>
            </a:pPr>
            <a:endParaRPr lang="zh-CN" altLang="en-US" sz="2400" dirty="0"/>
          </a:p>
        </p:txBody>
      </p:sp>
      <p:pic>
        <p:nvPicPr>
          <p:cNvPr id="14234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20938"/>
            <a:ext cx="3563938" cy="2401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接连接符 4"/>
          <p:cNvCxnSpPr/>
          <p:nvPr/>
        </p:nvCxnSpPr>
        <p:spPr>
          <a:xfrm>
            <a:off x="5651500" y="2420938"/>
            <a:ext cx="576263" cy="1008062"/>
          </a:xfrm>
          <a:prstGeom prst="line">
            <a:avLst/>
          </a:prstGeom>
          <a:ln w="444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5651500" y="2420938"/>
            <a:ext cx="576263" cy="1008062"/>
          </a:xfrm>
          <a:prstGeom prst="line">
            <a:avLst/>
          </a:prstGeom>
          <a:ln w="44450">
            <a:solidFill>
              <a:srgbClr val="0000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38"/>
            <a:ext cx="3282950" cy="2212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6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136426"/>
            <a:ext cx="3230563" cy="223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noRot="1" noChangeAspect="1" noMove="1" noResize="1" noEditPoints="1" noAdjustHandles="1" noChangeArrowheads="1" noChangeShapeType="1" noTextEdit="1"/>
          </p:cNvSpPr>
          <p:nvPr>
            <p:ph type="title"/>
          </p:nvPr>
        </p:nvSpPr>
        <p:spPr>
          <a:xfrm>
            <a:off x="467544" y="2703240"/>
            <a:ext cx="8540750" cy="720725"/>
          </a:xfrm>
          <a:blipFill rotWithShape="1">
            <a:blip r:embed="rId5"/>
            <a:stretch>
              <a:fillRect t="-11765" b="-69748"/>
            </a:stretch>
          </a:blipFill>
        </p:spPr>
        <p:txBody>
          <a:bodyPr lIns="0" tIns="0" rIns="0" bIns="0" anchor="t" anchorCtr="0"/>
          <a:lstStyle/>
          <a:p>
            <a:pPr>
              <a:defRPr/>
            </a:pPr>
            <a:r>
              <a:rPr lang="zh-CN" altLang="en-US">
                <a:noFill/>
              </a:rPr>
              <a:t> </a:t>
            </a:r>
          </a:p>
        </p:txBody>
      </p:sp>
      <p:sp>
        <p:nvSpPr>
          <p:cNvPr id="3" name="TextBox 2"/>
          <p:cNvSpPr txBox="1"/>
          <p:nvPr/>
        </p:nvSpPr>
        <p:spPr>
          <a:xfrm>
            <a:off x="35614" y="3068960"/>
            <a:ext cx="8442129" cy="523220"/>
          </a:xfrm>
          <a:prstGeom prst="rect">
            <a:avLst/>
          </a:prstGeom>
          <a:solidFill>
            <a:schemeClr val="bg1"/>
          </a:solidFill>
        </p:spPr>
        <p:txBody>
          <a:bodyPr wrap="square" rtlCol="0">
            <a:spAutoFit/>
          </a:bodyPr>
          <a:lstStyle/>
          <a:p>
            <a:r>
              <a:rPr lang="en-US" altLang="zh-CN" sz="2800" b="1" dirty="0"/>
              <a:t>M’</a:t>
            </a:r>
            <a:r>
              <a:rPr lang="zh-CN" altLang="zh-CN" sz="2800" b="1" dirty="0"/>
              <a:t>＝</a:t>
            </a:r>
            <a:r>
              <a:rPr lang="en-US" altLang="zh-CN" sz="2800" b="1" dirty="0"/>
              <a:t>{ </a:t>
            </a:r>
            <a:r>
              <a:rPr lang="en-US" altLang="zh-CN" sz="2800" b="1" i="1" dirty="0"/>
              <a:t>x</a:t>
            </a:r>
            <a:r>
              <a:rPr lang="en-US" altLang="zh-CN" sz="2800" b="1" baseline="-25000" dirty="0"/>
              <a:t>1</a:t>
            </a:r>
            <a:r>
              <a:rPr lang="en-US" altLang="zh-CN" sz="2800" b="1" dirty="0"/>
              <a:t> </a:t>
            </a:r>
            <a:r>
              <a:rPr lang="en-US" altLang="zh-CN" sz="2800" b="1" i="1" dirty="0"/>
              <a:t>y</a:t>
            </a:r>
            <a:r>
              <a:rPr lang="en-US" altLang="zh-CN" sz="2800" b="1" dirty="0"/>
              <a:t> </a:t>
            </a:r>
            <a:r>
              <a:rPr lang="en-US" altLang="zh-CN" sz="2800" b="1" baseline="-25000" dirty="0"/>
              <a:t>2</a:t>
            </a:r>
            <a:r>
              <a:rPr lang="en-US" altLang="zh-CN" sz="2800" b="1" dirty="0"/>
              <a:t> , </a:t>
            </a:r>
            <a:r>
              <a:rPr lang="en-US" altLang="zh-CN" sz="2800" b="1" i="1" dirty="0"/>
              <a:t>x</a:t>
            </a:r>
            <a:r>
              <a:rPr lang="en-US" altLang="zh-CN" sz="2800" b="1" baseline="-25000" dirty="0"/>
              <a:t>2</a:t>
            </a:r>
            <a:r>
              <a:rPr lang="en-US" altLang="zh-CN" sz="2800" b="1" dirty="0"/>
              <a:t> </a:t>
            </a:r>
            <a:r>
              <a:rPr lang="en-US" altLang="zh-CN" sz="2800" b="1" i="1" dirty="0"/>
              <a:t>y</a:t>
            </a:r>
            <a:r>
              <a:rPr lang="en-US" altLang="zh-CN" sz="2800" b="1" baseline="-25000" dirty="0"/>
              <a:t>1</a:t>
            </a:r>
            <a:r>
              <a:rPr lang="en-US" altLang="zh-CN" sz="2800" b="1" dirty="0"/>
              <a:t> , </a:t>
            </a:r>
            <a:r>
              <a:rPr lang="en-US" altLang="zh-CN" sz="2800" b="1" i="1" dirty="0"/>
              <a:t>x</a:t>
            </a:r>
            <a:r>
              <a:rPr lang="en-US" altLang="zh-CN" sz="2800" b="1" baseline="-25000" dirty="0"/>
              <a:t>3</a:t>
            </a:r>
            <a:r>
              <a:rPr lang="en-US" altLang="zh-CN" sz="2800" b="1" dirty="0"/>
              <a:t> </a:t>
            </a:r>
            <a:r>
              <a:rPr lang="en-US" altLang="zh-CN" sz="2800" b="1" i="1" dirty="0"/>
              <a:t>y</a:t>
            </a:r>
            <a:r>
              <a:rPr lang="en-US" altLang="zh-CN" sz="2800" b="1" dirty="0"/>
              <a:t> </a:t>
            </a:r>
            <a:r>
              <a:rPr lang="en-US" altLang="zh-CN" sz="2800" b="1" baseline="-25000" dirty="0"/>
              <a:t>3</a:t>
            </a:r>
            <a:r>
              <a:rPr lang="en-US" altLang="zh-CN" sz="2800" b="1" dirty="0"/>
              <a:t> , </a:t>
            </a:r>
            <a:r>
              <a:rPr lang="en-US" altLang="zh-CN" sz="2800" b="1" i="1" dirty="0"/>
              <a:t>x</a:t>
            </a:r>
            <a:r>
              <a:rPr lang="en-US" altLang="zh-CN" sz="2800" b="1" baseline="-25000" dirty="0"/>
              <a:t>5</a:t>
            </a:r>
            <a:r>
              <a:rPr lang="en-US" altLang="zh-CN" sz="2800" b="1" dirty="0"/>
              <a:t> </a:t>
            </a:r>
            <a:r>
              <a:rPr lang="en-US" altLang="zh-CN" sz="2800" b="1" i="1" dirty="0"/>
              <a:t>y</a:t>
            </a:r>
            <a:r>
              <a:rPr lang="en-US" altLang="zh-CN" sz="2800" b="1" baseline="-25000" dirty="0"/>
              <a:t>5</a:t>
            </a:r>
            <a:r>
              <a:rPr lang="en-US" altLang="zh-CN" sz="2800" b="1" dirty="0"/>
              <a:t>}</a:t>
            </a:r>
            <a:r>
              <a:rPr lang="zh-CN" altLang="zh-CN" sz="2800" b="1" dirty="0"/>
              <a:t>（图 </a:t>
            </a:r>
            <a:r>
              <a:rPr lang="en-US" altLang="zh-CN" sz="2800" b="1" dirty="0"/>
              <a:t>3</a:t>
            </a:r>
            <a:r>
              <a:rPr lang="zh-CN" altLang="zh-CN" sz="2800" b="1" dirty="0"/>
              <a:t>）。</a:t>
            </a:r>
            <a:endParaRPr lang="zh-CN" altLang="en-US" sz="2800" b="1" dirty="0"/>
          </a:p>
        </p:txBody>
      </p:sp>
      <p:pic>
        <p:nvPicPr>
          <p:cNvPr id="43110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925" y="3717032"/>
            <a:ext cx="8877300" cy="2990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内容占位符 4"/>
          <p:cNvSpPr>
            <a:spLocks noGrp="1"/>
          </p:cNvSpPr>
          <p:nvPr>
            <p:ph idx="1"/>
          </p:nvPr>
        </p:nvSpPr>
        <p:spPr/>
        <p:txBody>
          <a:bodyPr/>
          <a:lstStyle/>
          <a:p>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Rot="1" noChangeAspect="1" noMove="1" noResize="1" noEditPoints="1" noAdjustHandles="1" noChangeArrowheads="1" noChangeShapeType="1" noTextEdit="1"/>
          </p:cNvSpPr>
          <p:nvPr>
            <p:ph type="title"/>
          </p:nvPr>
        </p:nvSpPr>
        <p:spPr>
          <a:xfrm>
            <a:off x="0" y="2378621"/>
            <a:ext cx="8540750" cy="720725"/>
          </a:xfrm>
          <a:blipFill rotWithShape="1">
            <a:blip r:embed="rId2"/>
            <a:stretch>
              <a:fillRect b="-15254"/>
            </a:stretch>
          </a:blipFill>
        </p:spPr>
        <p:txBody>
          <a:bodyPr/>
          <a:lstStyle/>
          <a:p>
            <a:pPr>
              <a:defRPr/>
            </a:pPr>
            <a:r>
              <a:rPr lang="zh-CN" altLang="en-US">
                <a:noFill/>
              </a:rPr>
              <a:t> </a:t>
            </a:r>
          </a:p>
        </p:txBody>
      </p:sp>
      <p:graphicFrame>
        <p:nvGraphicFramePr>
          <p:cNvPr id="4" name="内容占位符 3"/>
          <p:cNvGraphicFramePr>
            <a:graphicFrameLocks noGrp="1"/>
          </p:cNvGraphicFramePr>
          <p:nvPr>
            <p:ph idx="1"/>
          </p:nvPr>
        </p:nvGraphicFramePr>
        <p:xfrm>
          <a:off x="294532" y="3068960"/>
          <a:ext cx="8856984" cy="2294091"/>
        </p:xfrm>
        <a:graphic>
          <a:graphicData uri="http://schemas.openxmlformats.org/drawingml/2006/table">
            <a:tbl>
              <a:tblPr firstRow="1" bandRow="1">
                <a:tableStyleId>{ED083AE6-46FA-4A59-8FB0-9F97EB10719F}</a:tableStyleId>
              </a:tblPr>
              <a:tblGrid>
                <a:gridCol w="668451">
                  <a:extLst>
                    <a:ext uri="{9D8B030D-6E8A-4147-A177-3AD203B41FA5}">
                      <a16:colId xmlns:a16="http://schemas.microsoft.com/office/drawing/2014/main" val="20000"/>
                    </a:ext>
                  </a:extLst>
                </a:gridCol>
                <a:gridCol w="752008">
                  <a:extLst>
                    <a:ext uri="{9D8B030D-6E8A-4147-A177-3AD203B41FA5}">
                      <a16:colId xmlns:a16="http://schemas.microsoft.com/office/drawing/2014/main" val="20001"/>
                    </a:ext>
                  </a:extLst>
                </a:gridCol>
                <a:gridCol w="1705472">
                  <a:extLst>
                    <a:ext uri="{9D8B030D-6E8A-4147-A177-3AD203B41FA5}">
                      <a16:colId xmlns:a16="http://schemas.microsoft.com/office/drawing/2014/main" val="20002"/>
                    </a:ext>
                  </a:extLst>
                </a:gridCol>
                <a:gridCol w="1368152">
                  <a:extLst>
                    <a:ext uri="{9D8B030D-6E8A-4147-A177-3AD203B41FA5}">
                      <a16:colId xmlns:a16="http://schemas.microsoft.com/office/drawing/2014/main" val="20003"/>
                    </a:ext>
                  </a:extLst>
                </a:gridCol>
                <a:gridCol w="1368152">
                  <a:extLst>
                    <a:ext uri="{9D8B030D-6E8A-4147-A177-3AD203B41FA5}">
                      <a16:colId xmlns:a16="http://schemas.microsoft.com/office/drawing/2014/main" val="20004"/>
                    </a:ext>
                  </a:extLst>
                </a:gridCol>
                <a:gridCol w="1728192">
                  <a:extLst>
                    <a:ext uri="{9D8B030D-6E8A-4147-A177-3AD203B41FA5}">
                      <a16:colId xmlns:a16="http://schemas.microsoft.com/office/drawing/2014/main" val="20005"/>
                    </a:ext>
                  </a:extLst>
                </a:gridCol>
                <a:gridCol w="1266557">
                  <a:extLst>
                    <a:ext uri="{9D8B030D-6E8A-4147-A177-3AD203B41FA5}">
                      <a16:colId xmlns:a16="http://schemas.microsoft.com/office/drawing/2014/main" val="20006"/>
                    </a:ext>
                  </a:extLst>
                </a:gridCol>
              </a:tblGrid>
              <a:tr h="518160">
                <a:tc>
                  <a:txBody>
                    <a:bodyPr/>
                    <a:lstStyle/>
                    <a:p>
                      <a:endParaRPr lang="zh-CN" dirty="0"/>
                    </a:p>
                  </a:txBody>
                  <a:tcPr>
                    <a:blipFill rotWithShape="1">
                      <a:blip r:embed="rId3"/>
                      <a:stretch>
                        <a:fillRect l="-909" t="-11765" r="-1220909" b="-343529"/>
                      </a:stretch>
                    </a:blipFill>
                  </a:tcPr>
                </a:tc>
                <a:tc>
                  <a:txBody>
                    <a:bodyPr/>
                    <a:lstStyle/>
                    <a:p>
                      <a:endParaRPr lang="zh-CN"/>
                    </a:p>
                  </a:txBody>
                  <a:tcPr>
                    <a:blipFill rotWithShape="1">
                      <a:blip r:embed="rId3"/>
                      <a:stretch>
                        <a:fillRect l="-90244" t="-11765" r="-991870" b="-343529"/>
                      </a:stretch>
                    </a:blipFill>
                  </a:tcPr>
                </a:tc>
                <a:tc>
                  <a:txBody>
                    <a:bodyPr/>
                    <a:lstStyle/>
                    <a:p>
                      <a:r>
                        <a:rPr lang="en-US" altLang="zh-CN" sz="2800" b="1" dirty="0">
                          <a:solidFill>
                            <a:srgbClr val="0000FF"/>
                          </a:solidFill>
                        </a:rPr>
                        <a:t>S</a:t>
                      </a:r>
                      <a:endParaRPr lang="zh-CN" altLang="en-US" sz="2800" b="1" dirty="0">
                        <a:solidFill>
                          <a:srgbClr val="0000FF"/>
                        </a:solidFill>
                      </a:endParaRPr>
                    </a:p>
                  </a:txBody>
                  <a:tcPr/>
                </a:tc>
                <a:tc>
                  <a:txBody>
                    <a:bodyPr/>
                    <a:lstStyle/>
                    <a:p>
                      <a:r>
                        <a:rPr lang="en-US" altLang="zh-CN" sz="2800" b="1" dirty="0">
                          <a:solidFill>
                            <a:srgbClr val="0000FF"/>
                          </a:solidFill>
                        </a:rPr>
                        <a:t>T</a:t>
                      </a:r>
                      <a:endParaRPr lang="zh-CN" altLang="en-US" sz="2800" b="1" dirty="0">
                        <a:solidFill>
                          <a:srgbClr val="0000FF"/>
                        </a:solidFill>
                      </a:endParaRPr>
                    </a:p>
                  </a:txBody>
                  <a:tcPr/>
                </a:tc>
                <a:tc>
                  <a:txBody>
                    <a:bodyPr/>
                    <a:lstStyle/>
                    <a:p>
                      <a:r>
                        <a:rPr lang="en-US" altLang="zh-CN" sz="2800" b="1" dirty="0">
                          <a:solidFill>
                            <a:srgbClr val="0000FF"/>
                          </a:solidFill>
                        </a:rPr>
                        <a:t>N(S)</a:t>
                      </a:r>
                      <a:endParaRPr lang="zh-CN" altLang="en-US" sz="2800" b="1" dirty="0">
                        <a:solidFill>
                          <a:srgbClr val="0000FF"/>
                        </a:solidFill>
                      </a:endParaRPr>
                    </a:p>
                  </a:txBody>
                  <a:tcPr/>
                </a:tc>
                <a:tc>
                  <a:txBody>
                    <a:bodyPr/>
                    <a:lstStyle/>
                    <a:p>
                      <a:r>
                        <a:rPr lang="en-US" altLang="zh-CN" sz="2800" b="1" dirty="0">
                          <a:solidFill>
                            <a:srgbClr val="0000FF"/>
                          </a:solidFill>
                        </a:rPr>
                        <a:t>N(S)-T</a:t>
                      </a:r>
                      <a:endParaRPr lang="zh-CN" altLang="en-US" sz="2800" b="1" dirty="0">
                        <a:solidFill>
                          <a:srgbClr val="0000FF"/>
                        </a:solidFill>
                      </a:endParaRPr>
                    </a:p>
                  </a:txBody>
                  <a:tcPr/>
                </a:tc>
                <a:tc>
                  <a:txBody>
                    <a:bodyPr/>
                    <a:lstStyle/>
                    <a:p>
                      <a:endParaRPr lang="zh-CN"/>
                    </a:p>
                  </a:txBody>
                  <a:tcPr>
                    <a:blipFill rotWithShape="1">
                      <a:blip r:embed="rId3"/>
                      <a:stretch>
                        <a:fillRect l="-599038" t="-11765" b="-343529"/>
                      </a:stretch>
                    </a:blipFill>
                  </a:tcPr>
                </a:tc>
                <a:extLst>
                  <a:ext uri="{0D108BD9-81ED-4DB2-BD59-A6C34878D82A}">
                    <a16:rowId xmlns:a16="http://schemas.microsoft.com/office/drawing/2014/main" val="10000"/>
                  </a:ext>
                </a:extLst>
              </a:tr>
              <a:tr h="518160">
                <a:tc>
                  <a:txBody>
                    <a:bodyPr/>
                    <a:lstStyle/>
                    <a:p>
                      <a:endParaRPr lang="zh-CN" altLang="en-US" sz="2800" b="1" dirty="0">
                        <a:solidFill>
                          <a:srgbClr val="0000FF"/>
                        </a:solidFill>
                      </a:endParaRPr>
                    </a:p>
                  </a:txBody>
                  <a:tcPr/>
                </a:tc>
                <a:tc>
                  <a:txBody>
                    <a:bodyPr/>
                    <a:lstStyle/>
                    <a:p>
                      <a:endParaRPr lang="zh-CN" altLang="en-US" sz="2800" b="1">
                        <a:solidFill>
                          <a:srgbClr val="0000FF"/>
                        </a:solidFill>
                      </a:endParaRPr>
                    </a:p>
                  </a:txBody>
                  <a:tcPr/>
                </a:tc>
                <a:tc>
                  <a:txBody>
                    <a:bodyPr/>
                    <a:lstStyle/>
                    <a:p>
                      <a:endParaRPr lang="zh-CN"/>
                    </a:p>
                  </a:txBody>
                  <a:tcPr>
                    <a:blipFill rotWithShape="1">
                      <a:blip r:embed="rId3"/>
                      <a:stretch>
                        <a:fillRect l="-83571" t="-111765" r="-335714" b="-243529"/>
                      </a:stretch>
                    </a:blipFill>
                  </a:tcPr>
                </a:tc>
                <a:tc>
                  <a:txBody>
                    <a:bodyPr/>
                    <a:lstStyle/>
                    <a:p>
                      <a:r>
                        <a:rPr lang="en-US" altLang="zh-CN" sz="2800" b="1" dirty="0">
                          <a:solidFill>
                            <a:srgbClr val="0000FF"/>
                          </a:solidFill>
                        </a:rPr>
                        <a:t>Ø</a:t>
                      </a:r>
                      <a:endParaRPr lang="zh-CN" altLang="en-US" sz="2800" b="1" dirty="0">
                        <a:solidFill>
                          <a:srgbClr val="0000FF"/>
                        </a:solidFill>
                      </a:endParaRPr>
                    </a:p>
                  </a:txBody>
                  <a:tcPr/>
                </a:tc>
                <a:tc>
                  <a:txBody>
                    <a:bodyPr/>
                    <a:lstStyle/>
                    <a:p>
                      <a:endParaRPr lang="zh-CN"/>
                    </a:p>
                  </a:txBody>
                  <a:tcPr>
                    <a:blipFill rotWithShape="1">
                      <a:blip r:embed="rId3"/>
                      <a:stretch>
                        <a:fillRect l="-328000" t="-111765" r="-218222" b="-243529"/>
                      </a:stretch>
                    </a:blipFill>
                  </a:tcPr>
                </a:tc>
                <a:tc>
                  <a:txBody>
                    <a:bodyPr/>
                    <a:lstStyle/>
                    <a:p>
                      <a:endParaRPr lang="zh-CN" dirty="0"/>
                    </a:p>
                  </a:txBody>
                  <a:tcPr>
                    <a:blipFill rotWithShape="1">
                      <a:blip r:embed="rId3"/>
                      <a:stretch>
                        <a:fillRect l="-340283" t="-111765" r="-73498" b="-243529"/>
                      </a:stretch>
                    </a:blipFill>
                  </a:tcPr>
                </a:tc>
                <a:tc>
                  <a:txBody>
                    <a:bodyPr/>
                    <a:lstStyle/>
                    <a:p>
                      <a:endParaRPr lang="zh-CN" altLang="en-US" sz="2800" b="1" dirty="0">
                        <a:solidFill>
                          <a:srgbClr val="0000FF"/>
                        </a:solidFill>
                      </a:endParaRPr>
                    </a:p>
                  </a:txBody>
                  <a:tcPr/>
                </a:tc>
                <a:extLst>
                  <a:ext uri="{0D108BD9-81ED-4DB2-BD59-A6C34878D82A}">
                    <a16:rowId xmlns:a16="http://schemas.microsoft.com/office/drawing/2014/main" val="10001"/>
                  </a:ext>
                </a:extLst>
              </a:tr>
              <a:tr h="518160">
                <a:tc>
                  <a:txBody>
                    <a:bodyPr/>
                    <a:lstStyle/>
                    <a:p>
                      <a:endParaRPr lang="zh-CN"/>
                    </a:p>
                  </a:txBody>
                  <a:tcPr>
                    <a:blipFill rotWithShape="1">
                      <a:blip r:embed="rId3"/>
                      <a:stretch>
                        <a:fillRect l="-909" t="-211765" r="-1220909" b="-143529"/>
                      </a:stretch>
                    </a:blipFill>
                  </a:tcPr>
                </a:tc>
                <a:tc>
                  <a:txBody>
                    <a:bodyPr/>
                    <a:lstStyle/>
                    <a:p>
                      <a:endParaRPr lang="zh-CN"/>
                    </a:p>
                  </a:txBody>
                  <a:tcPr>
                    <a:blipFill rotWithShape="1">
                      <a:blip r:embed="rId3"/>
                      <a:stretch>
                        <a:fillRect l="-90244" t="-211765" r="-991870" b="-143529"/>
                      </a:stretch>
                    </a:blipFill>
                  </a:tcPr>
                </a:tc>
                <a:tc>
                  <a:txBody>
                    <a:bodyPr/>
                    <a:lstStyle/>
                    <a:p>
                      <a:endParaRPr lang="zh-CN"/>
                    </a:p>
                  </a:txBody>
                  <a:tcPr>
                    <a:blipFill rotWithShape="1">
                      <a:blip r:embed="rId3"/>
                      <a:stretch>
                        <a:fillRect l="-83571" t="-211765" r="-335714" b="-143529"/>
                      </a:stretch>
                    </a:blipFill>
                  </a:tcPr>
                </a:tc>
                <a:tc>
                  <a:txBody>
                    <a:bodyPr/>
                    <a:lstStyle/>
                    <a:p>
                      <a:endParaRPr lang="zh-CN"/>
                    </a:p>
                  </a:txBody>
                  <a:tcPr>
                    <a:blipFill rotWithShape="1">
                      <a:blip r:embed="rId3"/>
                      <a:stretch>
                        <a:fillRect l="-229464" t="-211765" r="-319643" b="-143529"/>
                      </a:stretch>
                    </a:blipFill>
                  </a:tcPr>
                </a:tc>
                <a:tc>
                  <a:txBody>
                    <a:bodyPr/>
                    <a:lstStyle/>
                    <a:p>
                      <a:endParaRPr lang="zh-CN"/>
                    </a:p>
                  </a:txBody>
                  <a:tcPr>
                    <a:blipFill rotWithShape="1">
                      <a:blip r:embed="rId3"/>
                      <a:stretch>
                        <a:fillRect l="-328000" t="-211765" r="-218222" b="-143529"/>
                      </a:stretch>
                    </a:blipFill>
                  </a:tcPr>
                </a:tc>
                <a:tc>
                  <a:txBody>
                    <a:bodyPr/>
                    <a:lstStyle/>
                    <a:p>
                      <a:endParaRPr lang="zh-CN" dirty="0"/>
                    </a:p>
                  </a:txBody>
                  <a:tcPr>
                    <a:blipFill rotWithShape="1">
                      <a:blip r:embed="rId3"/>
                      <a:stretch>
                        <a:fillRect l="-340283" t="-211765" r="-73498" b="-143529"/>
                      </a:stretch>
                    </a:blipFill>
                  </a:tcPr>
                </a:tc>
                <a:tc>
                  <a:txBody>
                    <a:bodyPr/>
                    <a:lstStyle/>
                    <a:p>
                      <a:endParaRPr lang="zh-CN" altLang="en-US" sz="2800" b="1" dirty="0">
                        <a:solidFill>
                          <a:srgbClr val="0000FF"/>
                        </a:solidFill>
                      </a:endParaRPr>
                    </a:p>
                  </a:txBody>
                  <a:tcPr/>
                </a:tc>
                <a:extLst>
                  <a:ext uri="{0D108BD9-81ED-4DB2-BD59-A6C34878D82A}">
                    <a16:rowId xmlns:a16="http://schemas.microsoft.com/office/drawing/2014/main" val="10002"/>
                  </a:ext>
                </a:extLst>
              </a:tr>
              <a:tr h="739611">
                <a:tc>
                  <a:txBody>
                    <a:bodyPr/>
                    <a:lstStyle/>
                    <a:p>
                      <a:endParaRPr lang="zh-CN" dirty="0"/>
                    </a:p>
                  </a:txBody>
                  <a:tcPr>
                    <a:blipFill rotWithShape="1">
                      <a:blip r:embed="rId3"/>
                      <a:stretch>
                        <a:fillRect l="-909" t="-217213" r="-1220909"/>
                      </a:stretch>
                    </a:blipFill>
                  </a:tcPr>
                </a:tc>
                <a:tc>
                  <a:txBody>
                    <a:bodyPr/>
                    <a:lstStyle/>
                    <a:p>
                      <a:endParaRPr lang="zh-CN" dirty="0"/>
                    </a:p>
                  </a:txBody>
                  <a:tcPr>
                    <a:blipFill rotWithShape="1">
                      <a:blip r:embed="rId3"/>
                      <a:stretch>
                        <a:fillRect l="-90244" t="-217213" r="-991870"/>
                      </a:stretch>
                    </a:blipFill>
                  </a:tcPr>
                </a:tc>
                <a:tc>
                  <a:txBody>
                    <a:bodyPr/>
                    <a:lstStyle/>
                    <a:p>
                      <a:endParaRPr lang="zh-CN"/>
                    </a:p>
                  </a:txBody>
                  <a:tcPr>
                    <a:blipFill rotWithShape="1">
                      <a:blip r:embed="rId3"/>
                      <a:stretch>
                        <a:fillRect l="-83571" t="-217213" r="-335714"/>
                      </a:stretch>
                    </a:blipFill>
                  </a:tcPr>
                </a:tc>
                <a:tc>
                  <a:txBody>
                    <a:bodyPr/>
                    <a:lstStyle/>
                    <a:p>
                      <a:endParaRPr lang="zh-CN"/>
                    </a:p>
                  </a:txBody>
                  <a:tcPr>
                    <a:blipFill rotWithShape="1">
                      <a:blip r:embed="rId3"/>
                      <a:stretch>
                        <a:fillRect l="-229464" t="-217213" r="-319643"/>
                      </a:stretch>
                    </a:blipFill>
                  </a:tcPr>
                </a:tc>
                <a:tc>
                  <a:txBody>
                    <a:bodyPr/>
                    <a:lstStyle/>
                    <a:p>
                      <a:endParaRPr lang="zh-CN"/>
                    </a:p>
                  </a:txBody>
                  <a:tcPr>
                    <a:blipFill rotWithShape="1">
                      <a:blip r:embed="rId3"/>
                      <a:stretch>
                        <a:fillRect l="-328000" t="-217213" r="-218222"/>
                      </a:stretch>
                    </a:blipFill>
                  </a:tcPr>
                </a:tc>
                <a:tc>
                  <a:txBody>
                    <a:bodyPr/>
                    <a:lstStyle/>
                    <a:p>
                      <a:endParaRPr lang="zh-CN" altLang="en-US" sz="2800" b="1" dirty="0">
                        <a:solidFill>
                          <a:srgbClr val="0000FF"/>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2800" b="1" dirty="0">
                        <a:solidFill>
                          <a:srgbClr val="0000FF"/>
                        </a:solidFill>
                      </a:endParaRPr>
                    </a:p>
                  </a:txBody>
                  <a:tcPr/>
                </a:tc>
                <a:extLst>
                  <a:ext uri="{0D108BD9-81ED-4DB2-BD59-A6C34878D82A}">
                    <a16:rowId xmlns:a16="http://schemas.microsoft.com/office/drawing/2014/main" val="10003"/>
                  </a:ext>
                </a:extLst>
              </a:tr>
            </a:tbl>
          </a:graphicData>
        </a:graphic>
      </p:graphicFrame>
      <p:pic>
        <p:nvPicPr>
          <p:cNvPr id="14438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938"/>
            <a:ext cx="3282950" cy="2212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438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7875" y="146050"/>
            <a:ext cx="3230563" cy="223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439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1763" y="158750"/>
            <a:ext cx="2662237" cy="2351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4391" name="矩形 2"/>
          <p:cNvSpPr>
            <a:spLocks noChangeArrowheads="1"/>
          </p:cNvSpPr>
          <p:nvPr/>
        </p:nvSpPr>
        <p:spPr bwMode="auto">
          <a:xfrm>
            <a:off x="0" y="5589588"/>
            <a:ext cx="91440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eaLnBrk="1" hangingPunct="1">
              <a:spcBef>
                <a:spcPct val="0"/>
              </a:spcBef>
              <a:buClrTx/>
              <a:buSzTx/>
              <a:buFont typeface="Wingdings" panose="05000000000000000000" pitchFamily="2" charset="2"/>
              <a:buChar char="p"/>
            </a:pPr>
            <a:r>
              <a:rPr lang="zh-CN" altLang="zh-CN" sz="2400" dirty="0">
                <a:solidFill>
                  <a:srgbClr val="0000FF"/>
                </a:solidFill>
              </a:rPr>
              <a:t>此时发现</a:t>
            </a:r>
            <a:r>
              <a:rPr lang="zh-CN" altLang="zh-CN" sz="2400" i="1" dirty="0">
                <a:solidFill>
                  <a:srgbClr val="0000FF"/>
                </a:solidFill>
              </a:rPr>
              <a:t> </a:t>
            </a:r>
            <a:r>
              <a:rPr lang="en-US" altLang="zh-CN" sz="2400" i="1" dirty="0">
                <a:solidFill>
                  <a:srgbClr val="FF0000"/>
                </a:solidFill>
              </a:rPr>
              <a:t>N </a:t>
            </a:r>
            <a:r>
              <a:rPr lang="en-US" altLang="zh-CN" sz="2400" dirty="0">
                <a:solidFill>
                  <a:srgbClr val="FF0000"/>
                </a:solidFill>
              </a:rPr>
              <a:t>(</a:t>
            </a:r>
            <a:r>
              <a:rPr lang="en-US" altLang="zh-CN" sz="2400" i="1" dirty="0">
                <a:solidFill>
                  <a:srgbClr val="FF0000"/>
                </a:solidFill>
              </a:rPr>
              <a:t> S </a:t>
            </a:r>
            <a:r>
              <a:rPr lang="en-US" altLang="zh-CN" sz="2400" dirty="0">
                <a:solidFill>
                  <a:srgbClr val="FF0000"/>
                </a:solidFill>
              </a:rPr>
              <a:t>)</a:t>
            </a:r>
            <a:r>
              <a:rPr lang="en-US" altLang="zh-CN" sz="2400" i="1" dirty="0">
                <a:solidFill>
                  <a:srgbClr val="FF0000"/>
                </a:solidFill>
              </a:rPr>
              <a:t> </a:t>
            </a:r>
            <a:r>
              <a:rPr lang="en-US" altLang="zh-CN" sz="2400" dirty="0">
                <a:solidFill>
                  <a:srgbClr val="FF0000"/>
                </a:solidFill>
              </a:rPr>
              <a:t>=</a:t>
            </a:r>
            <a:r>
              <a:rPr lang="en-US" altLang="zh-CN" sz="2400" i="1" dirty="0">
                <a:solidFill>
                  <a:srgbClr val="FF0000"/>
                </a:solidFill>
              </a:rPr>
              <a:t> </a:t>
            </a:r>
            <a:r>
              <a:rPr lang="en-US" altLang="zh-CN" sz="2400" dirty="0">
                <a:solidFill>
                  <a:srgbClr val="FF0000"/>
                </a:solidFill>
              </a:rPr>
              <a:t>{</a:t>
            </a:r>
            <a:r>
              <a:rPr lang="en-US" altLang="zh-CN" sz="2400" i="1" dirty="0">
                <a:solidFill>
                  <a:srgbClr val="FF0000"/>
                </a:solidFill>
              </a:rPr>
              <a:t> y </a:t>
            </a:r>
            <a:r>
              <a:rPr lang="en-US" altLang="zh-CN" sz="2400" baseline="-25000" dirty="0">
                <a:solidFill>
                  <a:srgbClr val="FF0000"/>
                </a:solidFill>
              </a:rPr>
              <a:t>2</a:t>
            </a:r>
            <a:r>
              <a:rPr lang="en-US" altLang="zh-CN" sz="2400" i="1" dirty="0">
                <a:solidFill>
                  <a:srgbClr val="FF0000"/>
                </a:solidFill>
              </a:rPr>
              <a:t> </a:t>
            </a:r>
            <a:r>
              <a:rPr lang="en-US" altLang="zh-CN" sz="2400" dirty="0">
                <a:solidFill>
                  <a:srgbClr val="FF0000"/>
                </a:solidFill>
              </a:rPr>
              <a:t>,</a:t>
            </a:r>
            <a:r>
              <a:rPr lang="en-US" altLang="zh-CN" sz="2400" i="1" dirty="0">
                <a:solidFill>
                  <a:srgbClr val="FF0000"/>
                </a:solidFill>
              </a:rPr>
              <a:t> y </a:t>
            </a:r>
            <a:r>
              <a:rPr lang="en-US" altLang="zh-CN" sz="2400" baseline="-25000" dirty="0">
                <a:solidFill>
                  <a:srgbClr val="FF0000"/>
                </a:solidFill>
              </a:rPr>
              <a:t>3</a:t>
            </a:r>
            <a:r>
              <a:rPr lang="en-US" altLang="zh-CN" sz="2400" dirty="0">
                <a:solidFill>
                  <a:srgbClr val="FF0000"/>
                </a:solidFill>
              </a:rPr>
              <a:t>}</a:t>
            </a:r>
            <a:r>
              <a:rPr lang="en-US" altLang="zh-CN" sz="2400" i="1" dirty="0">
                <a:solidFill>
                  <a:srgbClr val="FF0000"/>
                </a:solidFill>
              </a:rPr>
              <a:t> </a:t>
            </a:r>
            <a:r>
              <a:rPr lang="en-US" altLang="zh-CN" sz="2400" dirty="0">
                <a:solidFill>
                  <a:srgbClr val="FF0000"/>
                </a:solidFill>
              </a:rPr>
              <a:t>=</a:t>
            </a:r>
            <a:r>
              <a:rPr lang="en-US" altLang="zh-CN" sz="2400" i="1" dirty="0">
                <a:solidFill>
                  <a:srgbClr val="FF0000"/>
                </a:solidFill>
              </a:rPr>
              <a:t> T </a:t>
            </a:r>
            <a:r>
              <a:rPr lang="zh-CN" altLang="zh-CN" sz="2400" dirty="0">
                <a:solidFill>
                  <a:srgbClr val="0000FF"/>
                </a:solidFill>
              </a:rPr>
              <a:t>，</a:t>
            </a:r>
            <a:r>
              <a:rPr lang="zh-CN" altLang="zh-CN" sz="2400" i="1" dirty="0">
                <a:solidFill>
                  <a:srgbClr val="0000FF"/>
                </a:solidFill>
              </a:rPr>
              <a:t> </a:t>
            </a:r>
            <a:r>
              <a:rPr lang="zh-CN" altLang="zh-CN" sz="2400" dirty="0">
                <a:solidFill>
                  <a:srgbClr val="0000FF"/>
                </a:solidFill>
              </a:rPr>
              <a:t>因此该图不存在完美匹配。</a:t>
            </a:r>
            <a:endParaRPr lang="en-US" altLang="zh-CN" sz="2400" dirty="0">
              <a:solidFill>
                <a:srgbClr val="0000FF"/>
              </a:solidFill>
            </a:endParaRPr>
          </a:p>
          <a:p>
            <a:pPr eaLnBrk="1" hangingPunct="1">
              <a:spcBef>
                <a:spcPct val="0"/>
              </a:spcBef>
              <a:buClrTx/>
              <a:buSzTx/>
              <a:buFont typeface="Wingdings" panose="05000000000000000000" pitchFamily="2" charset="2"/>
              <a:buChar char="p"/>
            </a:pPr>
            <a:r>
              <a:rPr lang="zh-CN" altLang="zh-CN" sz="2400" dirty="0">
                <a:solidFill>
                  <a:srgbClr val="0000FF"/>
                </a:solidFill>
              </a:rPr>
              <a:t>算法找到的满足</a:t>
            </a:r>
            <a:r>
              <a:rPr lang="en-US" altLang="zh-CN" sz="2400" i="1" dirty="0">
                <a:solidFill>
                  <a:srgbClr val="0000FF"/>
                </a:solidFill>
              </a:rPr>
              <a:t> N </a:t>
            </a:r>
            <a:r>
              <a:rPr lang="en-US" altLang="zh-CN" sz="2400" dirty="0">
                <a:solidFill>
                  <a:srgbClr val="0000FF"/>
                </a:solidFill>
              </a:rPr>
              <a:t>(</a:t>
            </a:r>
            <a:r>
              <a:rPr lang="en-US" altLang="zh-CN" sz="2400" i="1" dirty="0">
                <a:solidFill>
                  <a:srgbClr val="0000FF"/>
                </a:solidFill>
              </a:rPr>
              <a:t>S</a:t>
            </a:r>
            <a:r>
              <a:rPr lang="en-US" altLang="zh-CN" sz="2400" dirty="0">
                <a:solidFill>
                  <a:srgbClr val="0000FF"/>
                </a:solidFill>
              </a:rPr>
              <a:t>)</a:t>
            </a:r>
            <a:r>
              <a:rPr lang="en-US" altLang="zh-CN" sz="2400" i="1" dirty="0">
                <a:solidFill>
                  <a:srgbClr val="0000FF"/>
                </a:solidFill>
              </a:rPr>
              <a:t> </a:t>
            </a:r>
            <a:r>
              <a:rPr lang="en-US" altLang="zh-CN" sz="2400" dirty="0">
                <a:solidFill>
                  <a:srgbClr val="0000FF"/>
                </a:solidFill>
              </a:rPr>
              <a:t>=</a:t>
            </a:r>
            <a:r>
              <a:rPr lang="en-US" altLang="zh-CN" sz="2400" i="1" dirty="0">
                <a:solidFill>
                  <a:srgbClr val="0000FF"/>
                </a:solidFill>
              </a:rPr>
              <a:t> T </a:t>
            </a:r>
            <a:r>
              <a:rPr lang="zh-CN" altLang="zh-CN" sz="2400" dirty="0">
                <a:solidFill>
                  <a:srgbClr val="0000FF"/>
                </a:solidFill>
              </a:rPr>
              <a:t>的集合为</a:t>
            </a:r>
            <a:r>
              <a:rPr lang="en-US" altLang="zh-CN" sz="2400" i="1" dirty="0">
                <a:solidFill>
                  <a:srgbClr val="0000FF"/>
                </a:solidFill>
              </a:rPr>
              <a:t>S </a:t>
            </a:r>
            <a:r>
              <a:rPr lang="en-US" altLang="zh-CN" sz="2400" dirty="0">
                <a:solidFill>
                  <a:srgbClr val="0000FF"/>
                </a:solidFill>
              </a:rPr>
              <a:t>=</a:t>
            </a:r>
            <a:r>
              <a:rPr lang="en-US" altLang="zh-CN" sz="2400" i="1" dirty="0">
                <a:solidFill>
                  <a:srgbClr val="0000FF"/>
                </a:solidFill>
              </a:rPr>
              <a:t> </a:t>
            </a:r>
            <a:r>
              <a:rPr lang="en-US" altLang="zh-CN" sz="2400" dirty="0">
                <a:solidFill>
                  <a:srgbClr val="0000FF"/>
                </a:solidFill>
              </a:rPr>
              <a:t>{</a:t>
            </a:r>
            <a:r>
              <a:rPr lang="en-US" altLang="zh-CN" sz="2400" i="1" dirty="0">
                <a:solidFill>
                  <a:srgbClr val="0000FF"/>
                </a:solidFill>
              </a:rPr>
              <a:t> x </a:t>
            </a:r>
            <a:r>
              <a:rPr lang="en-US" altLang="zh-CN" sz="2400" baseline="-25000" dirty="0">
                <a:solidFill>
                  <a:srgbClr val="0000FF"/>
                </a:solidFill>
              </a:rPr>
              <a:t>4</a:t>
            </a:r>
            <a:r>
              <a:rPr lang="en-US" altLang="zh-CN" sz="2400" i="1" dirty="0">
                <a:solidFill>
                  <a:srgbClr val="0000FF"/>
                </a:solidFill>
              </a:rPr>
              <a:t> </a:t>
            </a:r>
            <a:r>
              <a:rPr lang="en-US" altLang="zh-CN" sz="2400" dirty="0">
                <a:solidFill>
                  <a:srgbClr val="0000FF"/>
                </a:solidFill>
              </a:rPr>
              <a:t>,</a:t>
            </a:r>
            <a:r>
              <a:rPr lang="en-US" altLang="zh-CN" sz="2400" i="1" dirty="0">
                <a:solidFill>
                  <a:srgbClr val="0000FF"/>
                </a:solidFill>
              </a:rPr>
              <a:t> x</a:t>
            </a:r>
            <a:r>
              <a:rPr lang="en-US" altLang="zh-CN" sz="2400" baseline="-25000" dirty="0">
                <a:solidFill>
                  <a:srgbClr val="0000FF"/>
                </a:solidFill>
              </a:rPr>
              <a:t>3</a:t>
            </a:r>
            <a:r>
              <a:rPr lang="en-US" altLang="zh-CN" sz="2400" i="1" dirty="0">
                <a:solidFill>
                  <a:srgbClr val="0000FF"/>
                </a:solidFill>
              </a:rPr>
              <a:t> </a:t>
            </a:r>
            <a:r>
              <a:rPr lang="en-US" altLang="zh-CN" sz="2400" dirty="0">
                <a:solidFill>
                  <a:srgbClr val="0000FF"/>
                </a:solidFill>
              </a:rPr>
              <a:t>,</a:t>
            </a:r>
            <a:r>
              <a:rPr lang="en-US" altLang="zh-CN" sz="2400" i="1" dirty="0">
                <a:solidFill>
                  <a:srgbClr val="0000FF"/>
                </a:solidFill>
              </a:rPr>
              <a:t> x</a:t>
            </a:r>
            <a:r>
              <a:rPr lang="en-US" altLang="zh-CN" sz="2400" baseline="-25000" dirty="0">
                <a:solidFill>
                  <a:srgbClr val="0000FF"/>
                </a:solidFill>
              </a:rPr>
              <a:t>1</a:t>
            </a:r>
            <a:r>
              <a:rPr lang="en-US" altLang="zh-CN" sz="2400" i="1" dirty="0">
                <a:solidFill>
                  <a:srgbClr val="0000FF"/>
                </a:solidFill>
              </a:rPr>
              <a:t> </a:t>
            </a:r>
            <a:r>
              <a:rPr lang="en-US" altLang="zh-CN" sz="2400" dirty="0">
                <a:solidFill>
                  <a:srgbClr val="0000FF"/>
                </a:solidFill>
              </a:rPr>
              <a:t>,},</a:t>
            </a:r>
            <a:r>
              <a:rPr lang="en-US" altLang="zh-CN" sz="2400" i="1" dirty="0">
                <a:solidFill>
                  <a:srgbClr val="0000FF"/>
                </a:solidFill>
              </a:rPr>
              <a:t> T </a:t>
            </a:r>
            <a:r>
              <a:rPr lang="en-US" altLang="zh-CN" sz="2400" dirty="0">
                <a:solidFill>
                  <a:srgbClr val="0000FF"/>
                </a:solidFill>
              </a:rPr>
              <a:t>=</a:t>
            </a:r>
            <a:r>
              <a:rPr lang="en-US" altLang="zh-CN" sz="2400" i="1" dirty="0">
                <a:solidFill>
                  <a:srgbClr val="0000FF"/>
                </a:solidFill>
              </a:rPr>
              <a:t> </a:t>
            </a:r>
            <a:r>
              <a:rPr lang="en-US" altLang="zh-CN" sz="2400" dirty="0">
                <a:solidFill>
                  <a:srgbClr val="0000FF"/>
                </a:solidFill>
              </a:rPr>
              <a:t>{</a:t>
            </a:r>
            <a:r>
              <a:rPr lang="en-US" altLang="zh-CN" sz="2400" i="1" dirty="0">
                <a:solidFill>
                  <a:srgbClr val="0000FF"/>
                </a:solidFill>
              </a:rPr>
              <a:t> y </a:t>
            </a:r>
            <a:r>
              <a:rPr lang="en-US" altLang="zh-CN" sz="2400" baseline="-25000" dirty="0">
                <a:solidFill>
                  <a:srgbClr val="0000FF"/>
                </a:solidFill>
              </a:rPr>
              <a:t>3</a:t>
            </a:r>
            <a:r>
              <a:rPr lang="en-US" altLang="zh-CN" sz="2400" i="1" dirty="0">
                <a:solidFill>
                  <a:srgbClr val="0000FF"/>
                </a:solidFill>
              </a:rPr>
              <a:t> </a:t>
            </a:r>
            <a:r>
              <a:rPr lang="en-US" altLang="zh-CN" sz="2400" dirty="0">
                <a:solidFill>
                  <a:srgbClr val="0000FF"/>
                </a:solidFill>
              </a:rPr>
              <a:t>,</a:t>
            </a:r>
            <a:r>
              <a:rPr lang="en-US" altLang="zh-CN" sz="2400" i="1" dirty="0">
                <a:solidFill>
                  <a:srgbClr val="0000FF"/>
                </a:solidFill>
              </a:rPr>
              <a:t> y</a:t>
            </a:r>
            <a:r>
              <a:rPr lang="en-US" altLang="zh-CN" sz="2400" baseline="-25000" dirty="0">
                <a:solidFill>
                  <a:srgbClr val="0000FF"/>
                </a:solidFill>
              </a:rPr>
              <a:t>2</a:t>
            </a:r>
            <a:r>
              <a:rPr lang="en-US" altLang="zh-CN" sz="2400" i="1" dirty="0">
                <a:solidFill>
                  <a:srgbClr val="0000FF"/>
                </a:solidFill>
              </a:rPr>
              <a:t> </a:t>
            </a:r>
            <a:r>
              <a:rPr lang="en-US" altLang="zh-CN" sz="2400" dirty="0">
                <a:solidFill>
                  <a:srgbClr val="0000FF"/>
                </a:solidFill>
              </a:rPr>
              <a:t>}</a:t>
            </a:r>
            <a:r>
              <a:rPr lang="zh-CN" altLang="zh-CN" sz="2400" dirty="0">
                <a:solidFill>
                  <a:srgbClr val="0000FF"/>
                </a:solidFill>
              </a:rPr>
              <a:t>。</a:t>
            </a:r>
          </a:p>
          <a:p>
            <a:pPr eaLnBrk="1" hangingPunct="1">
              <a:spcBef>
                <a:spcPct val="0"/>
              </a:spcBef>
              <a:buClrTx/>
              <a:buSzTx/>
              <a:buFont typeface="Wingdings" panose="05000000000000000000" pitchFamily="2" charset="2"/>
              <a:buChar char="p"/>
            </a:pPr>
            <a:endParaRPr lang="en-US" altLang="zh-CN" sz="2400" dirty="0">
              <a:solidFill>
                <a:srgbClr val="0000FF"/>
              </a:solidFill>
            </a:endParaRPr>
          </a:p>
          <a:p>
            <a:pPr eaLnBrk="1" hangingPunct="1">
              <a:spcBef>
                <a:spcPct val="0"/>
              </a:spcBef>
              <a:buClrTx/>
              <a:buSzTx/>
              <a:buFont typeface="Wingdings" panose="05000000000000000000" pitchFamily="2" charset="2"/>
              <a:buChar char="p"/>
            </a:pPr>
            <a:endParaRPr lang="zh-CN" altLang="en-US" sz="2400" dirty="0">
              <a:solidFill>
                <a:srgbClr val="0000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Rot="1" noChangeAspect="1" noMove="1" noResize="1" noEditPoints="1" noAdjustHandles="1" noChangeArrowheads="1" noChangeShapeType="1" noTextEdit="1"/>
          </p:cNvSpPr>
          <p:nvPr>
            <p:ph type="title"/>
          </p:nvPr>
        </p:nvSpPr>
        <p:spPr>
          <a:xfrm>
            <a:off x="0" y="2378621"/>
            <a:ext cx="8540750" cy="720725"/>
          </a:xfrm>
          <a:blipFill rotWithShape="1">
            <a:blip r:embed="rId2"/>
            <a:stretch>
              <a:fillRect b="-15254"/>
            </a:stretch>
          </a:blipFill>
        </p:spPr>
        <p:txBody>
          <a:bodyPr/>
          <a:lstStyle/>
          <a:p>
            <a:pPr>
              <a:defRPr/>
            </a:pPr>
            <a:r>
              <a:rPr lang="zh-CN" altLang="en-US">
                <a:noFill/>
              </a:rPr>
              <a:t> </a:t>
            </a:r>
          </a:p>
        </p:txBody>
      </p:sp>
      <p:graphicFrame>
        <p:nvGraphicFramePr>
          <p:cNvPr id="4" name="内容占位符 3"/>
          <p:cNvGraphicFramePr>
            <a:graphicFrameLocks noGrp="1"/>
          </p:cNvGraphicFramePr>
          <p:nvPr>
            <p:ph idx="1"/>
          </p:nvPr>
        </p:nvGraphicFramePr>
        <p:xfrm>
          <a:off x="294532" y="3068960"/>
          <a:ext cx="8856984" cy="2294091"/>
        </p:xfrm>
        <a:graphic>
          <a:graphicData uri="http://schemas.openxmlformats.org/drawingml/2006/table">
            <a:tbl>
              <a:tblPr firstRow="1" bandRow="1">
                <a:tableStyleId>{ED083AE6-46FA-4A59-8FB0-9F97EB10719F}</a:tableStyleId>
              </a:tblPr>
              <a:tblGrid>
                <a:gridCol w="668451">
                  <a:extLst>
                    <a:ext uri="{9D8B030D-6E8A-4147-A177-3AD203B41FA5}">
                      <a16:colId xmlns:a16="http://schemas.microsoft.com/office/drawing/2014/main" val="20000"/>
                    </a:ext>
                  </a:extLst>
                </a:gridCol>
                <a:gridCol w="752008">
                  <a:extLst>
                    <a:ext uri="{9D8B030D-6E8A-4147-A177-3AD203B41FA5}">
                      <a16:colId xmlns:a16="http://schemas.microsoft.com/office/drawing/2014/main" val="20001"/>
                    </a:ext>
                  </a:extLst>
                </a:gridCol>
                <a:gridCol w="1705472">
                  <a:extLst>
                    <a:ext uri="{9D8B030D-6E8A-4147-A177-3AD203B41FA5}">
                      <a16:colId xmlns:a16="http://schemas.microsoft.com/office/drawing/2014/main" val="20002"/>
                    </a:ext>
                  </a:extLst>
                </a:gridCol>
                <a:gridCol w="1368152">
                  <a:extLst>
                    <a:ext uri="{9D8B030D-6E8A-4147-A177-3AD203B41FA5}">
                      <a16:colId xmlns:a16="http://schemas.microsoft.com/office/drawing/2014/main" val="20003"/>
                    </a:ext>
                  </a:extLst>
                </a:gridCol>
                <a:gridCol w="1368152">
                  <a:extLst>
                    <a:ext uri="{9D8B030D-6E8A-4147-A177-3AD203B41FA5}">
                      <a16:colId xmlns:a16="http://schemas.microsoft.com/office/drawing/2014/main" val="20004"/>
                    </a:ext>
                  </a:extLst>
                </a:gridCol>
                <a:gridCol w="1728192">
                  <a:extLst>
                    <a:ext uri="{9D8B030D-6E8A-4147-A177-3AD203B41FA5}">
                      <a16:colId xmlns:a16="http://schemas.microsoft.com/office/drawing/2014/main" val="20005"/>
                    </a:ext>
                  </a:extLst>
                </a:gridCol>
                <a:gridCol w="1266557">
                  <a:extLst>
                    <a:ext uri="{9D8B030D-6E8A-4147-A177-3AD203B41FA5}">
                      <a16:colId xmlns:a16="http://schemas.microsoft.com/office/drawing/2014/main" val="20006"/>
                    </a:ext>
                  </a:extLst>
                </a:gridCol>
              </a:tblGrid>
              <a:tr h="518160">
                <a:tc>
                  <a:txBody>
                    <a:bodyPr/>
                    <a:lstStyle/>
                    <a:p>
                      <a:endParaRPr lang="zh-CN" dirty="0"/>
                    </a:p>
                  </a:txBody>
                  <a:tcPr>
                    <a:blipFill rotWithShape="1">
                      <a:blip r:embed="rId3"/>
                      <a:stretch>
                        <a:fillRect l="-909" t="-11765" r="-1220909" b="-343529"/>
                      </a:stretch>
                    </a:blipFill>
                  </a:tcPr>
                </a:tc>
                <a:tc>
                  <a:txBody>
                    <a:bodyPr/>
                    <a:lstStyle/>
                    <a:p>
                      <a:endParaRPr lang="zh-CN"/>
                    </a:p>
                  </a:txBody>
                  <a:tcPr>
                    <a:blipFill rotWithShape="1">
                      <a:blip r:embed="rId3"/>
                      <a:stretch>
                        <a:fillRect l="-90244" t="-11765" r="-991870" b="-343529"/>
                      </a:stretch>
                    </a:blipFill>
                  </a:tcPr>
                </a:tc>
                <a:tc>
                  <a:txBody>
                    <a:bodyPr/>
                    <a:lstStyle/>
                    <a:p>
                      <a:r>
                        <a:rPr lang="en-US" altLang="zh-CN" sz="2800" b="1" dirty="0">
                          <a:solidFill>
                            <a:srgbClr val="0000FF"/>
                          </a:solidFill>
                        </a:rPr>
                        <a:t>S</a:t>
                      </a:r>
                      <a:endParaRPr lang="zh-CN" altLang="en-US" sz="2800" b="1" dirty="0">
                        <a:solidFill>
                          <a:srgbClr val="0000FF"/>
                        </a:solidFill>
                      </a:endParaRPr>
                    </a:p>
                  </a:txBody>
                  <a:tcPr/>
                </a:tc>
                <a:tc>
                  <a:txBody>
                    <a:bodyPr/>
                    <a:lstStyle/>
                    <a:p>
                      <a:r>
                        <a:rPr lang="en-US" altLang="zh-CN" sz="2800" b="1" dirty="0">
                          <a:solidFill>
                            <a:srgbClr val="0000FF"/>
                          </a:solidFill>
                        </a:rPr>
                        <a:t>T</a:t>
                      </a:r>
                      <a:endParaRPr lang="zh-CN" altLang="en-US" sz="2800" b="1" dirty="0">
                        <a:solidFill>
                          <a:srgbClr val="0000FF"/>
                        </a:solidFill>
                      </a:endParaRPr>
                    </a:p>
                  </a:txBody>
                  <a:tcPr/>
                </a:tc>
                <a:tc>
                  <a:txBody>
                    <a:bodyPr/>
                    <a:lstStyle/>
                    <a:p>
                      <a:r>
                        <a:rPr lang="en-US" altLang="zh-CN" sz="2800" b="1" dirty="0">
                          <a:solidFill>
                            <a:srgbClr val="0000FF"/>
                          </a:solidFill>
                        </a:rPr>
                        <a:t>N(S)</a:t>
                      </a:r>
                      <a:endParaRPr lang="zh-CN" altLang="en-US" sz="2800" b="1" dirty="0">
                        <a:solidFill>
                          <a:srgbClr val="0000FF"/>
                        </a:solidFill>
                      </a:endParaRPr>
                    </a:p>
                  </a:txBody>
                  <a:tcPr/>
                </a:tc>
                <a:tc>
                  <a:txBody>
                    <a:bodyPr/>
                    <a:lstStyle/>
                    <a:p>
                      <a:r>
                        <a:rPr lang="en-US" altLang="zh-CN" sz="2800" b="1" dirty="0">
                          <a:solidFill>
                            <a:srgbClr val="0000FF"/>
                          </a:solidFill>
                        </a:rPr>
                        <a:t>N(S)-T</a:t>
                      </a:r>
                      <a:endParaRPr lang="zh-CN" altLang="en-US" sz="2800" b="1" dirty="0">
                        <a:solidFill>
                          <a:srgbClr val="0000FF"/>
                        </a:solidFill>
                      </a:endParaRPr>
                    </a:p>
                  </a:txBody>
                  <a:tcPr/>
                </a:tc>
                <a:tc>
                  <a:txBody>
                    <a:bodyPr/>
                    <a:lstStyle/>
                    <a:p>
                      <a:endParaRPr lang="zh-CN"/>
                    </a:p>
                  </a:txBody>
                  <a:tcPr>
                    <a:blipFill rotWithShape="1">
                      <a:blip r:embed="rId3"/>
                      <a:stretch>
                        <a:fillRect l="-599038" t="-11765" b="-343529"/>
                      </a:stretch>
                    </a:blipFill>
                  </a:tcPr>
                </a:tc>
                <a:extLst>
                  <a:ext uri="{0D108BD9-81ED-4DB2-BD59-A6C34878D82A}">
                    <a16:rowId xmlns:a16="http://schemas.microsoft.com/office/drawing/2014/main" val="10000"/>
                  </a:ext>
                </a:extLst>
              </a:tr>
              <a:tr h="518160">
                <a:tc>
                  <a:txBody>
                    <a:bodyPr/>
                    <a:lstStyle/>
                    <a:p>
                      <a:endParaRPr lang="zh-CN" altLang="en-US" sz="2800" b="1" dirty="0">
                        <a:solidFill>
                          <a:srgbClr val="0000FF"/>
                        </a:solidFill>
                      </a:endParaRPr>
                    </a:p>
                  </a:txBody>
                  <a:tcPr/>
                </a:tc>
                <a:tc>
                  <a:txBody>
                    <a:bodyPr/>
                    <a:lstStyle/>
                    <a:p>
                      <a:endParaRPr lang="zh-CN" altLang="en-US" sz="2800" b="1">
                        <a:solidFill>
                          <a:srgbClr val="0000FF"/>
                        </a:solidFill>
                      </a:endParaRPr>
                    </a:p>
                  </a:txBody>
                  <a:tcPr/>
                </a:tc>
                <a:tc>
                  <a:txBody>
                    <a:bodyPr/>
                    <a:lstStyle/>
                    <a:p>
                      <a:endParaRPr lang="zh-CN" dirty="0"/>
                    </a:p>
                  </a:txBody>
                  <a:tcPr>
                    <a:blipFill rotWithShape="1">
                      <a:blip r:embed="rId3"/>
                      <a:stretch>
                        <a:fillRect l="-83571" t="-111765" r="-335714" b="-243529"/>
                      </a:stretch>
                    </a:blipFill>
                  </a:tcPr>
                </a:tc>
                <a:tc>
                  <a:txBody>
                    <a:bodyPr/>
                    <a:lstStyle/>
                    <a:p>
                      <a:r>
                        <a:rPr lang="en-US" altLang="zh-CN" sz="2800" b="1" dirty="0">
                          <a:solidFill>
                            <a:srgbClr val="0000FF"/>
                          </a:solidFill>
                        </a:rPr>
                        <a:t>Ø</a:t>
                      </a:r>
                      <a:endParaRPr lang="zh-CN" altLang="en-US" sz="2800" b="1" dirty="0">
                        <a:solidFill>
                          <a:srgbClr val="0000FF"/>
                        </a:solidFill>
                      </a:endParaRPr>
                    </a:p>
                  </a:txBody>
                  <a:tcPr/>
                </a:tc>
                <a:tc>
                  <a:txBody>
                    <a:bodyPr/>
                    <a:lstStyle/>
                    <a:p>
                      <a:endParaRPr lang="zh-CN"/>
                    </a:p>
                  </a:txBody>
                  <a:tcPr>
                    <a:blipFill rotWithShape="1">
                      <a:blip r:embed="rId3"/>
                      <a:stretch>
                        <a:fillRect l="-328000" t="-111765" r="-218222" b="-243529"/>
                      </a:stretch>
                    </a:blipFill>
                  </a:tcPr>
                </a:tc>
                <a:tc>
                  <a:txBody>
                    <a:bodyPr/>
                    <a:lstStyle/>
                    <a:p>
                      <a:endParaRPr lang="zh-CN" dirty="0"/>
                    </a:p>
                  </a:txBody>
                  <a:tcPr>
                    <a:blipFill rotWithShape="1">
                      <a:blip r:embed="rId3"/>
                      <a:stretch>
                        <a:fillRect l="-340283" t="-111765" r="-73498" b="-243529"/>
                      </a:stretch>
                    </a:blipFill>
                  </a:tcPr>
                </a:tc>
                <a:tc>
                  <a:txBody>
                    <a:bodyPr/>
                    <a:lstStyle/>
                    <a:p>
                      <a:endParaRPr lang="zh-CN" altLang="en-US" sz="2800" b="1" dirty="0">
                        <a:solidFill>
                          <a:srgbClr val="0000FF"/>
                        </a:solidFill>
                      </a:endParaRPr>
                    </a:p>
                  </a:txBody>
                  <a:tcPr/>
                </a:tc>
                <a:extLst>
                  <a:ext uri="{0D108BD9-81ED-4DB2-BD59-A6C34878D82A}">
                    <a16:rowId xmlns:a16="http://schemas.microsoft.com/office/drawing/2014/main" val="10001"/>
                  </a:ext>
                </a:extLst>
              </a:tr>
              <a:tr h="518160">
                <a:tc>
                  <a:txBody>
                    <a:bodyPr/>
                    <a:lstStyle/>
                    <a:p>
                      <a:endParaRPr lang="zh-CN"/>
                    </a:p>
                  </a:txBody>
                  <a:tcPr>
                    <a:blipFill rotWithShape="1">
                      <a:blip r:embed="rId3"/>
                      <a:stretch>
                        <a:fillRect l="-909" t="-211765" r="-1220909" b="-143529"/>
                      </a:stretch>
                    </a:blipFill>
                  </a:tcPr>
                </a:tc>
                <a:tc>
                  <a:txBody>
                    <a:bodyPr/>
                    <a:lstStyle/>
                    <a:p>
                      <a:endParaRPr lang="zh-CN"/>
                    </a:p>
                  </a:txBody>
                  <a:tcPr>
                    <a:blipFill rotWithShape="1">
                      <a:blip r:embed="rId3"/>
                      <a:stretch>
                        <a:fillRect l="-90244" t="-211765" r="-991870" b="-143529"/>
                      </a:stretch>
                    </a:blipFill>
                  </a:tcPr>
                </a:tc>
                <a:tc>
                  <a:txBody>
                    <a:bodyPr/>
                    <a:lstStyle/>
                    <a:p>
                      <a:endParaRPr lang="zh-CN"/>
                    </a:p>
                  </a:txBody>
                  <a:tcPr>
                    <a:blipFill rotWithShape="1">
                      <a:blip r:embed="rId3"/>
                      <a:stretch>
                        <a:fillRect l="-83571" t="-211765" r="-335714" b="-143529"/>
                      </a:stretch>
                    </a:blipFill>
                  </a:tcPr>
                </a:tc>
                <a:tc>
                  <a:txBody>
                    <a:bodyPr/>
                    <a:lstStyle/>
                    <a:p>
                      <a:endParaRPr lang="zh-CN"/>
                    </a:p>
                  </a:txBody>
                  <a:tcPr>
                    <a:blipFill rotWithShape="1">
                      <a:blip r:embed="rId3"/>
                      <a:stretch>
                        <a:fillRect l="-229464" t="-211765" r="-319643" b="-143529"/>
                      </a:stretch>
                    </a:blipFill>
                  </a:tcPr>
                </a:tc>
                <a:tc>
                  <a:txBody>
                    <a:bodyPr/>
                    <a:lstStyle/>
                    <a:p>
                      <a:endParaRPr lang="zh-CN"/>
                    </a:p>
                  </a:txBody>
                  <a:tcPr>
                    <a:blipFill rotWithShape="1">
                      <a:blip r:embed="rId3"/>
                      <a:stretch>
                        <a:fillRect l="-328000" t="-211765" r="-218222" b="-143529"/>
                      </a:stretch>
                    </a:blipFill>
                  </a:tcPr>
                </a:tc>
                <a:tc>
                  <a:txBody>
                    <a:bodyPr/>
                    <a:lstStyle/>
                    <a:p>
                      <a:endParaRPr lang="zh-CN" dirty="0"/>
                    </a:p>
                  </a:txBody>
                  <a:tcPr>
                    <a:blipFill rotWithShape="1">
                      <a:blip r:embed="rId3"/>
                      <a:stretch>
                        <a:fillRect l="-340283" t="-211765" r="-73498" b="-143529"/>
                      </a:stretch>
                    </a:blipFill>
                  </a:tcPr>
                </a:tc>
                <a:tc>
                  <a:txBody>
                    <a:bodyPr/>
                    <a:lstStyle/>
                    <a:p>
                      <a:endParaRPr lang="zh-CN" altLang="en-US" sz="2800" b="1" dirty="0">
                        <a:solidFill>
                          <a:srgbClr val="0000FF"/>
                        </a:solidFill>
                      </a:endParaRPr>
                    </a:p>
                  </a:txBody>
                  <a:tcPr/>
                </a:tc>
                <a:extLst>
                  <a:ext uri="{0D108BD9-81ED-4DB2-BD59-A6C34878D82A}">
                    <a16:rowId xmlns:a16="http://schemas.microsoft.com/office/drawing/2014/main" val="10002"/>
                  </a:ext>
                </a:extLst>
              </a:tr>
              <a:tr h="739611">
                <a:tc>
                  <a:txBody>
                    <a:bodyPr/>
                    <a:lstStyle/>
                    <a:p>
                      <a:endParaRPr lang="zh-CN" dirty="0"/>
                    </a:p>
                  </a:txBody>
                  <a:tcPr>
                    <a:blipFill rotWithShape="1">
                      <a:blip r:embed="rId3"/>
                      <a:stretch>
                        <a:fillRect l="-909" t="-217213" r="-1220909"/>
                      </a:stretch>
                    </a:blipFill>
                  </a:tcPr>
                </a:tc>
                <a:tc>
                  <a:txBody>
                    <a:bodyPr/>
                    <a:lstStyle/>
                    <a:p>
                      <a:endParaRPr lang="zh-CN"/>
                    </a:p>
                  </a:txBody>
                  <a:tcPr>
                    <a:blipFill rotWithShape="1">
                      <a:blip r:embed="rId3"/>
                      <a:stretch>
                        <a:fillRect l="-90244" t="-217213" r="-991870"/>
                      </a:stretch>
                    </a:blipFill>
                  </a:tcPr>
                </a:tc>
                <a:tc>
                  <a:txBody>
                    <a:bodyPr/>
                    <a:lstStyle/>
                    <a:p>
                      <a:endParaRPr lang="zh-CN"/>
                    </a:p>
                  </a:txBody>
                  <a:tcPr>
                    <a:blipFill rotWithShape="1">
                      <a:blip r:embed="rId3"/>
                      <a:stretch>
                        <a:fillRect l="-83571" t="-217213" r="-335714"/>
                      </a:stretch>
                    </a:blipFill>
                  </a:tcPr>
                </a:tc>
                <a:tc>
                  <a:txBody>
                    <a:bodyPr/>
                    <a:lstStyle/>
                    <a:p>
                      <a:endParaRPr lang="zh-CN"/>
                    </a:p>
                  </a:txBody>
                  <a:tcPr>
                    <a:blipFill rotWithShape="1">
                      <a:blip r:embed="rId3"/>
                      <a:stretch>
                        <a:fillRect l="-229464" t="-217213" r="-319643"/>
                      </a:stretch>
                    </a:blipFill>
                  </a:tcPr>
                </a:tc>
                <a:tc>
                  <a:txBody>
                    <a:bodyPr/>
                    <a:lstStyle/>
                    <a:p>
                      <a:endParaRPr lang="zh-CN" dirty="0"/>
                    </a:p>
                  </a:txBody>
                  <a:tcPr>
                    <a:blipFill rotWithShape="1">
                      <a:blip r:embed="rId3"/>
                      <a:stretch>
                        <a:fillRect l="-328000" t="-217213" r="-218222"/>
                      </a:stretch>
                    </a:blipFill>
                  </a:tcPr>
                </a:tc>
                <a:tc>
                  <a:txBody>
                    <a:bodyPr/>
                    <a:lstStyle/>
                    <a:p>
                      <a:endParaRPr lang="zh-CN" altLang="en-US" sz="2800" b="1" dirty="0">
                        <a:solidFill>
                          <a:srgbClr val="0000FF"/>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2800" b="1" dirty="0">
                        <a:solidFill>
                          <a:srgbClr val="0000FF"/>
                        </a:solidFill>
                      </a:endParaRPr>
                    </a:p>
                  </a:txBody>
                  <a:tcPr/>
                </a:tc>
                <a:extLst>
                  <a:ext uri="{0D108BD9-81ED-4DB2-BD59-A6C34878D82A}">
                    <a16:rowId xmlns:a16="http://schemas.microsoft.com/office/drawing/2014/main" val="10003"/>
                  </a:ext>
                </a:extLst>
              </a:tr>
            </a:tbl>
          </a:graphicData>
        </a:graphic>
      </p:graphicFrame>
      <p:pic>
        <p:nvPicPr>
          <p:cNvPr id="14439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109933"/>
            <a:ext cx="2662237" cy="2351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44391" name="矩形 2"/>
              <p:cNvSpPr>
                <a:spLocks noChangeArrowheads="1"/>
              </p:cNvSpPr>
              <p:nvPr/>
            </p:nvSpPr>
            <p:spPr bwMode="auto">
              <a:xfrm>
                <a:off x="0" y="5589588"/>
                <a:ext cx="9144000" cy="15696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spcBef>
                    <a:spcPct val="0"/>
                  </a:spcBef>
                  <a:buClrTx/>
                  <a:buSzTx/>
                  <a:buNone/>
                </a:pPr>
                <a:r>
                  <a:rPr lang="zh-CN" altLang="en-US" sz="2400" dirty="0">
                    <a:solidFill>
                      <a:srgbClr val="0000FF"/>
                    </a:solidFill>
                  </a:rPr>
                  <a:t>非增广路为：</a:t>
                </a:r>
                <a:r>
                  <a:rPr lang="en-US" altLang="zh-CN" sz="2400" dirty="0">
                    <a:solidFill>
                      <a:srgbClr val="0000FF"/>
                    </a:solidFill>
                  </a:rPr>
                  <a:t> </a:t>
                </a:r>
                <a14:m>
                  <m:oMath xmlns:m="http://schemas.openxmlformats.org/officeDocument/2006/math">
                    <m:r>
                      <a:rPr lang="en-US" altLang="zh-CN" sz="2400" i="1" dirty="0" smtClean="0">
                        <a:solidFill>
                          <a:srgbClr val="FF0000"/>
                        </a:solidFill>
                        <a:latin typeface="Cambria Math"/>
                      </a:rPr>
                      <m:t>𝑥</m:t>
                    </m:r>
                    <m:r>
                      <a:rPr lang="en-US" altLang="zh-CN" sz="2400" i="1" baseline="-25000" dirty="0" smtClean="0">
                        <a:solidFill>
                          <a:srgbClr val="FF0000"/>
                        </a:solidFill>
                        <a:latin typeface="Cambria Math"/>
                      </a:rPr>
                      <m:t>4</m:t>
                    </m:r>
                    <m:r>
                      <a:rPr lang="en-US" altLang="zh-CN" sz="2400" i="1" dirty="0" smtClean="0">
                        <a:solidFill>
                          <a:srgbClr val="FF0000"/>
                        </a:solidFill>
                        <a:latin typeface="Cambria Math"/>
                      </a:rPr>
                      <m:t>→</m:t>
                    </m:r>
                    <m:r>
                      <a:rPr lang="en-US" altLang="zh-CN" sz="2400" i="1" dirty="0" smtClean="0">
                        <a:solidFill>
                          <a:srgbClr val="FF0000"/>
                        </a:solidFill>
                        <a:latin typeface="Cambria Math"/>
                      </a:rPr>
                      <m:t>𝑦</m:t>
                    </m:r>
                    <m:r>
                      <a:rPr lang="en-US" altLang="zh-CN" sz="2400" i="1" baseline="-25000" dirty="0" smtClean="0">
                        <a:solidFill>
                          <a:srgbClr val="FF0000"/>
                        </a:solidFill>
                        <a:latin typeface="Cambria Math"/>
                      </a:rPr>
                      <m:t>3</m:t>
                    </m:r>
                    <m:r>
                      <a:rPr lang="en-US" altLang="zh-CN" sz="2400" i="1" dirty="0" smtClean="0">
                        <a:solidFill>
                          <a:srgbClr val="FF0000"/>
                        </a:solidFill>
                        <a:latin typeface="Cambria Math"/>
                      </a:rPr>
                      <m:t>→</m:t>
                    </m:r>
                    <m:r>
                      <a:rPr lang="en-US" altLang="zh-CN" sz="2400" i="1" dirty="0" smtClean="0">
                        <a:solidFill>
                          <a:srgbClr val="FF0000"/>
                        </a:solidFill>
                        <a:latin typeface="Cambria Math"/>
                      </a:rPr>
                      <m:t>𝑥</m:t>
                    </m:r>
                    <m:r>
                      <a:rPr lang="en-US" altLang="zh-CN" sz="2400" i="1" baseline="-25000" dirty="0" smtClean="0">
                        <a:solidFill>
                          <a:srgbClr val="FF0000"/>
                        </a:solidFill>
                        <a:latin typeface="Cambria Math"/>
                      </a:rPr>
                      <m:t>3</m:t>
                    </m:r>
                    <m:r>
                      <a:rPr lang="en-US" altLang="zh-CN" sz="2400" i="1" dirty="0" smtClean="0">
                        <a:solidFill>
                          <a:srgbClr val="FF0000"/>
                        </a:solidFill>
                        <a:latin typeface="Cambria Math"/>
                      </a:rPr>
                      <m:t>→</m:t>
                    </m:r>
                    <m:r>
                      <a:rPr lang="en-US" altLang="zh-CN" sz="2400" i="1" dirty="0" smtClean="0">
                        <a:solidFill>
                          <a:srgbClr val="FF0000"/>
                        </a:solidFill>
                        <a:latin typeface="Cambria Math"/>
                      </a:rPr>
                      <m:t>𝑦</m:t>
                    </m:r>
                    <m:r>
                      <a:rPr lang="en-US" altLang="zh-CN" sz="2400" i="1" baseline="-25000" dirty="0" smtClean="0">
                        <a:solidFill>
                          <a:srgbClr val="FF0000"/>
                        </a:solidFill>
                        <a:latin typeface="Cambria Math"/>
                      </a:rPr>
                      <m:t>2</m:t>
                    </m:r>
                    <m:r>
                      <a:rPr lang="en-US" altLang="zh-CN" sz="2400" i="1" dirty="0" smtClean="0">
                        <a:solidFill>
                          <a:srgbClr val="FF0000"/>
                        </a:solidFill>
                        <a:latin typeface="Cambria Math"/>
                      </a:rPr>
                      <m:t>→</m:t>
                    </m:r>
                    <m:r>
                      <a:rPr lang="en-US" altLang="zh-CN" sz="2400" i="1" dirty="0" smtClean="0">
                        <a:solidFill>
                          <a:srgbClr val="FF0000"/>
                        </a:solidFill>
                        <a:latin typeface="Cambria Math"/>
                      </a:rPr>
                      <m:t>𝑥</m:t>
                    </m:r>
                    <m:r>
                      <a:rPr lang="en-US" altLang="zh-CN" sz="2400" i="1" baseline="-25000" dirty="0" smtClean="0">
                        <a:solidFill>
                          <a:srgbClr val="FF0000"/>
                        </a:solidFill>
                        <a:latin typeface="Cambria Math"/>
                      </a:rPr>
                      <m:t>1</m:t>
                    </m:r>
                  </m:oMath>
                </a14:m>
                <a:endParaRPr lang="zh-CN" altLang="en-US" sz="2400" baseline="-25000" dirty="0">
                  <a:solidFill>
                    <a:srgbClr val="FF0000"/>
                  </a:solidFill>
                </a:endParaRPr>
              </a:p>
              <a:p>
                <a:pPr algn="ctr" eaLnBrk="1" hangingPunct="1">
                  <a:spcBef>
                    <a:spcPct val="0"/>
                  </a:spcBef>
                  <a:buClrTx/>
                  <a:buSzTx/>
                  <a:buNone/>
                </a:pPr>
                <a:endParaRPr lang="zh-CN" altLang="en-US" sz="2400" dirty="0">
                  <a:solidFill>
                    <a:srgbClr val="FF0000"/>
                  </a:solidFill>
                </a:endParaRPr>
              </a:p>
              <a:p>
                <a:pPr eaLnBrk="1" hangingPunct="1">
                  <a:spcBef>
                    <a:spcPct val="0"/>
                  </a:spcBef>
                  <a:buClrTx/>
                  <a:buSzTx/>
                  <a:buFont typeface="Wingdings" panose="05000000000000000000" pitchFamily="2" charset="2"/>
                  <a:buChar char="p"/>
                </a:pPr>
                <a:endParaRPr lang="en-US" altLang="zh-CN" sz="2400" dirty="0">
                  <a:solidFill>
                    <a:srgbClr val="0000FF"/>
                  </a:solidFill>
                </a:endParaRPr>
              </a:p>
              <a:p>
                <a:pPr eaLnBrk="1" hangingPunct="1">
                  <a:spcBef>
                    <a:spcPct val="0"/>
                  </a:spcBef>
                  <a:buClrTx/>
                  <a:buSzTx/>
                  <a:buFont typeface="Wingdings" panose="05000000000000000000" pitchFamily="2" charset="2"/>
                  <a:buChar char="p"/>
                </a:pPr>
                <a:endParaRPr lang="zh-CN" altLang="en-US" sz="2400" dirty="0">
                  <a:solidFill>
                    <a:srgbClr val="0000FF"/>
                  </a:solidFill>
                </a:endParaRPr>
              </a:p>
            </p:txBody>
          </p:sp>
        </mc:Choice>
        <mc:Fallback xmlns="">
          <p:sp>
            <p:nvSpPr>
              <p:cNvPr id="144391" name="矩形 2"/>
              <p:cNvSpPr>
                <a:spLocks noRot="1" noChangeAspect="1" noMove="1" noResize="1" noEditPoints="1" noAdjustHandles="1" noChangeArrowheads="1" noChangeShapeType="1" noTextEdit="1"/>
              </p:cNvSpPr>
              <p:nvPr/>
            </p:nvSpPr>
            <p:spPr bwMode="auto">
              <a:xfrm>
                <a:off x="0" y="5589588"/>
                <a:ext cx="9144000" cy="1569660"/>
              </a:xfrm>
              <a:prstGeom prst="rect">
                <a:avLst/>
              </a:prstGeom>
              <a:blipFill rotWithShape="1">
                <a:blip r:embed="rId5"/>
                <a:stretch>
                  <a:fillRect t="-428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矩形 2"/>
          <p:cNvSpPr/>
          <p:nvPr/>
        </p:nvSpPr>
        <p:spPr>
          <a:xfrm>
            <a:off x="2140886" y="6164128"/>
            <a:ext cx="4862228" cy="461665"/>
          </a:xfrm>
          <a:prstGeom prst="rect">
            <a:avLst/>
          </a:prstGeom>
        </p:spPr>
        <p:txBody>
          <a:bodyPr wrap="none">
            <a:spAutoFit/>
          </a:bodyPr>
          <a:lstStyle/>
          <a:p>
            <a:r>
              <a:rPr lang="en-US" altLang="zh-CN" sz="2400" i="1" dirty="0">
                <a:solidFill>
                  <a:srgbClr val="0000FF"/>
                </a:solidFill>
              </a:rPr>
              <a:t>S </a:t>
            </a:r>
            <a:r>
              <a:rPr lang="en-US" altLang="zh-CN" sz="2400" dirty="0">
                <a:solidFill>
                  <a:srgbClr val="0000FF"/>
                </a:solidFill>
              </a:rPr>
              <a:t>=</a:t>
            </a:r>
            <a:r>
              <a:rPr lang="en-US" altLang="zh-CN" sz="2400" i="1" dirty="0">
                <a:solidFill>
                  <a:srgbClr val="0000FF"/>
                </a:solidFill>
              </a:rPr>
              <a:t> </a:t>
            </a:r>
            <a:r>
              <a:rPr lang="en-US" altLang="zh-CN" sz="2400" dirty="0">
                <a:solidFill>
                  <a:srgbClr val="0000FF"/>
                </a:solidFill>
              </a:rPr>
              <a:t>{</a:t>
            </a:r>
            <a:r>
              <a:rPr lang="en-US" altLang="zh-CN" sz="2400" i="1" dirty="0">
                <a:solidFill>
                  <a:srgbClr val="0000FF"/>
                </a:solidFill>
              </a:rPr>
              <a:t> x </a:t>
            </a:r>
            <a:r>
              <a:rPr lang="en-US" altLang="zh-CN" sz="2400" baseline="-25000" dirty="0">
                <a:solidFill>
                  <a:srgbClr val="0000FF"/>
                </a:solidFill>
              </a:rPr>
              <a:t>4</a:t>
            </a:r>
            <a:r>
              <a:rPr lang="en-US" altLang="zh-CN" sz="2400" i="1" dirty="0">
                <a:solidFill>
                  <a:srgbClr val="0000FF"/>
                </a:solidFill>
              </a:rPr>
              <a:t> </a:t>
            </a:r>
            <a:r>
              <a:rPr lang="en-US" altLang="zh-CN" sz="2400" dirty="0">
                <a:solidFill>
                  <a:srgbClr val="0000FF"/>
                </a:solidFill>
              </a:rPr>
              <a:t>,</a:t>
            </a:r>
            <a:r>
              <a:rPr lang="en-US" altLang="zh-CN" sz="2400" i="1" dirty="0">
                <a:solidFill>
                  <a:srgbClr val="0000FF"/>
                </a:solidFill>
              </a:rPr>
              <a:t> x</a:t>
            </a:r>
            <a:r>
              <a:rPr lang="en-US" altLang="zh-CN" sz="2400" baseline="-25000" dirty="0">
                <a:solidFill>
                  <a:srgbClr val="0000FF"/>
                </a:solidFill>
              </a:rPr>
              <a:t>3</a:t>
            </a:r>
            <a:r>
              <a:rPr lang="en-US" altLang="zh-CN" sz="2400" i="1" dirty="0">
                <a:solidFill>
                  <a:srgbClr val="0000FF"/>
                </a:solidFill>
              </a:rPr>
              <a:t> </a:t>
            </a:r>
            <a:r>
              <a:rPr lang="en-US" altLang="zh-CN" sz="2400" dirty="0">
                <a:solidFill>
                  <a:srgbClr val="0000FF"/>
                </a:solidFill>
              </a:rPr>
              <a:t>,</a:t>
            </a:r>
            <a:r>
              <a:rPr lang="en-US" altLang="zh-CN" sz="2400" i="1" dirty="0">
                <a:solidFill>
                  <a:srgbClr val="0000FF"/>
                </a:solidFill>
              </a:rPr>
              <a:t> x</a:t>
            </a:r>
            <a:r>
              <a:rPr lang="en-US" altLang="zh-CN" sz="2400" baseline="-25000" dirty="0">
                <a:solidFill>
                  <a:srgbClr val="0000FF"/>
                </a:solidFill>
              </a:rPr>
              <a:t>1</a:t>
            </a:r>
            <a:r>
              <a:rPr lang="en-US" altLang="zh-CN" sz="2400" i="1" dirty="0">
                <a:solidFill>
                  <a:srgbClr val="0000FF"/>
                </a:solidFill>
              </a:rPr>
              <a:t> </a:t>
            </a:r>
            <a:r>
              <a:rPr lang="en-US" altLang="zh-CN" sz="2400" dirty="0">
                <a:solidFill>
                  <a:srgbClr val="0000FF"/>
                </a:solidFill>
              </a:rPr>
              <a:t>,},</a:t>
            </a:r>
            <a:r>
              <a:rPr lang="en-US" altLang="zh-CN" sz="2400" i="1" dirty="0">
                <a:solidFill>
                  <a:srgbClr val="0000FF"/>
                </a:solidFill>
              </a:rPr>
              <a:t> T </a:t>
            </a:r>
            <a:r>
              <a:rPr lang="en-US" altLang="zh-CN" sz="2400" dirty="0">
                <a:solidFill>
                  <a:srgbClr val="0000FF"/>
                </a:solidFill>
              </a:rPr>
              <a:t>=</a:t>
            </a:r>
            <a:r>
              <a:rPr lang="en-US" altLang="zh-CN" sz="2400" i="1" dirty="0">
                <a:solidFill>
                  <a:srgbClr val="0000FF"/>
                </a:solidFill>
              </a:rPr>
              <a:t> </a:t>
            </a:r>
            <a:r>
              <a:rPr lang="en-US" altLang="zh-CN" sz="2400" dirty="0">
                <a:solidFill>
                  <a:srgbClr val="0000FF"/>
                </a:solidFill>
              </a:rPr>
              <a:t>{</a:t>
            </a:r>
            <a:r>
              <a:rPr lang="en-US" altLang="zh-CN" sz="2400" i="1" dirty="0">
                <a:solidFill>
                  <a:srgbClr val="0000FF"/>
                </a:solidFill>
              </a:rPr>
              <a:t> y </a:t>
            </a:r>
            <a:r>
              <a:rPr lang="en-US" altLang="zh-CN" sz="2400" baseline="-25000" dirty="0">
                <a:solidFill>
                  <a:srgbClr val="0000FF"/>
                </a:solidFill>
              </a:rPr>
              <a:t>3</a:t>
            </a:r>
            <a:r>
              <a:rPr lang="en-US" altLang="zh-CN" sz="2400" i="1" dirty="0">
                <a:solidFill>
                  <a:srgbClr val="0000FF"/>
                </a:solidFill>
              </a:rPr>
              <a:t> </a:t>
            </a:r>
            <a:r>
              <a:rPr lang="en-US" altLang="zh-CN" sz="2400" dirty="0">
                <a:solidFill>
                  <a:srgbClr val="0000FF"/>
                </a:solidFill>
              </a:rPr>
              <a:t>,</a:t>
            </a:r>
            <a:r>
              <a:rPr lang="en-US" altLang="zh-CN" sz="2400" i="1" dirty="0">
                <a:solidFill>
                  <a:srgbClr val="0000FF"/>
                </a:solidFill>
              </a:rPr>
              <a:t> y</a:t>
            </a:r>
            <a:r>
              <a:rPr lang="en-US" altLang="zh-CN" sz="2400" baseline="-25000" dirty="0">
                <a:solidFill>
                  <a:srgbClr val="0000FF"/>
                </a:solidFill>
              </a:rPr>
              <a:t>2</a:t>
            </a:r>
            <a:r>
              <a:rPr lang="en-US" altLang="zh-CN" sz="2400" i="1" dirty="0">
                <a:solidFill>
                  <a:srgbClr val="0000FF"/>
                </a:solidFill>
              </a:rPr>
              <a:t> </a:t>
            </a:r>
            <a:r>
              <a:rPr lang="en-US" altLang="zh-CN" sz="2400" dirty="0">
                <a:solidFill>
                  <a:srgbClr val="0000FF"/>
                </a:solidFill>
              </a:rPr>
              <a:t>}</a:t>
            </a:r>
            <a:r>
              <a:rPr lang="zh-CN" altLang="zh-CN" sz="2400" dirty="0">
                <a:solidFill>
                  <a:srgbClr val="0000FF"/>
                </a:solidFill>
              </a:rPr>
              <a:t>。</a:t>
            </a:r>
          </a:p>
        </p:txBody>
      </p:sp>
      <p:cxnSp>
        <p:nvCxnSpPr>
          <p:cNvPr id="9" name="直接连接符 8"/>
          <p:cNvCxnSpPr/>
          <p:nvPr/>
        </p:nvCxnSpPr>
        <p:spPr>
          <a:xfrm flipV="1">
            <a:off x="4318421" y="545702"/>
            <a:ext cx="576263" cy="1008062"/>
          </a:xfrm>
          <a:prstGeom prst="line">
            <a:avLst/>
          </a:prstGeom>
          <a:ln w="444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3742357" y="571087"/>
            <a:ext cx="576064" cy="982678"/>
          </a:xfrm>
          <a:prstGeom prst="line">
            <a:avLst/>
          </a:prstGeom>
          <a:ln w="44450">
            <a:solidFill>
              <a:srgbClr val="0000FF"/>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4786672" y="463075"/>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210409" y="1445753"/>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210409" y="477599"/>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634345" y="1445340"/>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059832" y="491711"/>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4434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dirty="0"/>
          </a:p>
        </p:txBody>
      </p:sp>
      <p:sp>
        <p:nvSpPr>
          <p:cNvPr id="3" name="内容占位符 2"/>
          <p:cNvSpPr>
            <a:spLocks noGrp="1"/>
          </p:cNvSpPr>
          <p:nvPr>
            <p:ph idx="1"/>
          </p:nvPr>
        </p:nvSpPr>
        <p:spPr>
          <a:xfrm>
            <a:off x="28575" y="476250"/>
            <a:ext cx="8864600" cy="5184775"/>
          </a:xfrm>
        </p:spPr>
        <p:txBody>
          <a:bodyPr/>
          <a:lstStyle/>
          <a:p>
            <a:pPr>
              <a:defRPr/>
            </a:pPr>
            <a:r>
              <a:rPr lang="zh-CN" altLang="zh-CN" sz="2400" dirty="0">
                <a:effectLst/>
              </a:rPr>
              <a:t>解：从一个初始匹配 </a:t>
            </a:r>
            <a:r>
              <a:rPr lang="en-US" altLang="zh-CN" sz="2400" dirty="0">
                <a:effectLst/>
              </a:rPr>
              <a:t>M</a:t>
            </a:r>
            <a:r>
              <a:rPr lang="zh-CN" altLang="zh-CN" sz="2400" dirty="0">
                <a:effectLst/>
              </a:rPr>
              <a:t>＝</a:t>
            </a:r>
            <a:r>
              <a:rPr lang="en-US" altLang="zh-CN" sz="2400" dirty="0">
                <a:effectLst/>
              </a:rPr>
              <a:t>{ </a:t>
            </a:r>
            <a:r>
              <a:rPr lang="en-US" altLang="zh-CN" sz="2400" i="1" dirty="0">
                <a:effectLst/>
              </a:rPr>
              <a:t>x</a:t>
            </a:r>
            <a:r>
              <a:rPr lang="en-US" altLang="zh-CN" sz="2400" baseline="-25000" dirty="0">
                <a:effectLst/>
              </a:rPr>
              <a:t>2</a:t>
            </a:r>
            <a:r>
              <a:rPr lang="en-US" altLang="zh-CN" sz="2400" dirty="0">
                <a:effectLst/>
              </a:rPr>
              <a:t> </a:t>
            </a:r>
            <a:r>
              <a:rPr lang="en-US" altLang="zh-CN" sz="2400" i="1" dirty="0">
                <a:effectLst/>
              </a:rPr>
              <a:t>y</a:t>
            </a:r>
            <a:r>
              <a:rPr lang="en-US" altLang="zh-CN" sz="2400" dirty="0">
                <a:effectLst/>
              </a:rPr>
              <a:t> </a:t>
            </a:r>
            <a:r>
              <a:rPr lang="en-US" altLang="zh-CN" sz="2400" baseline="-25000" dirty="0">
                <a:effectLst/>
              </a:rPr>
              <a:t>2</a:t>
            </a:r>
            <a:r>
              <a:rPr lang="en-US" altLang="zh-CN" sz="2400" dirty="0">
                <a:effectLst/>
              </a:rPr>
              <a:t> , </a:t>
            </a:r>
            <a:r>
              <a:rPr lang="en-US" altLang="zh-CN" sz="2400" i="1" dirty="0">
                <a:effectLst/>
              </a:rPr>
              <a:t>x</a:t>
            </a:r>
            <a:r>
              <a:rPr lang="en-US" altLang="zh-CN" sz="2400" baseline="-25000" dirty="0">
                <a:effectLst/>
              </a:rPr>
              <a:t>3</a:t>
            </a:r>
            <a:r>
              <a:rPr lang="en-US" altLang="zh-CN" sz="2400" dirty="0">
                <a:effectLst/>
              </a:rPr>
              <a:t> </a:t>
            </a:r>
            <a:r>
              <a:rPr lang="en-US" altLang="zh-CN" sz="2400" i="1" dirty="0">
                <a:effectLst/>
              </a:rPr>
              <a:t>y</a:t>
            </a:r>
            <a:r>
              <a:rPr lang="en-US" altLang="zh-CN" sz="2400" dirty="0">
                <a:effectLst/>
              </a:rPr>
              <a:t> </a:t>
            </a:r>
            <a:r>
              <a:rPr lang="en-US" altLang="zh-CN" sz="2400" baseline="-25000" dirty="0">
                <a:effectLst/>
              </a:rPr>
              <a:t>3</a:t>
            </a:r>
            <a:r>
              <a:rPr lang="en-US" altLang="zh-CN" sz="2400" dirty="0">
                <a:effectLst/>
              </a:rPr>
              <a:t> , </a:t>
            </a:r>
            <a:r>
              <a:rPr lang="en-US" altLang="zh-CN" sz="2400" i="1" dirty="0">
                <a:effectLst/>
              </a:rPr>
              <a:t>x</a:t>
            </a:r>
            <a:r>
              <a:rPr lang="en-US" altLang="zh-CN" sz="2400" baseline="-25000" dirty="0">
                <a:effectLst/>
              </a:rPr>
              <a:t>5</a:t>
            </a:r>
            <a:r>
              <a:rPr lang="en-US" altLang="zh-CN" sz="2400" dirty="0">
                <a:effectLst/>
              </a:rPr>
              <a:t> </a:t>
            </a:r>
            <a:r>
              <a:rPr lang="en-US" altLang="zh-CN" sz="2400" i="1" dirty="0">
                <a:effectLst/>
              </a:rPr>
              <a:t>y</a:t>
            </a:r>
            <a:r>
              <a:rPr lang="en-US" altLang="zh-CN" sz="2400" baseline="-25000" dirty="0">
                <a:effectLst/>
              </a:rPr>
              <a:t>5</a:t>
            </a:r>
            <a:r>
              <a:rPr lang="en-US" altLang="zh-CN" sz="2400" dirty="0">
                <a:effectLst/>
              </a:rPr>
              <a:t>}</a:t>
            </a:r>
            <a:r>
              <a:rPr lang="zh-CN" altLang="zh-CN" sz="2400" dirty="0">
                <a:effectLst/>
              </a:rPr>
              <a:t>（图 </a:t>
            </a:r>
            <a:r>
              <a:rPr lang="en-US" altLang="zh-CN" sz="2400" dirty="0">
                <a:effectLst/>
              </a:rPr>
              <a:t>1</a:t>
            </a:r>
            <a:r>
              <a:rPr lang="zh-CN" altLang="zh-CN" sz="2400" dirty="0">
                <a:effectLst/>
              </a:rPr>
              <a:t>）出发，执行匈牙利算法。因 </a:t>
            </a:r>
            <a:r>
              <a:rPr lang="en-US" altLang="zh-CN" sz="2400" dirty="0">
                <a:effectLst/>
              </a:rPr>
              <a:t>M </a:t>
            </a:r>
            <a:r>
              <a:rPr lang="zh-CN" altLang="zh-CN" sz="2400" dirty="0">
                <a:effectLst/>
              </a:rPr>
              <a:t>尚未饱和 </a:t>
            </a:r>
            <a:r>
              <a:rPr lang="en-US" altLang="zh-CN" sz="2400" dirty="0">
                <a:effectLst/>
              </a:rPr>
              <a:t>X</a:t>
            </a:r>
            <a:r>
              <a:rPr lang="zh-CN" altLang="zh-CN" sz="2400" dirty="0">
                <a:effectLst/>
              </a:rPr>
              <a:t>， 找到 </a:t>
            </a:r>
            <a:r>
              <a:rPr lang="en-US" altLang="zh-CN" sz="2400" dirty="0">
                <a:effectLst/>
              </a:rPr>
              <a:t>X </a:t>
            </a:r>
            <a:r>
              <a:rPr lang="zh-CN" altLang="zh-CN" sz="2400" dirty="0">
                <a:effectLst/>
              </a:rPr>
              <a:t>中一个 </a:t>
            </a:r>
            <a:r>
              <a:rPr lang="en-US" altLang="zh-CN" sz="2400" dirty="0">
                <a:effectLst/>
              </a:rPr>
              <a:t>M </a:t>
            </a:r>
            <a:r>
              <a:rPr lang="zh-CN" altLang="zh-CN" sz="2400" dirty="0">
                <a:effectLst/>
              </a:rPr>
              <a:t>未饱和点 </a:t>
            </a:r>
            <a:r>
              <a:rPr lang="en-US" altLang="zh-CN" sz="2400" i="1" dirty="0">
                <a:effectLst/>
              </a:rPr>
              <a:t>x</a:t>
            </a:r>
            <a:r>
              <a:rPr lang="en-US" altLang="zh-CN" sz="2400" baseline="-25000" dirty="0">
                <a:effectLst/>
              </a:rPr>
              <a:t>1</a:t>
            </a:r>
            <a:r>
              <a:rPr lang="zh-CN" altLang="zh-CN" sz="2400" dirty="0">
                <a:effectLst/>
              </a:rPr>
              <a:t>。从 </a:t>
            </a:r>
            <a:r>
              <a:rPr lang="en-US" altLang="zh-CN" sz="2400" i="1" dirty="0">
                <a:effectLst/>
              </a:rPr>
              <a:t>x</a:t>
            </a:r>
            <a:r>
              <a:rPr lang="en-US" altLang="zh-CN" sz="2400" baseline="-25000" dirty="0">
                <a:effectLst/>
              </a:rPr>
              <a:t>1</a:t>
            </a:r>
            <a:r>
              <a:rPr lang="en-US" altLang="zh-CN" sz="2400" dirty="0">
                <a:effectLst/>
              </a:rPr>
              <a:t> </a:t>
            </a:r>
            <a:r>
              <a:rPr lang="zh-CN" altLang="zh-CN" sz="2400" dirty="0">
                <a:effectLst/>
              </a:rPr>
              <a:t>出发，反复执行算法第 </a:t>
            </a:r>
            <a:r>
              <a:rPr lang="en-US" altLang="zh-CN" sz="2400" dirty="0">
                <a:effectLst/>
              </a:rPr>
              <a:t>2 </a:t>
            </a:r>
            <a:r>
              <a:rPr lang="zh-CN" altLang="zh-CN" sz="2400" dirty="0">
                <a:effectLst/>
              </a:rPr>
              <a:t>步和第 </a:t>
            </a:r>
            <a:r>
              <a:rPr lang="en-US" altLang="zh-CN" sz="2400" dirty="0">
                <a:effectLst/>
              </a:rPr>
              <a:t>3 </a:t>
            </a:r>
            <a:r>
              <a:rPr lang="zh-CN" altLang="zh-CN" sz="2400" dirty="0">
                <a:effectLst/>
              </a:rPr>
              <a:t>步，找到一条 </a:t>
            </a:r>
            <a:r>
              <a:rPr lang="en-US" altLang="zh-CN" sz="2400" dirty="0">
                <a:effectLst/>
              </a:rPr>
              <a:t>M </a:t>
            </a:r>
            <a:r>
              <a:rPr lang="zh-CN" altLang="zh-CN" sz="2400" dirty="0">
                <a:effectLst/>
              </a:rPr>
              <a:t>增广路 </a:t>
            </a:r>
            <a:r>
              <a:rPr lang="en-US" altLang="zh-CN" sz="2400" i="1" dirty="0">
                <a:effectLst/>
              </a:rPr>
              <a:t>x</a:t>
            </a:r>
            <a:r>
              <a:rPr lang="en-US" altLang="zh-CN" sz="2400" baseline="-25000" dirty="0">
                <a:effectLst/>
              </a:rPr>
              <a:t>1</a:t>
            </a:r>
            <a:r>
              <a:rPr lang="en-US" altLang="zh-CN" sz="2400" i="1" dirty="0">
                <a:effectLst/>
              </a:rPr>
              <a:t> y</a:t>
            </a:r>
            <a:r>
              <a:rPr lang="en-US" altLang="zh-CN" sz="2400" baseline="-25000" dirty="0">
                <a:effectLst/>
              </a:rPr>
              <a:t>2</a:t>
            </a:r>
            <a:r>
              <a:rPr lang="en-US" altLang="zh-CN" sz="2400" i="1" dirty="0">
                <a:effectLst/>
              </a:rPr>
              <a:t> x</a:t>
            </a:r>
            <a:r>
              <a:rPr lang="en-US" altLang="zh-CN" sz="2400" baseline="-25000" dirty="0">
                <a:effectLst/>
              </a:rPr>
              <a:t>2</a:t>
            </a:r>
            <a:r>
              <a:rPr lang="en-US" altLang="zh-CN" sz="2400" i="1" dirty="0">
                <a:effectLst/>
              </a:rPr>
              <a:t> y</a:t>
            </a:r>
            <a:r>
              <a:rPr lang="en-US" altLang="zh-CN" sz="2400" baseline="-25000" dirty="0">
                <a:effectLst/>
              </a:rPr>
              <a:t>1</a:t>
            </a:r>
            <a:r>
              <a:rPr lang="zh-CN" altLang="zh-CN" sz="2400" dirty="0">
                <a:effectLst/>
              </a:rPr>
              <a:t>（图</a:t>
            </a:r>
            <a:r>
              <a:rPr lang="zh-CN" altLang="zh-CN" sz="2400" i="1" dirty="0">
                <a:effectLst/>
              </a:rPr>
              <a:t> </a:t>
            </a:r>
            <a:r>
              <a:rPr lang="en-US" altLang="zh-CN" sz="2400" dirty="0">
                <a:effectLst/>
              </a:rPr>
              <a:t>2</a:t>
            </a:r>
            <a:r>
              <a:rPr lang="zh-CN" altLang="zh-CN" sz="2400" dirty="0">
                <a:effectLst/>
              </a:rPr>
              <a:t>）。按第</a:t>
            </a:r>
            <a:r>
              <a:rPr lang="zh-CN" altLang="zh-CN" sz="2400" i="1" dirty="0">
                <a:effectLst/>
              </a:rPr>
              <a:t> </a:t>
            </a:r>
            <a:r>
              <a:rPr lang="en-US" altLang="zh-CN" sz="2400" dirty="0">
                <a:effectLst/>
              </a:rPr>
              <a:t>3</a:t>
            </a:r>
            <a:r>
              <a:rPr lang="en-US" altLang="zh-CN" sz="2400" i="1" dirty="0">
                <a:effectLst/>
              </a:rPr>
              <a:t> </a:t>
            </a:r>
            <a:r>
              <a:rPr lang="zh-CN" altLang="zh-CN" sz="2400" dirty="0">
                <a:effectLst/>
              </a:rPr>
              <a:t>步，沿增广路交换进入匹配和不进入匹配的边，匹配扩大为</a:t>
            </a:r>
            <a:r>
              <a:rPr lang="zh-CN" altLang="zh-CN" sz="2400" i="1" dirty="0">
                <a:effectLst/>
              </a:rPr>
              <a:t> </a:t>
            </a:r>
            <a:r>
              <a:rPr lang="en-US" altLang="zh-CN" sz="2400" dirty="0">
                <a:effectLst/>
              </a:rPr>
              <a:t>M</a:t>
            </a:r>
            <a:r>
              <a:rPr lang="zh-CN" altLang="zh-CN" sz="2400" dirty="0">
                <a:effectLst/>
              </a:rPr>
              <a:t>＝</a:t>
            </a:r>
            <a:r>
              <a:rPr lang="en-US" altLang="zh-CN" sz="2400" dirty="0">
                <a:effectLst/>
              </a:rPr>
              <a:t>{ </a:t>
            </a:r>
            <a:r>
              <a:rPr lang="en-US" altLang="zh-CN" sz="2400" i="1" dirty="0">
                <a:effectLst/>
              </a:rPr>
              <a:t>x</a:t>
            </a:r>
            <a:r>
              <a:rPr lang="en-US" altLang="zh-CN" sz="2400" baseline="-25000" dirty="0">
                <a:effectLst/>
              </a:rPr>
              <a:t>1</a:t>
            </a:r>
            <a:r>
              <a:rPr lang="en-US" altLang="zh-CN" sz="2400" dirty="0">
                <a:effectLst/>
              </a:rPr>
              <a:t> </a:t>
            </a:r>
            <a:r>
              <a:rPr lang="en-US" altLang="zh-CN" sz="2400" i="1" dirty="0">
                <a:effectLst/>
              </a:rPr>
              <a:t>y</a:t>
            </a:r>
            <a:r>
              <a:rPr lang="en-US" altLang="zh-CN" sz="2400" dirty="0">
                <a:effectLst/>
              </a:rPr>
              <a:t> </a:t>
            </a:r>
            <a:r>
              <a:rPr lang="en-US" altLang="zh-CN" sz="2400" baseline="-25000" dirty="0">
                <a:effectLst/>
              </a:rPr>
              <a:t>2</a:t>
            </a:r>
            <a:r>
              <a:rPr lang="en-US" altLang="zh-CN" sz="2400" dirty="0">
                <a:effectLst/>
              </a:rPr>
              <a:t> , </a:t>
            </a:r>
            <a:r>
              <a:rPr lang="en-US" altLang="zh-CN" sz="2400" i="1" dirty="0">
                <a:effectLst/>
              </a:rPr>
              <a:t>x</a:t>
            </a:r>
            <a:r>
              <a:rPr lang="en-US" altLang="zh-CN" sz="2400" baseline="-25000" dirty="0">
                <a:effectLst/>
              </a:rPr>
              <a:t>2</a:t>
            </a:r>
            <a:r>
              <a:rPr lang="en-US" altLang="zh-CN" sz="2400" dirty="0">
                <a:effectLst/>
              </a:rPr>
              <a:t> </a:t>
            </a:r>
            <a:r>
              <a:rPr lang="en-US" altLang="zh-CN" sz="2400" i="1" dirty="0">
                <a:effectLst/>
              </a:rPr>
              <a:t>y</a:t>
            </a:r>
            <a:r>
              <a:rPr lang="en-US" altLang="zh-CN" sz="2400" baseline="-25000" dirty="0">
                <a:effectLst/>
              </a:rPr>
              <a:t>1</a:t>
            </a:r>
            <a:r>
              <a:rPr lang="en-US" altLang="zh-CN" sz="2400" dirty="0">
                <a:effectLst/>
              </a:rPr>
              <a:t> , </a:t>
            </a:r>
            <a:r>
              <a:rPr lang="en-US" altLang="zh-CN" sz="2400" i="1" dirty="0">
                <a:effectLst/>
              </a:rPr>
              <a:t>x</a:t>
            </a:r>
            <a:r>
              <a:rPr lang="en-US" altLang="zh-CN" sz="2400" baseline="-25000" dirty="0">
                <a:effectLst/>
              </a:rPr>
              <a:t>3</a:t>
            </a:r>
            <a:r>
              <a:rPr lang="en-US" altLang="zh-CN" sz="2400" dirty="0">
                <a:effectLst/>
              </a:rPr>
              <a:t> </a:t>
            </a:r>
            <a:r>
              <a:rPr lang="en-US" altLang="zh-CN" sz="2400" i="1" dirty="0">
                <a:effectLst/>
              </a:rPr>
              <a:t>y</a:t>
            </a:r>
            <a:r>
              <a:rPr lang="en-US" altLang="zh-CN" sz="2400" dirty="0">
                <a:effectLst/>
              </a:rPr>
              <a:t> </a:t>
            </a:r>
            <a:r>
              <a:rPr lang="en-US" altLang="zh-CN" sz="2400" baseline="-25000" dirty="0">
                <a:effectLst/>
              </a:rPr>
              <a:t>3</a:t>
            </a:r>
            <a:r>
              <a:rPr lang="en-US" altLang="zh-CN" sz="2400" dirty="0">
                <a:effectLst/>
              </a:rPr>
              <a:t> , </a:t>
            </a:r>
            <a:r>
              <a:rPr lang="en-US" altLang="zh-CN" sz="2400" i="1" dirty="0">
                <a:effectLst/>
              </a:rPr>
              <a:t>x</a:t>
            </a:r>
            <a:r>
              <a:rPr lang="en-US" altLang="zh-CN" sz="2400" baseline="-25000" dirty="0">
                <a:effectLst/>
              </a:rPr>
              <a:t>5</a:t>
            </a:r>
            <a:r>
              <a:rPr lang="en-US" altLang="zh-CN" sz="2400" dirty="0">
                <a:effectLst/>
              </a:rPr>
              <a:t> </a:t>
            </a:r>
            <a:r>
              <a:rPr lang="en-US" altLang="zh-CN" sz="2400" i="1" dirty="0">
                <a:effectLst/>
              </a:rPr>
              <a:t>y</a:t>
            </a:r>
            <a:r>
              <a:rPr lang="en-US" altLang="zh-CN" sz="2400" baseline="-25000" dirty="0">
                <a:effectLst/>
              </a:rPr>
              <a:t>5</a:t>
            </a:r>
            <a:r>
              <a:rPr lang="en-US" altLang="zh-CN" sz="2400" dirty="0">
                <a:effectLst/>
              </a:rPr>
              <a:t>}</a:t>
            </a:r>
            <a:r>
              <a:rPr lang="zh-CN" altLang="zh-CN" sz="2400" dirty="0">
                <a:effectLst/>
              </a:rPr>
              <a:t>（图 </a:t>
            </a:r>
            <a:r>
              <a:rPr lang="en-US" altLang="zh-CN" sz="2400" dirty="0">
                <a:effectLst/>
              </a:rPr>
              <a:t>3</a:t>
            </a:r>
            <a:r>
              <a:rPr lang="zh-CN" altLang="zh-CN" sz="2400" dirty="0">
                <a:effectLst/>
              </a:rPr>
              <a:t>）。</a:t>
            </a:r>
            <a:endParaRPr lang="en-US" altLang="zh-CN" sz="2400" dirty="0">
              <a:effectLst/>
            </a:endParaRPr>
          </a:p>
          <a:p>
            <a:pPr>
              <a:defRPr/>
            </a:pPr>
            <a:r>
              <a:rPr lang="zh-CN" altLang="zh-CN" sz="2400" dirty="0">
                <a:effectLst/>
              </a:rPr>
              <a:t>因 </a:t>
            </a:r>
            <a:r>
              <a:rPr lang="en-US" altLang="zh-CN" sz="2400" dirty="0">
                <a:effectLst/>
              </a:rPr>
              <a:t>M </a:t>
            </a:r>
            <a:r>
              <a:rPr lang="zh-CN" altLang="zh-CN" sz="2400" dirty="0">
                <a:effectLst/>
              </a:rPr>
              <a:t>仍未饱和 </a:t>
            </a:r>
            <a:r>
              <a:rPr lang="en-US" altLang="zh-CN" sz="2400" dirty="0">
                <a:effectLst/>
              </a:rPr>
              <a:t>X</a:t>
            </a:r>
            <a:r>
              <a:rPr lang="zh-CN" altLang="zh-CN" sz="2400" dirty="0">
                <a:effectLst/>
              </a:rPr>
              <a:t>，按算法第 </a:t>
            </a:r>
            <a:r>
              <a:rPr lang="en-US" altLang="zh-CN" sz="2400" dirty="0">
                <a:effectLst/>
              </a:rPr>
              <a:t>1 </a:t>
            </a:r>
            <a:r>
              <a:rPr lang="zh-CN" altLang="zh-CN" sz="2400" dirty="0">
                <a:effectLst/>
              </a:rPr>
              <a:t>步，找到 </a:t>
            </a:r>
            <a:r>
              <a:rPr lang="en-US" altLang="zh-CN" sz="2400" dirty="0">
                <a:effectLst/>
              </a:rPr>
              <a:t>X </a:t>
            </a:r>
            <a:r>
              <a:rPr lang="zh-CN" altLang="zh-CN" sz="2400" dirty="0">
                <a:effectLst/>
              </a:rPr>
              <a:t>中一个 </a:t>
            </a:r>
            <a:r>
              <a:rPr lang="en-US" altLang="zh-CN" sz="2400" dirty="0">
                <a:effectLst/>
              </a:rPr>
              <a:t>M </a:t>
            </a:r>
            <a:r>
              <a:rPr lang="zh-CN" altLang="zh-CN" sz="2400" dirty="0">
                <a:effectLst/>
              </a:rPr>
              <a:t>未饱和点 </a:t>
            </a:r>
            <a:r>
              <a:rPr lang="en-US" altLang="zh-CN" sz="2400" i="1" dirty="0">
                <a:effectLst/>
              </a:rPr>
              <a:t>x</a:t>
            </a:r>
            <a:r>
              <a:rPr lang="en-US" altLang="zh-CN" sz="2400" baseline="-25000" dirty="0">
                <a:effectLst/>
              </a:rPr>
              <a:t>4</a:t>
            </a:r>
            <a:r>
              <a:rPr lang="en-US" altLang="zh-CN" sz="2400" dirty="0">
                <a:effectLst/>
              </a:rPr>
              <a:t> </a:t>
            </a:r>
            <a:r>
              <a:rPr lang="zh-CN" altLang="zh-CN" sz="2400" dirty="0">
                <a:effectLst/>
              </a:rPr>
              <a:t>。然后算法令 </a:t>
            </a:r>
            <a:r>
              <a:rPr lang="en-US" altLang="zh-CN" sz="2400" i="1" dirty="0">
                <a:effectLst/>
              </a:rPr>
              <a:t>S </a:t>
            </a:r>
            <a:r>
              <a:rPr lang="en-US" altLang="zh-CN" sz="2400" dirty="0">
                <a:effectLst/>
              </a:rPr>
              <a:t>=</a:t>
            </a:r>
            <a:r>
              <a:rPr lang="en-US" altLang="zh-CN" sz="2400" i="1" dirty="0">
                <a:effectLst/>
              </a:rPr>
              <a:t> </a:t>
            </a:r>
            <a:r>
              <a:rPr lang="en-US" altLang="zh-CN" sz="2400" dirty="0">
                <a:effectLst/>
              </a:rPr>
              <a:t>{</a:t>
            </a:r>
            <a:r>
              <a:rPr lang="en-US" altLang="zh-CN" sz="2400" i="1" dirty="0">
                <a:effectLst/>
              </a:rPr>
              <a:t> x </a:t>
            </a:r>
            <a:r>
              <a:rPr lang="en-US" altLang="zh-CN" sz="2400" baseline="-25000" dirty="0">
                <a:effectLst/>
              </a:rPr>
              <a:t>4</a:t>
            </a:r>
            <a:r>
              <a:rPr lang="en-US" altLang="zh-CN" sz="2400" i="1" dirty="0">
                <a:effectLst/>
              </a:rPr>
              <a:t> </a:t>
            </a:r>
            <a:r>
              <a:rPr lang="en-US" altLang="zh-CN" sz="2400" dirty="0">
                <a:effectLst/>
              </a:rPr>
              <a:t>},</a:t>
            </a:r>
            <a:r>
              <a:rPr lang="en-US" altLang="zh-CN" sz="2400" i="1" dirty="0">
                <a:effectLst/>
              </a:rPr>
              <a:t> T </a:t>
            </a:r>
            <a:r>
              <a:rPr lang="en-US" altLang="zh-CN" sz="2400" dirty="0">
                <a:effectLst/>
              </a:rPr>
              <a:t>=</a:t>
            </a:r>
            <a:r>
              <a:rPr lang="en-US" altLang="zh-CN" sz="2400" i="1" dirty="0">
                <a:effectLst/>
              </a:rPr>
              <a:t> </a:t>
            </a:r>
            <a:r>
              <a:rPr lang="en-US" altLang="zh-CN" sz="2400" dirty="0">
                <a:solidFill>
                  <a:srgbClr val="0000FF"/>
                </a:solidFill>
              </a:rPr>
              <a:t>Ø</a:t>
            </a:r>
            <a:r>
              <a:rPr lang="zh-CN" altLang="zh-CN" sz="2400" dirty="0">
                <a:effectLst/>
              </a:rPr>
              <a:t>，并转入第</a:t>
            </a:r>
            <a:r>
              <a:rPr lang="zh-CN" altLang="zh-CN" sz="2400" i="1" dirty="0">
                <a:effectLst/>
              </a:rPr>
              <a:t> </a:t>
            </a:r>
            <a:r>
              <a:rPr lang="en-US" altLang="zh-CN" sz="2400" dirty="0">
                <a:effectLst/>
              </a:rPr>
              <a:t>2</a:t>
            </a:r>
            <a:r>
              <a:rPr lang="en-US" altLang="zh-CN" sz="2400" i="1" dirty="0">
                <a:effectLst/>
              </a:rPr>
              <a:t> </a:t>
            </a:r>
            <a:r>
              <a:rPr lang="zh-CN" altLang="zh-CN" sz="2400" dirty="0">
                <a:effectLst/>
              </a:rPr>
              <a:t>步试图找一条从</a:t>
            </a:r>
            <a:r>
              <a:rPr lang="zh-CN" altLang="zh-CN" sz="2400" i="1" dirty="0">
                <a:effectLst/>
              </a:rPr>
              <a:t> </a:t>
            </a:r>
            <a:r>
              <a:rPr lang="en-US" altLang="zh-CN" sz="2400" i="1" dirty="0">
                <a:effectLst/>
              </a:rPr>
              <a:t>x</a:t>
            </a:r>
            <a:r>
              <a:rPr lang="en-US" altLang="zh-CN" sz="2400" baseline="-25000" dirty="0">
                <a:effectLst/>
              </a:rPr>
              <a:t>4</a:t>
            </a:r>
            <a:r>
              <a:rPr lang="en-US" altLang="zh-CN" sz="2400" i="1" dirty="0">
                <a:effectLst/>
              </a:rPr>
              <a:t> </a:t>
            </a:r>
            <a:r>
              <a:rPr lang="zh-CN" altLang="zh-CN" sz="2400" dirty="0">
                <a:effectLst/>
              </a:rPr>
              <a:t>出发的</a:t>
            </a:r>
            <a:r>
              <a:rPr lang="zh-CN" altLang="zh-CN" sz="2400" i="1" dirty="0">
                <a:effectLst/>
              </a:rPr>
              <a:t> </a:t>
            </a:r>
            <a:r>
              <a:rPr lang="en-US" altLang="zh-CN" sz="2400" dirty="0">
                <a:effectLst/>
              </a:rPr>
              <a:t>M</a:t>
            </a:r>
            <a:r>
              <a:rPr lang="en-US" altLang="zh-CN" sz="2400" i="1" dirty="0">
                <a:effectLst/>
              </a:rPr>
              <a:t> </a:t>
            </a:r>
            <a:r>
              <a:rPr lang="zh-CN" altLang="zh-CN" sz="2400" dirty="0">
                <a:effectLst/>
              </a:rPr>
              <a:t>增广路。因当前</a:t>
            </a:r>
            <a:r>
              <a:rPr lang="en-US" altLang="zh-CN" sz="2400" i="1" dirty="0">
                <a:effectLst/>
              </a:rPr>
              <a:t> N </a:t>
            </a:r>
            <a:r>
              <a:rPr lang="en-US" altLang="zh-CN" sz="2400" dirty="0">
                <a:effectLst/>
              </a:rPr>
              <a:t>(</a:t>
            </a:r>
            <a:r>
              <a:rPr lang="en-US" altLang="zh-CN" sz="2400" i="1" dirty="0">
                <a:effectLst/>
              </a:rPr>
              <a:t> S </a:t>
            </a:r>
            <a:r>
              <a:rPr lang="en-US" altLang="zh-CN" sz="2400" dirty="0">
                <a:effectLst/>
              </a:rPr>
              <a:t>)</a:t>
            </a:r>
            <a:r>
              <a:rPr lang="en-US" altLang="zh-CN" sz="2400" i="1" dirty="0">
                <a:effectLst/>
              </a:rPr>
              <a:t> </a:t>
            </a:r>
            <a:r>
              <a:rPr lang="en-US" altLang="zh-CN" sz="2400" dirty="0">
                <a:effectLst/>
              </a:rPr>
              <a:t>=</a:t>
            </a:r>
            <a:r>
              <a:rPr lang="en-US" altLang="zh-CN" sz="2400" i="1" dirty="0">
                <a:effectLst/>
              </a:rPr>
              <a:t> </a:t>
            </a:r>
            <a:r>
              <a:rPr lang="en-US" altLang="zh-CN" sz="2400" dirty="0">
                <a:effectLst/>
              </a:rPr>
              <a:t>{</a:t>
            </a:r>
            <a:r>
              <a:rPr lang="en-US" altLang="zh-CN" sz="2400" i="1" dirty="0">
                <a:effectLst/>
              </a:rPr>
              <a:t> y </a:t>
            </a:r>
            <a:r>
              <a:rPr lang="en-US" altLang="zh-CN" sz="2400" baseline="-25000" dirty="0">
                <a:effectLst/>
              </a:rPr>
              <a:t>2</a:t>
            </a:r>
            <a:r>
              <a:rPr lang="en-US" altLang="zh-CN" sz="2400" i="1" dirty="0">
                <a:effectLst/>
              </a:rPr>
              <a:t> </a:t>
            </a:r>
            <a:r>
              <a:rPr lang="en-US" altLang="zh-CN" sz="2400" dirty="0">
                <a:effectLst/>
              </a:rPr>
              <a:t>,</a:t>
            </a:r>
            <a:r>
              <a:rPr lang="en-US" altLang="zh-CN" sz="2400" i="1" dirty="0">
                <a:effectLst/>
              </a:rPr>
              <a:t> y</a:t>
            </a:r>
            <a:r>
              <a:rPr lang="en-US" altLang="zh-CN" sz="2400" baseline="-25000" dirty="0">
                <a:effectLst/>
              </a:rPr>
              <a:t>3</a:t>
            </a:r>
            <a:r>
              <a:rPr lang="en-US" altLang="zh-CN" sz="2400" dirty="0">
                <a:effectLst/>
              </a:rPr>
              <a:t>}</a:t>
            </a:r>
            <a:r>
              <a:rPr lang="en-US" altLang="zh-CN" sz="2400" i="1" dirty="0">
                <a:effectLst/>
              </a:rPr>
              <a:t> </a:t>
            </a:r>
            <a:r>
              <a:rPr lang="zh-CN" altLang="zh-CN" sz="2400" dirty="0">
                <a:effectLst/>
              </a:rPr>
              <a:t>，</a:t>
            </a:r>
            <a:r>
              <a:rPr lang="en-US" altLang="zh-CN" sz="2400" i="1" dirty="0">
                <a:effectLst/>
              </a:rPr>
              <a:t> N </a:t>
            </a:r>
            <a:r>
              <a:rPr lang="en-US" altLang="zh-CN" sz="2400" dirty="0">
                <a:effectLst/>
              </a:rPr>
              <a:t>(</a:t>
            </a:r>
            <a:r>
              <a:rPr lang="en-US" altLang="zh-CN" sz="2400" i="1" dirty="0">
                <a:effectLst/>
              </a:rPr>
              <a:t> S </a:t>
            </a:r>
            <a:r>
              <a:rPr lang="en-US" altLang="zh-CN" sz="2400" dirty="0">
                <a:effectLst/>
              </a:rPr>
              <a:t>)</a:t>
            </a:r>
            <a:r>
              <a:rPr lang="en-US" altLang="zh-CN" sz="2400" i="1" dirty="0">
                <a:effectLst/>
              </a:rPr>
              <a:t> </a:t>
            </a:r>
            <a:r>
              <a:rPr lang="en-US" altLang="zh-CN" sz="2400" dirty="0">
                <a:effectLst/>
              </a:rPr>
              <a:t>≠</a:t>
            </a:r>
            <a:r>
              <a:rPr lang="en-US" altLang="zh-CN" sz="2400" i="1" dirty="0">
                <a:effectLst/>
              </a:rPr>
              <a:t> T </a:t>
            </a:r>
            <a:r>
              <a:rPr lang="zh-CN" altLang="zh-CN" sz="2400" dirty="0">
                <a:effectLst/>
              </a:rPr>
              <a:t>，从</a:t>
            </a:r>
            <a:r>
              <a:rPr lang="en-US" altLang="zh-CN" sz="2400" i="1" dirty="0">
                <a:effectLst/>
              </a:rPr>
              <a:t> N </a:t>
            </a:r>
            <a:r>
              <a:rPr lang="en-US" altLang="zh-CN" sz="2400" dirty="0">
                <a:effectLst/>
              </a:rPr>
              <a:t>(</a:t>
            </a:r>
            <a:r>
              <a:rPr lang="en-US" altLang="zh-CN" sz="2400" i="1" dirty="0">
                <a:effectLst/>
              </a:rPr>
              <a:t> S </a:t>
            </a:r>
            <a:r>
              <a:rPr lang="en-US" altLang="zh-CN" sz="2400" dirty="0">
                <a:effectLst/>
              </a:rPr>
              <a:t>) \</a:t>
            </a:r>
            <a:r>
              <a:rPr lang="en-US" altLang="zh-CN" sz="2400" i="1" dirty="0">
                <a:effectLst/>
              </a:rPr>
              <a:t> T </a:t>
            </a:r>
            <a:r>
              <a:rPr lang="zh-CN" altLang="zh-CN" sz="2400" dirty="0">
                <a:effectLst/>
              </a:rPr>
              <a:t>中任意取出一个，比如</a:t>
            </a:r>
            <a:r>
              <a:rPr lang="zh-CN" altLang="zh-CN" sz="2400" i="1" dirty="0">
                <a:effectLst/>
              </a:rPr>
              <a:t> </a:t>
            </a:r>
            <a:r>
              <a:rPr lang="en-US" altLang="zh-CN" sz="2400" i="1" dirty="0">
                <a:effectLst/>
              </a:rPr>
              <a:t>y</a:t>
            </a:r>
            <a:r>
              <a:rPr lang="en-US" altLang="zh-CN" sz="2400" baseline="-25000" dirty="0">
                <a:effectLst/>
              </a:rPr>
              <a:t>3</a:t>
            </a:r>
            <a:r>
              <a:rPr lang="zh-CN" altLang="zh-CN" sz="2400" dirty="0">
                <a:effectLst/>
              </a:rPr>
              <a:t>，转到第三步。因</a:t>
            </a:r>
            <a:r>
              <a:rPr lang="zh-CN" altLang="zh-CN" sz="2400" i="1" dirty="0">
                <a:effectLst/>
              </a:rPr>
              <a:t> </a:t>
            </a:r>
            <a:r>
              <a:rPr lang="en-US" altLang="zh-CN" sz="2400" i="1" dirty="0">
                <a:effectLst/>
              </a:rPr>
              <a:t>y</a:t>
            </a:r>
            <a:r>
              <a:rPr lang="en-US" altLang="zh-CN" sz="2400" baseline="-25000" dirty="0">
                <a:effectLst/>
              </a:rPr>
              <a:t>3</a:t>
            </a:r>
            <a:r>
              <a:rPr lang="en-US" altLang="zh-CN" sz="2400" i="1" dirty="0">
                <a:effectLst/>
              </a:rPr>
              <a:t> </a:t>
            </a:r>
            <a:r>
              <a:rPr lang="zh-CN" altLang="zh-CN" sz="2400" dirty="0">
                <a:effectLst/>
              </a:rPr>
              <a:t>是</a:t>
            </a:r>
            <a:r>
              <a:rPr lang="zh-CN" altLang="zh-CN" sz="2400" i="1" dirty="0">
                <a:effectLst/>
              </a:rPr>
              <a:t> </a:t>
            </a:r>
            <a:r>
              <a:rPr lang="en-US" altLang="zh-CN" sz="2400" dirty="0">
                <a:effectLst/>
              </a:rPr>
              <a:t>M</a:t>
            </a:r>
            <a:r>
              <a:rPr lang="en-US" altLang="zh-CN" sz="2400" i="1" dirty="0">
                <a:effectLst/>
              </a:rPr>
              <a:t> </a:t>
            </a:r>
            <a:r>
              <a:rPr lang="zh-CN" altLang="zh-CN" sz="2400" dirty="0">
                <a:effectLst/>
              </a:rPr>
              <a:t>饱和的，其匹配</a:t>
            </a:r>
            <a:r>
              <a:rPr lang="zh-CN" altLang="zh-CN" sz="2400" i="1" dirty="0">
                <a:effectLst/>
              </a:rPr>
              <a:t> </a:t>
            </a:r>
            <a:r>
              <a:rPr lang="zh-CN" altLang="zh-CN" sz="2400" dirty="0">
                <a:effectLst/>
              </a:rPr>
              <a:t>点为 </a:t>
            </a:r>
            <a:r>
              <a:rPr lang="en-US" altLang="zh-CN" sz="2400" i="1" dirty="0">
                <a:effectLst/>
              </a:rPr>
              <a:t>x</a:t>
            </a:r>
            <a:r>
              <a:rPr lang="en-US" altLang="zh-CN" sz="2400" baseline="-25000" dirty="0">
                <a:effectLst/>
              </a:rPr>
              <a:t>3</a:t>
            </a:r>
            <a:r>
              <a:rPr lang="zh-CN" altLang="zh-CN" sz="2400" dirty="0">
                <a:effectLst/>
              </a:rPr>
              <a:t>，按算法第 </a:t>
            </a:r>
            <a:r>
              <a:rPr lang="en-US" altLang="zh-CN" sz="2400" dirty="0">
                <a:effectLst/>
              </a:rPr>
              <a:t>3 </a:t>
            </a:r>
            <a:r>
              <a:rPr lang="zh-CN" altLang="zh-CN" sz="2400" dirty="0">
                <a:effectLst/>
              </a:rPr>
              <a:t>步，</a:t>
            </a:r>
            <a:r>
              <a:rPr lang="en-US" altLang="zh-CN" sz="2400" i="1" dirty="0">
                <a:effectLst/>
              </a:rPr>
              <a:t>S</a:t>
            </a:r>
            <a:r>
              <a:rPr lang="en-US" altLang="zh-CN" sz="2400" dirty="0">
                <a:effectLst/>
              </a:rPr>
              <a:t> </a:t>
            </a:r>
            <a:r>
              <a:rPr lang="zh-CN" altLang="zh-CN" sz="2400" dirty="0">
                <a:effectLst/>
              </a:rPr>
              <a:t>和 </a:t>
            </a:r>
            <a:r>
              <a:rPr lang="en-US" altLang="zh-CN" sz="2400" i="1" dirty="0">
                <a:effectLst/>
              </a:rPr>
              <a:t>T</a:t>
            </a:r>
            <a:r>
              <a:rPr lang="en-US" altLang="zh-CN" sz="2400" dirty="0">
                <a:effectLst/>
              </a:rPr>
              <a:t> </a:t>
            </a:r>
            <a:r>
              <a:rPr lang="zh-CN" altLang="zh-CN" sz="2400" dirty="0">
                <a:effectLst/>
              </a:rPr>
              <a:t>更新为 </a:t>
            </a:r>
            <a:r>
              <a:rPr lang="en-US" altLang="zh-CN" sz="2400" i="1" dirty="0">
                <a:effectLst/>
              </a:rPr>
              <a:t>S</a:t>
            </a:r>
            <a:r>
              <a:rPr lang="en-US" altLang="zh-CN" sz="2400" dirty="0">
                <a:effectLst/>
              </a:rPr>
              <a:t> = { </a:t>
            </a:r>
            <a:r>
              <a:rPr lang="en-US" altLang="zh-CN" sz="2400" i="1" dirty="0">
                <a:effectLst/>
              </a:rPr>
              <a:t>x</a:t>
            </a:r>
            <a:r>
              <a:rPr lang="en-US" altLang="zh-CN" sz="2400" baseline="-25000" dirty="0">
                <a:effectLst/>
              </a:rPr>
              <a:t>4</a:t>
            </a:r>
            <a:r>
              <a:rPr lang="en-US" altLang="zh-CN" sz="2400" dirty="0">
                <a:effectLst/>
              </a:rPr>
              <a:t> , </a:t>
            </a:r>
            <a:r>
              <a:rPr lang="en-US" altLang="zh-CN" sz="2400" i="1" dirty="0">
                <a:effectLst/>
              </a:rPr>
              <a:t>x</a:t>
            </a:r>
            <a:r>
              <a:rPr lang="en-US" altLang="zh-CN" sz="2400" baseline="-25000" dirty="0">
                <a:effectLst/>
              </a:rPr>
              <a:t>3</a:t>
            </a:r>
            <a:r>
              <a:rPr lang="en-US" altLang="zh-CN" sz="2400" dirty="0">
                <a:effectLst/>
              </a:rPr>
              <a:t> }, </a:t>
            </a:r>
            <a:r>
              <a:rPr lang="en-US" altLang="zh-CN" sz="2400" i="1" dirty="0">
                <a:effectLst/>
              </a:rPr>
              <a:t>T</a:t>
            </a:r>
            <a:r>
              <a:rPr lang="en-US" altLang="zh-CN" sz="2400" dirty="0">
                <a:effectLst/>
              </a:rPr>
              <a:t> = { </a:t>
            </a:r>
            <a:r>
              <a:rPr lang="en-US" altLang="zh-CN" sz="2400" i="1" dirty="0">
                <a:effectLst/>
              </a:rPr>
              <a:t>y</a:t>
            </a:r>
            <a:r>
              <a:rPr lang="en-US" altLang="zh-CN" sz="2400" baseline="-25000" dirty="0">
                <a:effectLst/>
              </a:rPr>
              <a:t>3</a:t>
            </a:r>
            <a:r>
              <a:rPr lang="en-US" altLang="zh-CN" sz="2400" dirty="0">
                <a:effectLst/>
              </a:rPr>
              <a:t>}</a:t>
            </a:r>
            <a:r>
              <a:rPr lang="zh-CN" altLang="zh-CN" sz="2400" dirty="0">
                <a:effectLst/>
              </a:rPr>
              <a:t>。此后，转第 </a:t>
            </a:r>
            <a:r>
              <a:rPr lang="en-US" altLang="zh-CN" sz="2400" dirty="0">
                <a:effectLst/>
              </a:rPr>
              <a:t>2 </a:t>
            </a:r>
            <a:r>
              <a:rPr lang="zh-CN" altLang="zh-CN" sz="2400" dirty="0">
                <a:effectLst/>
              </a:rPr>
              <a:t>步判断是否 </a:t>
            </a:r>
            <a:r>
              <a:rPr lang="en-US" altLang="zh-CN" sz="2400" i="1" dirty="0">
                <a:effectLst/>
              </a:rPr>
              <a:t>N </a:t>
            </a:r>
            <a:r>
              <a:rPr lang="en-US" altLang="zh-CN" sz="2400" dirty="0">
                <a:effectLst/>
              </a:rPr>
              <a:t>(</a:t>
            </a:r>
            <a:r>
              <a:rPr lang="en-US" altLang="zh-CN" sz="2400" i="1" dirty="0">
                <a:effectLst/>
              </a:rPr>
              <a:t>S</a:t>
            </a:r>
            <a:r>
              <a:rPr lang="en-US" altLang="zh-CN" sz="2400" dirty="0">
                <a:effectLst/>
              </a:rPr>
              <a:t>)</a:t>
            </a:r>
            <a:r>
              <a:rPr lang="en-US" altLang="zh-CN" sz="2400" i="1" dirty="0">
                <a:effectLst/>
              </a:rPr>
              <a:t> </a:t>
            </a:r>
            <a:r>
              <a:rPr lang="en-US" altLang="zh-CN" sz="2400" dirty="0">
                <a:effectLst/>
              </a:rPr>
              <a:t>=</a:t>
            </a:r>
            <a:r>
              <a:rPr lang="en-US" altLang="zh-CN" sz="2400" i="1" dirty="0">
                <a:effectLst/>
              </a:rPr>
              <a:t> T </a:t>
            </a:r>
            <a:r>
              <a:rPr lang="zh-CN" altLang="zh-CN" sz="2400" dirty="0">
                <a:effectLst/>
              </a:rPr>
              <a:t>。因当前</a:t>
            </a:r>
            <a:r>
              <a:rPr lang="en-US" altLang="zh-CN" sz="2400" i="1" dirty="0">
                <a:effectLst/>
              </a:rPr>
              <a:t> N </a:t>
            </a:r>
            <a:r>
              <a:rPr lang="en-US" altLang="zh-CN" sz="2400" dirty="0">
                <a:effectLst/>
              </a:rPr>
              <a:t>(</a:t>
            </a:r>
            <a:r>
              <a:rPr lang="en-US" altLang="zh-CN" sz="2400" i="1" dirty="0">
                <a:effectLst/>
              </a:rPr>
              <a:t> S </a:t>
            </a:r>
            <a:r>
              <a:rPr lang="en-US" altLang="zh-CN" sz="2400" dirty="0">
                <a:effectLst/>
              </a:rPr>
              <a:t>)</a:t>
            </a:r>
            <a:r>
              <a:rPr lang="en-US" altLang="zh-CN" sz="2400" i="1" dirty="0">
                <a:effectLst/>
              </a:rPr>
              <a:t> </a:t>
            </a:r>
            <a:r>
              <a:rPr lang="en-US" altLang="zh-CN" sz="2400" dirty="0">
                <a:effectLst/>
              </a:rPr>
              <a:t>=</a:t>
            </a:r>
            <a:r>
              <a:rPr lang="en-US" altLang="zh-CN" sz="2400" i="1" dirty="0">
                <a:effectLst/>
              </a:rPr>
              <a:t> </a:t>
            </a:r>
            <a:r>
              <a:rPr lang="en-US" altLang="zh-CN" sz="2400" dirty="0">
                <a:effectLst/>
              </a:rPr>
              <a:t>{</a:t>
            </a:r>
            <a:r>
              <a:rPr lang="en-US" altLang="zh-CN" sz="2400" i="1" dirty="0">
                <a:effectLst/>
              </a:rPr>
              <a:t> y </a:t>
            </a:r>
            <a:r>
              <a:rPr lang="en-US" altLang="zh-CN" sz="2400" baseline="-25000" dirty="0">
                <a:effectLst/>
              </a:rPr>
              <a:t>2</a:t>
            </a:r>
            <a:r>
              <a:rPr lang="en-US" altLang="zh-CN" sz="2400" i="1" dirty="0">
                <a:effectLst/>
              </a:rPr>
              <a:t> </a:t>
            </a:r>
            <a:r>
              <a:rPr lang="en-US" altLang="zh-CN" sz="2400" dirty="0">
                <a:effectLst/>
              </a:rPr>
              <a:t>,</a:t>
            </a:r>
            <a:r>
              <a:rPr lang="en-US" altLang="zh-CN" sz="2400" i="1" dirty="0">
                <a:effectLst/>
              </a:rPr>
              <a:t> y </a:t>
            </a:r>
            <a:r>
              <a:rPr lang="en-US" altLang="zh-CN" sz="2400" baseline="-25000" dirty="0">
                <a:effectLst/>
              </a:rPr>
              <a:t>3</a:t>
            </a:r>
            <a:r>
              <a:rPr lang="en-US" altLang="zh-CN" sz="2400" dirty="0">
                <a:effectLst/>
              </a:rPr>
              <a:t>}</a:t>
            </a:r>
            <a:r>
              <a:rPr lang="en-US" altLang="zh-CN" sz="2400" i="1" dirty="0">
                <a:effectLst/>
              </a:rPr>
              <a:t> </a:t>
            </a:r>
            <a:r>
              <a:rPr lang="en-US" altLang="zh-CN" sz="2400" dirty="0">
                <a:effectLst/>
              </a:rPr>
              <a:t>≠</a:t>
            </a:r>
            <a:r>
              <a:rPr lang="en-US" altLang="zh-CN" sz="2400" i="1" dirty="0">
                <a:effectLst/>
              </a:rPr>
              <a:t> T </a:t>
            </a:r>
            <a:r>
              <a:rPr lang="zh-CN" altLang="zh-CN" sz="2400" dirty="0">
                <a:effectLst/>
              </a:rPr>
              <a:t>，故取</a:t>
            </a:r>
            <a:r>
              <a:rPr lang="en-US" altLang="zh-CN" sz="2400" i="1" dirty="0">
                <a:effectLst/>
              </a:rPr>
              <a:t> y</a:t>
            </a:r>
            <a:r>
              <a:rPr lang="en-US" altLang="zh-CN" sz="2400" baseline="-25000" dirty="0">
                <a:effectLst/>
              </a:rPr>
              <a:t>2</a:t>
            </a:r>
            <a:r>
              <a:rPr lang="en-US" altLang="zh-CN" sz="2400" i="1" dirty="0">
                <a:effectLst/>
              </a:rPr>
              <a:t> </a:t>
            </a:r>
            <a:r>
              <a:rPr lang="en-US" altLang="zh-CN" sz="2400" dirty="0">
                <a:effectLst/>
              </a:rPr>
              <a:t>∈</a:t>
            </a:r>
            <a:r>
              <a:rPr lang="en-US" altLang="zh-CN" sz="2400" i="1" dirty="0">
                <a:effectLst/>
              </a:rPr>
              <a:t> N </a:t>
            </a:r>
            <a:r>
              <a:rPr lang="en-US" altLang="zh-CN" sz="2400" dirty="0">
                <a:effectLst/>
              </a:rPr>
              <a:t>(</a:t>
            </a:r>
            <a:r>
              <a:rPr lang="en-US" altLang="zh-CN" sz="2400" i="1" dirty="0">
                <a:effectLst/>
              </a:rPr>
              <a:t> S </a:t>
            </a:r>
            <a:r>
              <a:rPr lang="en-US" altLang="zh-CN" sz="2400" dirty="0">
                <a:effectLst/>
              </a:rPr>
              <a:t>) \</a:t>
            </a:r>
            <a:r>
              <a:rPr lang="en-US" altLang="zh-CN" sz="2400" i="1" dirty="0">
                <a:effectLst/>
              </a:rPr>
              <a:t> T </a:t>
            </a:r>
            <a:r>
              <a:rPr lang="zh-CN" altLang="zh-CN" sz="2400" dirty="0">
                <a:effectLst/>
              </a:rPr>
              <a:t>，再次循环执行第</a:t>
            </a:r>
            <a:r>
              <a:rPr lang="zh-CN" altLang="zh-CN" sz="2400" i="1" dirty="0">
                <a:effectLst/>
              </a:rPr>
              <a:t> </a:t>
            </a:r>
            <a:r>
              <a:rPr lang="en-US" altLang="zh-CN" sz="2400" dirty="0">
                <a:effectLst/>
              </a:rPr>
              <a:t>3</a:t>
            </a:r>
            <a:r>
              <a:rPr lang="en-US" altLang="zh-CN" sz="2400" i="1" dirty="0">
                <a:effectLst/>
              </a:rPr>
              <a:t> </a:t>
            </a:r>
            <a:r>
              <a:rPr lang="zh-CN" altLang="zh-CN" sz="2400" dirty="0">
                <a:effectLst/>
              </a:rPr>
              <a:t>步，找到</a:t>
            </a:r>
            <a:r>
              <a:rPr lang="zh-CN" altLang="zh-CN" sz="2400" i="1" dirty="0">
                <a:effectLst/>
              </a:rPr>
              <a:t> </a:t>
            </a:r>
            <a:r>
              <a:rPr lang="en-US" altLang="zh-CN" sz="2400" i="1" dirty="0">
                <a:effectLst/>
              </a:rPr>
              <a:t>y</a:t>
            </a:r>
            <a:r>
              <a:rPr lang="en-US" altLang="zh-CN" sz="2400" baseline="-25000" dirty="0">
                <a:effectLst/>
              </a:rPr>
              <a:t>2</a:t>
            </a:r>
            <a:r>
              <a:rPr lang="en-US" altLang="zh-CN" sz="2400" i="1" dirty="0">
                <a:effectLst/>
              </a:rPr>
              <a:t> </a:t>
            </a:r>
            <a:r>
              <a:rPr lang="zh-CN" altLang="zh-CN" sz="2400" dirty="0">
                <a:effectLst/>
              </a:rPr>
              <a:t>的匹配点</a:t>
            </a:r>
            <a:r>
              <a:rPr lang="en-US" altLang="zh-CN" sz="2400" i="1" dirty="0">
                <a:effectLst/>
              </a:rPr>
              <a:t> x</a:t>
            </a:r>
            <a:r>
              <a:rPr lang="en-US" altLang="zh-CN" sz="2400" baseline="-25000" dirty="0">
                <a:effectLst/>
              </a:rPr>
              <a:t>1</a:t>
            </a:r>
            <a:r>
              <a:rPr lang="zh-CN" altLang="zh-CN" sz="2400" dirty="0">
                <a:effectLst/>
              </a:rPr>
              <a:t>，</a:t>
            </a:r>
            <a:r>
              <a:rPr lang="en-US" altLang="zh-CN" sz="2400" i="1" dirty="0">
                <a:effectLst/>
              </a:rPr>
              <a:t>S </a:t>
            </a:r>
            <a:r>
              <a:rPr lang="zh-CN" altLang="zh-CN" sz="2400" dirty="0">
                <a:effectLst/>
              </a:rPr>
              <a:t>和</a:t>
            </a:r>
            <a:r>
              <a:rPr lang="en-US" altLang="zh-CN" sz="2400" i="1" dirty="0">
                <a:effectLst/>
              </a:rPr>
              <a:t> T </a:t>
            </a:r>
            <a:r>
              <a:rPr lang="zh-CN" altLang="zh-CN" sz="2400" dirty="0">
                <a:effectLst/>
              </a:rPr>
              <a:t>进一步更新为</a:t>
            </a:r>
            <a:r>
              <a:rPr lang="zh-CN" altLang="zh-CN" sz="2400" i="1" dirty="0">
                <a:effectLst/>
              </a:rPr>
              <a:t> </a:t>
            </a:r>
            <a:r>
              <a:rPr lang="en-US" altLang="zh-CN" sz="2400" i="1" dirty="0">
                <a:effectLst/>
              </a:rPr>
              <a:t>S </a:t>
            </a:r>
            <a:r>
              <a:rPr lang="en-US" altLang="zh-CN" sz="2400" dirty="0">
                <a:effectLst/>
              </a:rPr>
              <a:t>=</a:t>
            </a:r>
            <a:r>
              <a:rPr lang="en-US" altLang="zh-CN" sz="2400" i="1" dirty="0">
                <a:effectLst/>
              </a:rPr>
              <a:t> </a:t>
            </a:r>
            <a:r>
              <a:rPr lang="en-US" altLang="zh-CN" sz="2400" dirty="0">
                <a:effectLst/>
              </a:rPr>
              <a:t>{</a:t>
            </a:r>
            <a:r>
              <a:rPr lang="en-US" altLang="zh-CN" sz="2400" i="1" dirty="0">
                <a:effectLst/>
              </a:rPr>
              <a:t> x </a:t>
            </a:r>
            <a:r>
              <a:rPr lang="en-US" altLang="zh-CN" sz="2400" baseline="-25000" dirty="0">
                <a:effectLst/>
              </a:rPr>
              <a:t>4</a:t>
            </a:r>
            <a:r>
              <a:rPr lang="en-US" altLang="zh-CN" sz="2400" i="1" dirty="0">
                <a:effectLst/>
              </a:rPr>
              <a:t> </a:t>
            </a:r>
            <a:r>
              <a:rPr lang="en-US" altLang="zh-CN" sz="2400" dirty="0">
                <a:effectLst/>
              </a:rPr>
              <a:t>,</a:t>
            </a:r>
            <a:r>
              <a:rPr lang="en-US" altLang="zh-CN" sz="2400" i="1" dirty="0">
                <a:effectLst/>
              </a:rPr>
              <a:t> x</a:t>
            </a:r>
            <a:r>
              <a:rPr lang="en-US" altLang="zh-CN" sz="2400" baseline="-25000" dirty="0">
                <a:effectLst/>
              </a:rPr>
              <a:t>3</a:t>
            </a:r>
            <a:r>
              <a:rPr lang="en-US" altLang="zh-CN" sz="2400" i="1" dirty="0">
                <a:effectLst/>
              </a:rPr>
              <a:t> </a:t>
            </a:r>
            <a:r>
              <a:rPr lang="en-US" altLang="zh-CN" sz="2400" dirty="0">
                <a:effectLst/>
              </a:rPr>
              <a:t>,</a:t>
            </a:r>
            <a:r>
              <a:rPr lang="en-US" altLang="zh-CN" sz="2400" i="1" dirty="0">
                <a:effectLst/>
              </a:rPr>
              <a:t> x</a:t>
            </a:r>
            <a:r>
              <a:rPr lang="en-US" altLang="zh-CN" sz="2400" baseline="-25000" dirty="0">
                <a:effectLst/>
              </a:rPr>
              <a:t>1</a:t>
            </a:r>
            <a:r>
              <a:rPr lang="en-US" altLang="zh-CN" sz="2400" i="1" dirty="0">
                <a:effectLst/>
              </a:rPr>
              <a:t> </a:t>
            </a:r>
            <a:r>
              <a:rPr lang="en-US" altLang="zh-CN" sz="2400" dirty="0">
                <a:effectLst/>
              </a:rPr>
              <a:t>,},</a:t>
            </a:r>
            <a:r>
              <a:rPr lang="en-US" altLang="zh-CN" sz="2400" i="1" dirty="0">
                <a:effectLst/>
              </a:rPr>
              <a:t> T </a:t>
            </a:r>
            <a:r>
              <a:rPr lang="en-US" altLang="zh-CN" sz="2400" dirty="0">
                <a:effectLst/>
              </a:rPr>
              <a:t>=</a:t>
            </a:r>
            <a:r>
              <a:rPr lang="en-US" altLang="zh-CN" sz="2400" i="1" dirty="0">
                <a:effectLst/>
              </a:rPr>
              <a:t> </a:t>
            </a:r>
            <a:r>
              <a:rPr lang="en-US" altLang="zh-CN" sz="2400" dirty="0">
                <a:effectLst/>
              </a:rPr>
              <a:t>{</a:t>
            </a:r>
            <a:r>
              <a:rPr lang="en-US" altLang="zh-CN" sz="2400" i="1" dirty="0">
                <a:effectLst/>
              </a:rPr>
              <a:t> y </a:t>
            </a:r>
            <a:r>
              <a:rPr lang="en-US" altLang="zh-CN" sz="2400" baseline="-25000" dirty="0">
                <a:effectLst/>
              </a:rPr>
              <a:t>3</a:t>
            </a:r>
            <a:r>
              <a:rPr lang="en-US" altLang="zh-CN" sz="2400" i="1" dirty="0">
                <a:effectLst/>
              </a:rPr>
              <a:t> </a:t>
            </a:r>
            <a:r>
              <a:rPr lang="en-US" altLang="zh-CN" sz="2400" dirty="0">
                <a:effectLst/>
              </a:rPr>
              <a:t>,</a:t>
            </a:r>
            <a:r>
              <a:rPr lang="en-US" altLang="zh-CN" sz="2400" i="1" dirty="0">
                <a:effectLst/>
              </a:rPr>
              <a:t> y</a:t>
            </a:r>
            <a:r>
              <a:rPr lang="en-US" altLang="zh-CN" sz="2400" baseline="-25000" dirty="0">
                <a:effectLst/>
              </a:rPr>
              <a:t>2</a:t>
            </a:r>
            <a:r>
              <a:rPr lang="en-US" altLang="zh-CN" sz="2400" i="1" dirty="0">
                <a:effectLst/>
              </a:rPr>
              <a:t> </a:t>
            </a:r>
            <a:r>
              <a:rPr lang="en-US" altLang="zh-CN" sz="2400" dirty="0">
                <a:effectLst/>
              </a:rPr>
              <a:t>}</a:t>
            </a:r>
            <a:r>
              <a:rPr lang="zh-CN" altLang="zh-CN" sz="2400" dirty="0">
                <a:effectLst/>
              </a:rPr>
              <a:t>，再转第</a:t>
            </a:r>
            <a:r>
              <a:rPr lang="zh-CN" altLang="zh-CN" sz="2400" i="1" dirty="0">
                <a:effectLst/>
              </a:rPr>
              <a:t> </a:t>
            </a:r>
            <a:r>
              <a:rPr lang="en-US" altLang="zh-CN" sz="2400" dirty="0">
                <a:effectLst/>
              </a:rPr>
              <a:t>2</a:t>
            </a:r>
            <a:r>
              <a:rPr lang="en-US" altLang="zh-CN" sz="2400" i="1" dirty="0">
                <a:effectLst/>
              </a:rPr>
              <a:t> </a:t>
            </a:r>
            <a:r>
              <a:rPr lang="zh-CN" altLang="zh-CN" sz="2400" dirty="0">
                <a:effectLst/>
              </a:rPr>
              <a:t>步。此时发现</a:t>
            </a:r>
            <a:r>
              <a:rPr lang="zh-CN" altLang="zh-CN" sz="2400" i="1" dirty="0">
                <a:effectLst/>
              </a:rPr>
              <a:t> </a:t>
            </a:r>
            <a:r>
              <a:rPr lang="en-US" altLang="zh-CN" sz="2400" i="1" dirty="0">
                <a:effectLst/>
              </a:rPr>
              <a:t>N </a:t>
            </a:r>
            <a:r>
              <a:rPr lang="en-US" altLang="zh-CN" sz="2400" dirty="0">
                <a:effectLst/>
              </a:rPr>
              <a:t>(</a:t>
            </a:r>
            <a:r>
              <a:rPr lang="en-US" altLang="zh-CN" sz="2400" i="1" dirty="0">
                <a:effectLst/>
              </a:rPr>
              <a:t> S </a:t>
            </a:r>
            <a:r>
              <a:rPr lang="en-US" altLang="zh-CN" sz="2400" dirty="0">
                <a:effectLst/>
              </a:rPr>
              <a:t>)</a:t>
            </a:r>
            <a:r>
              <a:rPr lang="en-US" altLang="zh-CN" sz="2400" i="1" dirty="0">
                <a:effectLst/>
              </a:rPr>
              <a:t> </a:t>
            </a:r>
            <a:r>
              <a:rPr lang="en-US" altLang="zh-CN" sz="2400" dirty="0">
                <a:effectLst/>
              </a:rPr>
              <a:t>=</a:t>
            </a:r>
            <a:r>
              <a:rPr lang="en-US" altLang="zh-CN" sz="2400" i="1" dirty="0">
                <a:effectLst/>
              </a:rPr>
              <a:t> </a:t>
            </a:r>
            <a:r>
              <a:rPr lang="en-US" altLang="zh-CN" sz="2400" dirty="0">
                <a:effectLst/>
              </a:rPr>
              <a:t>{</a:t>
            </a:r>
            <a:r>
              <a:rPr lang="en-US" altLang="zh-CN" sz="2400" i="1" dirty="0">
                <a:effectLst/>
              </a:rPr>
              <a:t> y </a:t>
            </a:r>
            <a:r>
              <a:rPr lang="en-US" altLang="zh-CN" sz="2400" baseline="-25000" dirty="0">
                <a:effectLst/>
              </a:rPr>
              <a:t>2</a:t>
            </a:r>
            <a:r>
              <a:rPr lang="en-US" altLang="zh-CN" sz="2400" i="1" dirty="0">
                <a:effectLst/>
              </a:rPr>
              <a:t> </a:t>
            </a:r>
            <a:r>
              <a:rPr lang="en-US" altLang="zh-CN" sz="2400" dirty="0">
                <a:effectLst/>
              </a:rPr>
              <a:t>,</a:t>
            </a:r>
            <a:r>
              <a:rPr lang="en-US" altLang="zh-CN" sz="2400" i="1" dirty="0">
                <a:effectLst/>
              </a:rPr>
              <a:t> y </a:t>
            </a:r>
            <a:r>
              <a:rPr lang="en-US" altLang="zh-CN" sz="2400" baseline="-25000" dirty="0">
                <a:effectLst/>
              </a:rPr>
              <a:t>3</a:t>
            </a:r>
            <a:r>
              <a:rPr lang="en-US" altLang="zh-CN" sz="2400" dirty="0">
                <a:effectLst/>
              </a:rPr>
              <a:t>}</a:t>
            </a:r>
            <a:r>
              <a:rPr lang="en-US" altLang="zh-CN" sz="2400" i="1" dirty="0">
                <a:effectLst/>
              </a:rPr>
              <a:t> </a:t>
            </a:r>
            <a:r>
              <a:rPr lang="en-US" altLang="zh-CN" sz="2400" dirty="0">
                <a:effectLst/>
              </a:rPr>
              <a:t>=</a:t>
            </a:r>
            <a:r>
              <a:rPr lang="en-US" altLang="zh-CN" sz="2400" i="1" dirty="0">
                <a:effectLst/>
              </a:rPr>
              <a:t> T </a:t>
            </a:r>
            <a:r>
              <a:rPr lang="zh-CN" altLang="zh-CN" sz="2400" dirty="0">
                <a:effectLst/>
              </a:rPr>
              <a:t>，</a:t>
            </a:r>
            <a:r>
              <a:rPr lang="zh-CN" altLang="zh-CN" sz="2400" i="1" dirty="0">
                <a:effectLst/>
              </a:rPr>
              <a:t> </a:t>
            </a:r>
            <a:r>
              <a:rPr lang="zh-CN" altLang="zh-CN" sz="2400" dirty="0">
                <a:effectLst/>
              </a:rPr>
              <a:t>因此该图不存在完美匹配。</a:t>
            </a:r>
            <a:endParaRPr lang="zh-CN" altLang="en-US"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defRPr/>
            </a:pPr>
            <a:r>
              <a:rPr lang="zh-CN" altLang="zh-CN" sz="3200" dirty="0">
                <a:effectLst/>
              </a:rPr>
              <a:t>匈牙利算法</a:t>
            </a:r>
            <a:r>
              <a:rPr lang="zh-CN" altLang="en-US" sz="3200" dirty="0">
                <a:effectLst/>
              </a:rPr>
              <a:t>的计算复杂度</a:t>
            </a:r>
            <a:endParaRPr lang="zh-CN" altLang="en-US" sz="3200" dirty="0"/>
          </a:p>
        </p:txBody>
      </p:sp>
      <p:sp>
        <p:nvSpPr>
          <p:cNvPr id="3" name="内容占位符 2"/>
          <p:cNvSpPr>
            <a:spLocks noGrp="1"/>
          </p:cNvSpPr>
          <p:nvPr>
            <p:ph idx="1"/>
          </p:nvPr>
        </p:nvSpPr>
        <p:spPr>
          <a:xfrm>
            <a:off x="250825" y="765175"/>
            <a:ext cx="8540750" cy="5184775"/>
          </a:xfrm>
        </p:spPr>
        <p:txBody>
          <a:bodyPr/>
          <a:lstStyle/>
          <a:p>
            <a:pPr>
              <a:defRPr/>
            </a:pPr>
            <a:r>
              <a:rPr lang="zh-CN" altLang="zh-CN" sz="2400" dirty="0">
                <a:effectLst/>
              </a:rPr>
              <a:t>匈牙利算法是多项式时间算法。事实上，设 </a:t>
            </a:r>
            <a:r>
              <a:rPr lang="en-US" altLang="zh-CN" sz="2400" i="1" dirty="0">
                <a:effectLst/>
              </a:rPr>
              <a:t>n</a:t>
            </a:r>
            <a:r>
              <a:rPr lang="en-US" altLang="zh-CN" sz="2400" dirty="0">
                <a:effectLst/>
              </a:rPr>
              <a:t> =| </a:t>
            </a:r>
            <a:r>
              <a:rPr lang="en-US" altLang="zh-CN" sz="2400" i="1" dirty="0">
                <a:effectLst/>
              </a:rPr>
              <a:t>X</a:t>
            </a:r>
            <a:r>
              <a:rPr lang="en-US" altLang="zh-CN" sz="2400" dirty="0">
                <a:effectLst/>
              </a:rPr>
              <a:t> |=| </a:t>
            </a:r>
            <a:r>
              <a:rPr lang="en-US" altLang="zh-CN" sz="2400" i="1" dirty="0">
                <a:effectLst/>
              </a:rPr>
              <a:t>Y</a:t>
            </a:r>
            <a:r>
              <a:rPr lang="en-US" altLang="zh-CN" sz="2400" dirty="0">
                <a:effectLst/>
              </a:rPr>
              <a:t> |</a:t>
            </a:r>
            <a:r>
              <a:rPr lang="zh-CN" altLang="zh-CN" sz="2400" dirty="0">
                <a:effectLst/>
              </a:rPr>
              <a:t>。算法</a:t>
            </a:r>
            <a:r>
              <a:rPr lang="zh-CN" altLang="zh-CN" sz="2400" dirty="0">
                <a:solidFill>
                  <a:srgbClr val="FF0000"/>
                </a:solidFill>
                <a:effectLst/>
              </a:rPr>
              <a:t>每找到一条增广路更新一次匹配</a:t>
            </a:r>
            <a:r>
              <a:rPr lang="zh-CN" altLang="zh-CN" sz="2400" dirty="0">
                <a:effectLst/>
              </a:rPr>
              <a:t>，匹配边增加一条，故</a:t>
            </a:r>
            <a:r>
              <a:rPr lang="zh-CN" altLang="zh-CN" sz="2400" dirty="0">
                <a:solidFill>
                  <a:srgbClr val="FF0000"/>
                </a:solidFill>
                <a:effectLst/>
              </a:rPr>
              <a:t>最多需执行 </a:t>
            </a:r>
            <a:r>
              <a:rPr lang="en-US" altLang="zh-CN" sz="2400" i="1" dirty="0">
                <a:solidFill>
                  <a:srgbClr val="FF0000"/>
                </a:solidFill>
                <a:effectLst/>
              </a:rPr>
              <a:t>n</a:t>
            </a:r>
            <a:r>
              <a:rPr lang="en-US" altLang="zh-CN" sz="2400" dirty="0">
                <a:solidFill>
                  <a:srgbClr val="FF0000"/>
                </a:solidFill>
                <a:effectLst/>
              </a:rPr>
              <a:t> </a:t>
            </a:r>
            <a:r>
              <a:rPr lang="zh-CN" altLang="zh-CN" sz="2400" dirty="0">
                <a:solidFill>
                  <a:srgbClr val="FF0000"/>
                </a:solidFill>
                <a:effectLst/>
              </a:rPr>
              <a:t>次</a:t>
            </a:r>
            <a:r>
              <a:rPr lang="zh-CN" altLang="zh-CN" sz="2400" dirty="0">
                <a:effectLst/>
              </a:rPr>
              <a:t>增广路的循环。</a:t>
            </a:r>
          </a:p>
          <a:p>
            <a:pPr>
              <a:defRPr/>
            </a:pPr>
            <a:r>
              <a:rPr lang="en-US" altLang="zh-CN" sz="2400" dirty="0">
                <a:effectLst/>
              </a:rPr>
              <a:t> </a:t>
            </a:r>
            <a:r>
              <a:rPr lang="zh-CN" altLang="zh-CN" sz="2400" dirty="0">
                <a:effectLst/>
              </a:rPr>
              <a:t>算法每找一条增广路需反复执行第 </a:t>
            </a:r>
            <a:r>
              <a:rPr lang="en-US" altLang="zh-CN" sz="2400" dirty="0">
                <a:effectLst/>
              </a:rPr>
              <a:t>2 </a:t>
            </a:r>
            <a:r>
              <a:rPr lang="zh-CN" altLang="zh-CN" sz="2400" dirty="0">
                <a:effectLst/>
              </a:rPr>
              <a:t>步和第 </a:t>
            </a:r>
            <a:r>
              <a:rPr lang="en-US" altLang="zh-CN" sz="2400" dirty="0">
                <a:effectLst/>
              </a:rPr>
              <a:t>3 </a:t>
            </a:r>
            <a:r>
              <a:rPr lang="zh-CN" altLang="zh-CN" sz="2400" dirty="0">
                <a:effectLst/>
              </a:rPr>
              <a:t>步</a:t>
            </a:r>
            <a:r>
              <a:rPr lang="en-US" altLang="zh-CN" sz="2400" dirty="0">
                <a:effectLst/>
              </a:rPr>
              <a:t>“</a:t>
            </a:r>
            <a:r>
              <a:rPr lang="zh-CN" altLang="zh-CN" sz="2400" dirty="0">
                <a:solidFill>
                  <a:srgbClr val="FF0000"/>
                </a:solidFill>
                <a:effectLst/>
              </a:rPr>
              <a:t>生长</a:t>
            </a:r>
            <a:r>
              <a:rPr lang="en-US" altLang="zh-CN" sz="2400" dirty="0">
                <a:solidFill>
                  <a:srgbClr val="FF0000"/>
                </a:solidFill>
                <a:effectLst/>
              </a:rPr>
              <a:t>”</a:t>
            </a:r>
            <a:r>
              <a:rPr lang="zh-CN" altLang="zh-CN" sz="2400" dirty="0">
                <a:solidFill>
                  <a:srgbClr val="FF0000"/>
                </a:solidFill>
                <a:effectLst/>
              </a:rPr>
              <a:t>交错路，</a:t>
            </a:r>
            <a:r>
              <a:rPr lang="zh-CN" altLang="zh-CN" sz="2400" dirty="0">
                <a:effectLst/>
              </a:rPr>
              <a:t>这实际上是反复扩充集 合 </a:t>
            </a:r>
            <a:r>
              <a:rPr lang="en-US" altLang="zh-CN" sz="2400" dirty="0">
                <a:effectLst/>
              </a:rPr>
              <a:t>S </a:t>
            </a:r>
            <a:r>
              <a:rPr lang="zh-CN" altLang="zh-CN" sz="2400" dirty="0">
                <a:effectLst/>
              </a:rPr>
              <a:t>和 </a:t>
            </a:r>
            <a:r>
              <a:rPr lang="en-US" altLang="zh-CN" sz="2400" dirty="0">
                <a:effectLst/>
              </a:rPr>
              <a:t>T </a:t>
            </a:r>
            <a:r>
              <a:rPr lang="zh-CN" altLang="zh-CN" sz="2400" dirty="0">
                <a:effectLst/>
              </a:rPr>
              <a:t>的过程。算法每循环一次第 </a:t>
            </a:r>
            <a:r>
              <a:rPr lang="en-US" altLang="zh-CN" sz="2400" dirty="0">
                <a:effectLst/>
              </a:rPr>
              <a:t>2 </a:t>
            </a:r>
            <a:r>
              <a:rPr lang="zh-CN" altLang="zh-CN" sz="2400" dirty="0">
                <a:effectLst/>
              </a:rPr>
              <a:t>步和第 </a:t>
            </a:r>
            <a:r>
              <a:rPr lang="en-US" altLang="zh-CN" sz="2400" dirty="0">
                <a:effectLst/>
              </a:rPr>
              <a:t>3 </a:t>
            </a:r>
            <a:r>
              <a:rPr lang="zh-CN" altLang="zh-CN" sz="2400" dirty="0">
                <a:effectLst/>
              </a:rPr>
              <a:t>步，</a:t>
            </a:r>
            <a:r>
              <a:rPr lang="en-US" altLang="zh-CN" sz="2400" dirty="0">
                <a:effectLst/>
              </a:rPr>
              <a:t>S </a:t>
            </a:r>
            <a:r>
              <a:rPr lang="zh-CN" altLang="zh-CN" sz="2400" dirty="0">
                <a:effectLst/>
              </a:rPr>
              <a:t>和 </a:t>
            </a:r>
            <a:r>
              <a:rPr lang="en-US" altLang="zh-CN" sz="2400" dirty="0">
                <a:effectLst/>
              </a:rPr>
              <a:t>T </a:t>
            </a:r>
            <a:r>
              <a:rPr lang="zh-CN" altLang="zh-CN" sz="2400" dirty="0">
                <a:effectLst/>
              </a:rPr>
              <a:t>的元素各增加 </a:t>
            </a:r>
            <a:r>
              <a:rPr lang="en-US" altLang="zh-CN" sz="2400" dirty="0">
                <a:effectLst/>
              </a:rPr>
              <a:t>1 </a:t>
            </a:r>
            <a:r>
              <a:rPr lang="zh-CN" altLang="zh-CN" sz="2400" dirty="0">
                <a:effectLst/>
              </a:rPr>
              <a:t>个。由于 </a:t>
            </a:r>
            <a:r>
              <a:rPr lang="en-US" altLang="zh-CN" sz="2400" dirty="0">
                <a:effectLst/>
              </a:rPr>
              <a:t>| </a:t>
            </a:r>
            <a:r>
              <a:rPr lang="en-US" altLang="zh-CN" sz="2400" i="1" dirty="0">
                <a:effectLst/>
              </a:rPr>
              <a:t>X</a:t>
            </a:r>
            <a:r>
              <a:rPr lang="en-US" altLang="zh-CN" sz="2400" dirty="0">
                <a:effectLst/>
              </a:rPr>
              <a:t> |=| </a:t>
            </a:r>
            <a:r>
              <a:rPr lang="en-US" altLang="zh-CN" sz="2400" i="1" dirty="0">
                <a:effectLst/>
              </a:rPr>
              <a:t>Y</a:t>
            </a:r>
            <a:r>
              <a:rPr lang="en-US" altLang="zh-CN" sz="2400" dirty="0">
                <a:effectLst/>
              </a:rPr>
              <a:t> |= </a:t>
            </a:r>
            <a:r>
              <a:rPr lang="en-US" altLang="zh-CN" sz="2400" i="1" dirty="0">
                <a:effectLst/>
              </a:rPr>
              <a:t>n</a:t>
            </a:r>
            <a:r>
              <a:rPr lang="en-US" altLang="zh-CN" sz="2400" dirty="0">
                <a:effectLst/>
              </a:rPr>
              <a:t> </a:t>
            </a:r>
            <a:r>
              <a:rPr lang="zh-CN" altLang="zh-CN" sz="2400" dirty="0">
                <a:effectLst/>
              </a:rPr>
              <a:t>，</a:t>
            </a:r>
            <a:r>
              <a:rPr lang="zh-CN" altLang="zh-CN" sz="2400" dirty="0">
                <a:solidFill>
                  <a:srgbClr val="FF0000"/>
                </a:solidFill>
                <a:effectLst/>
              </a:rPr>
              <a:t>故这种扩张不会超过 </a:t>
            </a:r>
            <a:r>
              <a:rPr lang="en-US" altLang="zh-CN" sz="2400" i="1" dirty="0">
                <a:solidFill>
                  <a:srgbClr val="FF0000"/>
                </a:solidFill>
                <a:effectLst/>
              </a:rPr>
              <a:t>n</a:t>
            </a:r>
            <a:r>
              <a:rPr lang="en-US" altLang="zh-CN" sz="2400" dirty="0">
                <a:solidFill>
                  <a:srgbClr val="FF0000"/>
                </a:solidFill>
                <a:effectLst/>
              </a:rPr>
              <a:t> </a:t>
            </a:r>
            <a:r>
              <a:rPr lang="zh-CN" altLang="zh-CN" sz="2400" dirty="0">
                <a:solidFill>
                  <a:srgbClr val="FF0000"/>
                </a:solidFill>
                <a:effectLst/>
              </a:rPr>
              <a:t>次。</a:t>
            </a:r>
            <a:r>
              <a:rPr lang="en-US" altLang="zh-CN" sz="2400" dirty="0">
                <a:effectLst/>
              </a:rPr>
              <a:t> </a:t>
            </a:r>
            <a:endParaRPr lang="zh-CN" altLang="zh-CN" sz="2400" dirty="0">
              <a:effectLst/>
            </a:endParaRPr>
          </a:p>
          <a:p>
            <a:pPr>
              <a:defRPr/>
            </a:pPr>
            <a:r>
              <a:rPr lang="zh-CN" altLang="zh-CN" sz="2400" dirty="0">
                <a:effectLst/>
              </a:rPr>
              <a:t>而算法每执行一次第二步和第三步，除了需要做两次赋值（ </a:t>
            </a:r>
            <a:r>
              <a:rPr lang="en-US" altLang="zh-CN" sz="2400" i="1" dirty="0">
                <a:effectLst/>
              </a:rPr>
              <a:t>S</a:t>
            </a:r>
            <a:r>
              <a:rPr lang="en-US" altLang="zh-CN" sz="2400" dirty="0">
                <a:effectLst/>
              </a:rPr>
              <a:t> := </a:t>
            </a:r>
            <a:r>
              <a:rPr lang="en-US" altLang="zh-CN" sz="2400" i="1" dirty="0">
                <a:effectLst/>
              </a:rPr>
              <a:t>S</a:t>
            </a:r>
            <a:r>
              <a:rPr lang="en-US" altLang="zh-CN" sz="2400" dirty="0">
                <a:effectLst/>
              </a:rPr>
              <a:t> ∪{</a:t>
            </a:r>
            <a:r>
              <a:rPr lang="en-US" altLang="zh-CN" sz="2400" i="1" dirty="0">
                <a:effectLst/>
              </a:rPr>
              <a:t>z</a:t>
            </a:r>
            <a:r>
              <a:rPr lang="en-US" altLang="zh-CN" sz="2400" dirty="0">
                <a:effectLst/>
              </a:rPr>
              <a:t>} </a:t>
            </a:r>
            <a:r>
              <a:rPr lang="zh-CN" altLang="zh-CN" sz="2400" dirty="0">
                <a:effectLst/>
              </a:rPr>
              <a:t>，</a:t>
            </a:r>
            <a:r>
              <a:rPr lang="en-US" altLang="zh-CN" sz="2400" i="1" dirty="0">
                <a:effectLst/>
              </a:rPr>
              <a:t>T</a:t>
            </a:r>
            <a:r>
              <a:rPr lang="en-US" altLang="zh-CN" sz="2400" dirty="0">
                <a:effectLst/>
              </a:rPr>
              <a:t> := </a:t>
            </a:r>
            <a:r>
              <a:rPr lang="en-US" altLang="zh-CN" sz="2400" i="1" dirty="0">
                <a:effectLst/>
              </a:rPr>
              <a:t>T</a:t>
            </a:r>
            <a:r>
              <a:rPr lang="en-US" altLang="zh-CN" sz="2400" dirty="0">
                <a:effectLst/>
              </a:rPr>
              <a:t> ∪{</a:t>
            </a:r>
            <a:r>
              <a:rPr lang="en-US" altLang="zh-CN" sz="2400" i="1" dirty="0">
                <a:effectLst/>
              </a:rPr>
              <a:t>y</a:t>
            </a:r>
            <a:r>
              <a:rPr lang="en-US" altLang="zh-CN" sz="2400" dirty="0">
                <a:effectLst/>
              </a:rPr>
              <a:t>}</a:t>
            </a:r>
            <a:r>
              <a:rPr lang="zh-CN" altLang="zh-CN" sz="2400" dirty="0">
                <a:effectLst/>
              </a:rPr>
              <a:t>）和一次判断（</a:t>
            </a:r>
            <a:r>
              <a:rPr lang="en-US" altLang="zh-CN" sz="2400" i="1" dirty="0">
                <a:effectLst/>
              </a:rPr>
              <a:t>y</a:t>
            </a:r>
            <a:r>
              <a:rPr lang="en-US" altLang="zh-CN" sz="2400" dirty="0">
                <a:effectLst/>
              </a:rPr>
              <a:t> </a:t>
            </a:r>
            <a:r>
              <a:rPr lang="zh-CN" altLang="zh-CN" sz="2400" dirty="0">
                <a:effectLst/>
              </a:rPr>
              <a:t>是否 </a:t>
            </a:r>
            <a:r>
              <a:rPr lang="en-US" altLang="zh-CN" sz="2400" dirty="0">
                <a:effectLst/>
              </a:rPr>
              <a:t>M </a:t>
            </a:r>
            <a:r>
              <a:rPr lang="zh-CN" altLang="zh-CN" sz="2400" dirty="0">
                <a:effectLst/>
              </a:rPr>
              <a:t>饱和的）外，主要计算量在于判断 </a:t>
            </a:r>
            <a:r>
              <a:rPr lang="en-US" altLang="zh-CN" sz="2400" i="1" dirty="0">
                <a:effectLst/>
              </a:rPr>
              <a:t>N</a:t>
            </a:r>
            <a:r>
              <a:rPr lang="en-US" altLang="zh-CN" sz="2400" dirty="0">
                <a:effectLst/>
              </a:rPr>
              <a:t> (</a:t>
            </a:r>
            <a:r>
              <a:rPr lang="en-US" altLang="zh-CN" sz="2400" i="1" dirty="0">
                <a:effectLst/>
              </a:rPr>
              <a:t>S</a:t>
            </a:r>
            <a:r>
              <a:rPr lang="en-US" altLang="zh-CN" sz="2400" dirty="0">
                <a:effectLst/>
              </a:rPr>
              <a:t>) = </a:t>
            </a:r>
            <a:r>
              <a:rPr lang="en-US" altLang="zh-CN" sz="2400" i="1" dirty="0">
                <a:effectLst/>
              </a:rPr>
              <a:t>T</a:t>
            </a:r>
            <a:r>
              <a:rPr lang="en-US" altLang="zh-CN" sz="2400" dirty="0">
                <a:effectLst/>
              </a:rPr>
              <a:t> </a:t>
            </a:r>
            <a:r>
              <a:rPr lang="zh-CN" altLang="zh-CN" sz="2400" dirty="0">
                <a:effectLst/>
              </a:rPr>
              <a:t>。由于总有 </a:t>
            </a:r>
            <a:r>
              <a:rPr lang="en-US" altLang="zh-CN" sz="2400" i="1" dirty="0">
                <a:effectLst/>
              </a:rPr>
              <a:t>N</a:t>
            </a:r>
            <a:r>
              <a:rPr lang="en-US" altLang="zh-CN" sz="2400" dirty="0">
                <a:effectLst/>
              </a:rPr>
              <a:t> ( </a:t>
            </a:r>
            <a:r>
              <a:rPr lang="en-US" altLang="zh-CN" sz="2400" i="1" dirty="0">
                <a:effectLst/>
              </a:rPr>
              <a:t>S</a:t>
            </a:r>
            <a:r>
              <a:rPr lang="en-US" altLang="zh-CN" sz="2400" dirty="0">
                <a:effectLst/>
              </a:rPr>
              <a:t> ) ⊇ </a:t>
            </a:r>
            <a:r>
              <a:rPr lang="en-US" altLang="zh-CN" sz="2400" i="1" dirty="0">
                <a:effectLst/>
              </a:rPr>
              <a:t>T</a:t>
            </a:r>
            <a:r>
              <a:rPr lang="en-US" altLang="zh-CN" sz="2400" dirty="0">
                <a:effectLst/>
              </a:rPr>
              <a:t> </a:t>
            </a:r>
            <a:r>
              <a:rPr lang="zh-CN" altLang="zh-CN" sz="2400" dirty="0">
                <a:effectLst/>
              </a:rPr>
              <a:t>，故可转为判断是否 </a:t>
            </a:r>
            <a:r>
              <a:rPr lang="en-US" altLang="zh-CN" sz="2400" dirty="0">
                <a:effectLst/>
              </a:rPr>
              <a:t>| </a:t>
            </a:r>
            <a:r>
              <a:rPr lang="en-US" altLang="zh-CN" sz="2400" i="1" dirty="0">
                <a:effectLst/>
              </a:rPr>
              <a:t>N</a:t>
            </a:r>
            <a:r>
              <a:rPr lang="en-US" altLang="zh-CN" sz="2400" dirty="0">
                <a:effectLst/>
              </a:rPr>
              <a:t> ( </a:t>
            </a:r>
            <a:r>
              <a:rPr lang="en-US" altLang="zh-CN" sz="2400" i="1" dirty="0">
                <a:effectLst/>
              </a:rPr>
              <a:t>S</a:t>
            </a:r>
            <a:r>
              <a:rPr lang="en-US" altLang="zh-CN" sz="2400" dirty="0">
                <a:effectLst/>
              </a:rPr>
              <a:t> ) |=| </a:t>
            </a:r>
            <a:r>
              <a:rPr lang="en-US" altLang="zh-CN" sz="2400" i="1" dirty="0">
                <a:effectLst/>
              </a:rPr>
              <a:t>T</a:t>
            </a:r>
            <a:r>
              <a:rPr lang="en-US" altLang="zh-CN" sz="2400" dirty="0">
                <a:effectLst/>
              </a:rPr>
              <a:t> |</a:t>
            </a:r>
            <a:r>
              <a:rPr lang="zh-CN" altLang="zh-CN" sz="2400" dirty="0">
                <a:effectLst/>
              </a:rPr>
              <a:t>。</a:t>
            </a:r>
            <a:r>
              <a:rPr lang="en-US" altLang="zh-CN" sz="2400" dirty="0">
                <a:effectLst/>
              </a:rPr>
              <a:t>| </a:t>
            </a:r>
            <a:r>
              <a:rPr lang="en-US" altLang="zh-CN" sz="2400" i="1" dirty="0">
                <a:effectLst/>
              </a:rPr>
              <a:t>T</a:t>
            </a:r>
            <a:r>
              <a:rPr lang="en-US" altLang="zh-CN" sz="2400" dirty="0">
                <a:effectLst/>
              </a:rPr>
              <a:t> |</a:t>
            </a:r>
            <a:r>
              <a:rPr lang="zh-CN" altLang="zh-CN" sz="2400" dirty="0">
                <a:effectLst/>
              </a:rPr>
              <a:t>的计数可通过每次循环加 </a:t>
            </a:r>
            <a:r>
              <a:rPr lang="en-US" altLang="zh-CN" sz="2400" dirty="0">
                <a:effectLst/>
              </a:rPr>
              <a:t>1 </a:t>
            </a:r>
            <a:r>
              <a:rPr lang="zh-CN" altLang="zh-CN" sz="2400" dirty="0">
                <a:effectLst/>
              </a:rPr>
              <a:t>来实现， </a:t>
            </a:r>
            <a:r>
              <a:rPr lang="en-US" altLang="zh-CN" sz="2400" dirty="0">
                <a:effectLst/>
              </a:rPr>
              <a:t>| </a:t>
            </a:r>
            <a:r>
              <a:rPr lang="en-US" altLang="zh-CN" sz="2400" i="1" dirty="0">
                <a:effectLst/>
              </a:rPr>
              <a:t>N</a:t>
            </a:r>
            <a:r>
              <a:rPr lang="en-US" altLang="zh-CN" sz="2400" dirty="0">
                <a:effectLst/>
              </a:rPr>
              <a:t> ( </a:t>
            </a:r>
            <a:r>
              <a:rPr lang="en-US" altLang="zh-CN" sz="2400" i="1" dirty="0">
                <a:effectLst/>
              </a:rPr>
              <a:t>S</a:t>
            </a:r>
            <a:r>
              <a:rPr lang="en-US" altLang="zh-CN" sz="2400" dirty="0">
                <a:effectLst/>
              </a:rPr>
              <a:t>) |</a:t>
            </a:r>
            <a:r>
              <a:rPr lang="zh-CN" altLang="zh-CN" sz="2400" dirty="0">
                <a:effectLst/>
              </a:rPr>
              <a:t>的计数可用上一循环的 </a:t>
            </a:r>
            <a:r>
              <a:rPr lang="en-US" altLang="zh-CN" sz="2400" dirty="0">
                <a:effectLst/>
              </a:rPr>
              <a:t>| </a:t>
            </a:r>
            <a:r>
              <a:rPr lang="en-US" altLang="zh-CN" sz="2400" i="1" dirty="0">
                <a:effectLst/>
              </a:rPr>
              <a:t>N</a:t>
            </a:r>
            <a:r>
              <a:rPr lang="en-US" altLang="zh-CN" sz="2400" dirty="0">
                <a:effectLst/>
              </a:rPr>
              <a:t> ( </a:t>
            </a:r>
            <a:r>
              <a:rPr lang="en-US" altLang="zh-CN" sz="2400" i="1" dirty="0">
                <a:effectLst/>
              </a:rPr>
              <a:t>S</a:t>
            </a:r>
            <a:r>
              <a:rPr lang="en-US" altLang="zh-CN" sz="2400" dirty="0">
                <a:effectLst/>
              </a:rPr>
              <a:t>) |</a:t>
            </a:r>
            <a:r>
              <a:rPr lang="zh-CN" altLang="zh-CN" sz="2400" dirty="0">
                <a:effectLst/>
              </a:rPr>
              <a:t>值加上本次循环新进入 </a:t>
            </a:r>
            <a:r>
              <a:rPr lang="en-US" altLang="zh-CN" sz="2400" dirty="0">
                <a:effectLst/>
              </a:rPr>
              <a:t>S </a:t>
            </a:r>
            <a:r>
              <a:rPr lang="zh-CN" altLang="zh-CN" sz="2400" dirty="0">
                <a:effectLst/>
              </a:rPr>
              <a:t>集合的点 </a:t>
            </a:r>
            <a:r>
              <a:rPr lang="en-US" altLang="zh-CN" sz="2400" i="1" dirty="0">
                <a:effectLst/>
              </a:rPr>
              <a:t>z</a:t>
            </a:r>
            <a:r>
              <a:rPr lang="en-US" altLang="zh-CN" sz="2400" dirty="0">
                <a:effectLst/>
              </a:rPr>
              <a:t> </a:t>
            </a:r>
            <a:r>
              <a:rPr lang="zh-CN" altLang="zh-CN" sz="2400" dirty="0">
                <a:effectLst/>
              </a:rPr>
              <a:t>在</a:t>
            </a:r>
            <a:r>
              <a:rPr lang="en-US" altLang="zh-CN" sz="2400" i="1" dirty="0">
                <a:effectLst/>
              </a:rPr>
              <a:t>Y</a:t>
            </a:r>
            <a:r>
              <a:rPr lang="en-US" altLang="zh-CN" sz="2400" dirty="0">
                <a:effectLst/>
              </a:rPr>
              <a:t> − </a:t>
            </a:r>
            <a:r>
              <a:rPr lang="en-US" altLang="zh-CN" sz="2400" i="1" dirty="0">
                <a:effectLst/>
              </a:rPr>
              <a:t>N</a:t>
            </a:r>
            <a:r>
              <a:rPr lang="en-US" altLang="zh-CN" sz="2400" dirty="0">
                <a:effectLst/>
              </a:rPr>
              <a:t> ( </a:t>
            </a:r>
            <a:r>
              <a:rPr lang="en-US" altLang="zh-CN" sz="2400" i="1" dirty="0">
                <a:effectLst/>
              </a:rPr>
              <a:t>S</a:t>
            </a:r>
            <a:r>
              <a:rPr lang="en-US" altLang="zh-CN" sz="2400" dirty="0">
                <a:effectLst/>
              </a:rPr>
              <a:t>) </a:t>
            </a:r>
            <a:r>
              <a:rPr lang="zh-CN" altLang="zh-CN" sz="2400" dirty="0">
                <a:effectLst/>
              </a:rPr>
              <a:t>中的邻点数计算，这需要不超过</a:t>
            </a:r>
            <a:r>
              <a:rPr lang="en-US" altLang="zh-CN" sz="2400" dirty="0">
                <a:effectLst/>
              </a:rPr>
              <a:t>|</a:t>
            </a:r>
            <a:r>
              <a:rPr lang="en-US" altLang="zh-CN" sz="2400" i="1" dirty="0">
                <a:effectLst/>
              </a:rPr>
              <a:t>Y</a:t>
            </a:r>
            <a:r>
              <a:rPr lang="en-US" altLang="zh-CN" sz="2400" dirty="0">
                <a:effectLst/>
              </a:rPr>
              <a:t>|</a:t>
            </a:r>
            <a:r>
              <a:rPr lang="zh-CN" altLang="zh-CN" sz="2400" dirty="0">
                <a:effectLst/>
              </a:rPr>
              <a:t>＝</a:t>
            </a:r>
            <a:r>
              <a:rPr lang="en-US" altLang="zh-CN" sz="2400" i="1" dirty="0">
                <a:effectLst/>
              </a:rPr>
              <a:t>n</a:t>
            </a:r>
            <a:r>
              <a:rPr lang="en-US" altLang="zh-CN" sz="2400" dirty="0">
                <a:effectLst/>
              </a:rPr>
              <a:t> </a:t>
            </a:r>
            <a:r>
              <a:rPr lang="zh-CN" altLang="zh-CN" sz="2400" dirty="0">
                <a:effectLst/>
              </a:rPr>
              <a:t>次判断。因此算法总的计算复杂度约为 </a:t>
            </a:r>
            <a:r>
              <a:rPr lang="en-US" altLang="zh-CN" sz="2400" i="1" dirty="0">
                <a:effectLst/>
              </a:rPr>
              <a:t>n</a:t>
            </a:r>
            <a:r>
              <a:rPr lang="en-US" altLang="zh-CN" sz="2400" dirty="0">
                <a:effectLst/>
              </a:rPr>
              <a:t> ⋅ </a:t>
            </a:r>
            <a:r>
              <a:rPr lang="en-US" altLang="zh-CN" sz="2400" i="1" dirty="0">
                <a:effectLst/>
              </a:rPr>
              <a:t>n</a:t>
            </a:r>
            <a:r>
              <a:rPr lang="en-US" altLang="zh-CN" sz="2400" dirty="0">
                <a:effectLst/>
              </a:rPr>
              <a:t> ⋅ ( </a:t>
            </a:r>
            <a:r>
              <a:rPr lang="en-US" altLang="zh-CN" sz="2400" i="1" dirty="0">
                <a:effectLst/>
              </a:rPr>
              <a:t>n</a:t>
            </a:r>
            <a:r>
              <a:rPr lang="en-US" altLang="zh-CN" sz="2400" dirty="0">
                <a:effectLst/>
              </a:rPr>
              <a:t> + 6) = </a:t>
            </a:r>
            <a:r>
              <a:rPr lang="en-US" altLang="zh-CN" sz="2400" i="1" dirty="0">
                <a:effectLst/>
              </a:rPr>
              <a:t>O</a:t>
            </a:r>
            <a:r>
              <a:rPr lang="en-US" altLang="zh-CN" sz="2400" dirty="0">
                <a:effectLst/>
              </a:rPr>
              <a:t> ( </a:t>
            </a:r>
            <a:r>
              <a:rPr lang="en-US" altLang="zh-CN" sz="2400" i="1" dirty="0">
                <a:effectLst/>
              </a:rPr>
              <a:t>n</a:t>
            </a:r>
            <a:r>
              <a:rPr lang="en-US" altLang="zh-CN" sz="2400" baseline="30000" dirty="0">
                <a:effectLst/>
              </a:rPr>
              <a:t>3</a:t>
            </a:r>
            <a:r>
              <a:rPr lang="en-US" altLang="zh-CN" sz="2400" dirty="0">
                <a:effectLst/>
              </a:rPr>
              <a:t> ) </a:t>
            </a:r>
            <a:r>
              <a:rPr lang="zh-CN" altLang="zh-CN" sz="2400" dirty="0">
                <a:effectLst/>
              </a:rPr>
              <a:t>。</a:t>
            </a:r>
            <a:endParaRPr lang="zh-CN" altLang="en-US" sz="2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4.</a:t>
            </a:r>
            <a:r>
              <a:rPr lang="zh-CN" altLang="en-US" dirty="0"/>
              <a:t>二部图最大匹配的算法</a:t>
            </a:r>
          </a:p>
        </p:txBody>
      </p:sp>
      <p:sp>
        <p:nvSpPr>
          <p:cNvPr id="3" name="内容占位符 2"/>
          <p:cNvSpPr>
            <a:spLocks noGrp="1"/>
          </p:cNvSpPr>
          <p:nvPr>
            <p:ph idx="1"/>
          </p:nvPr>
        </p:nvSpPr>
        <p:spPr/>
        <p:txBody>
          <a:bodyPr/>
          <a:lstStyle/>
          <a:p>
            <a:pPr>
              <a:defRPr/>
            </a:pPr>
            <a:r>
              <a:rPr lang="zh-CN" altLang="en-US" dirty="0"/>
              <a:t>前述匈牙利算法稍加修改后可用于求二部图的最大匹配。</a:t>
            </a:r>
            <a:endParaRPr lang="en-US" altLang="zh-CN" dirty="0"/>
          </a:p>
          <a:p>
            <a:pPr>
              <a:defRPr/>
            </a:pP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求二部图最大匹配的匈牙利算法</a:t>
            </a:r>
          </a:p>
        </p:txBody>
      </p:sp>
      <p:sp>
        <p:nvSpPr>
          <p:cNvPr id="4" name="内容占位符 3"/>
          <p:cNvSpPr>
            <a:spLocks noGrp="1"/>
          </p:cNvSpPr>
          <p:nvPr>
            <p:ph idx="1"/>
          </p:nvPr>
        </p:nvSpPr>
        <p:spPr/>
        <p:txBody>
          <a:bodyPr/>
          <a:lstStyle/>
          <a:p>
            <a:endParaRPr lang="zh-CN" altLang="en-US"/>
          </a:p>
        </p:txBody>
      </p:sp>
      <p:pic>
        <p:nvPicPr>
          <p:cNvPr id="423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3" y="942975"/>
            <a:ext cx="8448675"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88" y="115888"/>
            <a:ext cx="8972550" cy="720725"/>
          </a:xfrm>
        </p:spPr>
        <p:txBody>
          <a:bodyPr/>
          <a:lstStyle/>
          <a:p>
            <a:pPr>
              <a:defRPr/>
            </a:pPr>
            <a:r>
              <a:rPr lang="zh-CN" altLang="zh-CN" sz="2800" dirty="0">
                <a:effectLst/>
              </a:rPr>
              <a:t>二、求赋权二部图最大权匹配的 </a:t>
            </a:r>
            <a:r>
              <a:rPr lang="en-US" altLang="zh-CN" sz="2800" dirty="0">
                <a:effectLst/>
              </a:rPr>
              <a:t>Kuhn</a:t>
            </a:r>
            <a:r>
              <a:rPr lang="zh-CN" altLang="zh-CN" sz="2800" dirty="0">
                <a:effectLst/>
              </a:rPr>
              <a:t>－</a:t>
            </a:r>
            <a:r>
              <a:rPr lang="en-US" altLang="zh-CN" sz="2800" dirty="0" err="1">
                <a:effectLst/>
              </a:rPr>
              <a:t>Munkres</a:t>
            </a:r>
            <a:r>
              <a:rPr lang="en-US" altLang="zh-CN" sz="2800" dirty="0">
                <a:effectLst/>
              </a:rPr>
              <a:t> </a:t>
            </a:r>
            <a:r>
              <a:rPr lang="zh-CN" altLang="zh-CN" sz="2800" dirty="0">
                <a:effectLst/>
              </a:rPr>
              <a:t>算法</a:t>
            </a:r>
            <a:br>
              <a:rPr lang="zh-CN" altLang="en-US" sz="2800" dirty="0"/>
            </a:br>
            <a:endParaRPr lang="zh-CN" altLang="en-US" sz="2800" dirty="0"/>
          </a:p>
        </p:txBody>
      </p:sp>
      <p:sp>
        <p:nvSpPr>
          <p:cNvPr id="3" name="内容占位符 2"/>
          <p:cNvSpPr>
            <a:spLocks noGrp="1"/>
          </p:cNvSpPr>
          <p:nvPr>
            <p:ph idx="1"/>
          </p:nvPr>
        </p:nvSpPr>
        <p:spPr/>
        <p:txBody>
          <a:bodyPr/>
          <a:lstStyle/>
          <a:p>
            <a:pPr>
              <a:defRPr/>
            </a:pPr>
            <a:r>
              <a:rPr lang="en-US" altLang="zh-CN" sz="2400" dirty="0">
                <a:effectLst/>
              </a:rPr>
              <a:t>1.</a:t>
            </a:r>
            <a:r>
              <a:rPr lang="zh-CN" altLang="zh-CN" sz="2400" dirty="0">
                <a:effectLst/>
              </a:rPr>
              <a:t>背景与问题</a:t>
            </a:r>
          </a:p>
          <a:p>
            <a:pPr>
              <a:defRPr/>
            </a:pPr>
            <a:r>
              <a:rPr lang="en-US" altLang="zh-CN" sz="2400" dirty="0">
                <a:solidFill>
                  <a:srgbClr val="FF0000"/>
                </a:solidFill>
                <a:effectLst/>
              </a:rPr>
              <a:t> </a:t>
            </a:r>
            <a:endParaRPr lang="zh-CN" altLang="zh-CN" sz="2400" dirty="0">
              <a:solidFill>
                <a:srgbClr val="FF0000"/>
              </a:solidFill>
              <a:effectLst/>
            </a:endParaRPr>
          </a:p>
          <a:p>
            <a:pPr>
              <a:defRPr/>
            </a:pPr>
            <a:r>
              <a:rPr lang="zh-CN" altLang="zh-CN" sz="2400" dirty="0">
                <a:solidFill>
                  <a:srgbClr val="FF0000"/>
                </a:solidFill>
                <a:effectLst/>
              </a:rPr>
              <a:t>最优指派问题：</a:t>
            </a:r>
            <a:r>
              <a:rPr lang="zh-CN" altLang="zh-CN" sz="2400" dirty="0">
                <a:effectLst/>
              </a:rPr>
              <a:t>欲安排 </a:t>
            </a:r>
            <a:r>
              <a:rPr lang="en-US" altLang="zh-CN" sz="2400" i="1" dirty="0">
                <a:effectLst/>
              </a:rPr>
              <a:t>n</a:t>
            </a:r>
            <a:r>
              <a:rPr lang="en-US" altLang="zh-CN" sz="2400" dirty="0">
                <a:effectLst/>
              </a:rPr>
              <a:t> </a:t>
            </a:r>
            <a:r>
              <a:rPr lang="zh-CN" altLang="zh-CN" sz="2400" dirty="0">
                <a:effectLst/>
              </a:rPr>
              <a:t>个人员 </a:t>
            </a:r>
            <a:r>
              <a:rPr lang="en-US" altLang="zh-CN" sz="2400" i="1" dirty="0">
                <a:effectLst/>
              </a:rPr>
              <a:t>x</a:t>
            </a:r>
            <a:r>
              <a:rPr lang="en-US" altLang="zh-CN" sz="2400" baseline="-25000" dirty="0">
                <a:effectLst/>
              </a:rPr>
              <a:t>1</a:t>
            </a:r>
            <a:r>
              <a:rPr lang="en-US" altLang="zh-CN" sz="2400" dirty="0">
                <a:effectLst/>
              </a:rPr>
              <a:t>, </a:t>
            </a:r>
            <a:r>
              <a:rPr lang="en-US" altLang="zh-CN" sz="2400" i="1" dirty="0">
                <a:effectLst/>
              </a:rPr>
              <a:t>x</a:t>
            </a:r>
            <a:r>
              <a:rPr lang="en-US" altLang="zh-CN" sz="2400" baseline="-25000" dirty="0">
                <a:effectLst/>
              </a:rPr>
              <a:t>2</a:t>
            </a:r>
            <a:r>
              <a:rPr lang="en-US" altLang="zh-CN" sz="2400" dirty="0">
                <a:effectLst/>
              </a:rPr>
              <a:t>,…,</a:t>
            </a:r>
            <a:r>
              <a:rPr lang="en-US" altLang="zh-CN" sz="2400" i="1" dirty="0" err="1">
                <a:effectLst/>
              </a:rPr>
              <a:t>x</a:t>
            </a:r>
            <a:r>
              <a:rPr lang="en-US" altLang="zh-CN" sz="2400" i="1" baseline="-25000" dirty="0" err="1">
                <a:effectLst/>
              </a:rPr>
              <a:t>n</a:t>
            </a:r>
            <a:r>
              <a:rPr lang="en-US" altLang="zh-CN" sz="2400" dirty="0">
                <a:effectLst/>
              </a:rPr>
              <a:t> </a:t>
            </a:r>
            <a:r>
              <a:rPr lang="zh-CN" altLang="zh-CN" sz="2400" dirty="0">
                <a:effectLst/>
              </a:rPr>
              <a:t>从事 </a:t>
            </a:r>
            <a:r>
              <a:rPr lang="en-US" altLang="zh-CN" sz="2400" i="1" dirty="0">
                <a:effectLst/>
              </a:rPr>
              <a:t>n</a:t>
            </a:r>
            <a:r>
              <a:rPr lang="en-US" altLang="zh-CN" sz="2400" dirty="0">
                <a:effectLst/>
              </a:rPr>
              <a:t> </a:t>
            </a:r>
            <a:r>
              <a:rPr lang="zh-CN" altLang="zh-CN" sz="2400" dirty="0">
                <a:effectLst/>
              </a:rPr>
              <a:t>项工作 </a:t>
            </a:r>
            <a:r>
              <a:rPr lang="en-US" altLang="zh-CN" sz="2400" i="1" dirty="0">
                <a:effectLst/>
              </a:rPr>
              <a:t>y</a:t>
            </a:r>
            <a:r>
              <a:rPr lang="en-US" altLang="zh-CN" sz="2400" baseline="-25000" dirty="0">
                <a:effectLst/>
              </a:rPr>
              <a:t>1</a:t>
            </a:r>
            <a:r>
              <a:rPr lang="en-US" altLang="zh-CN" sz="2400" dirty="0">
                <a:effectLst/>
              </a:rPr>
              <a:t>, </a:t>
            </a:r>
            <a:r>
              <a:rPr lang="en-US" altLang="zh-CN" sz="2400" i="1" dirty="0">
                <a:effectLst/>
              </a:rPr>
              <a:t>y</a:t>
            </a:r>
            <a:r>
              <a:rPr lang="en-US" altLang="zh-CN" sz="2400" baseline="-25000" dirty="0">
                <a:effectLst/>
              </a:rPr>
              <a:t>2</a:t>
            </a:r>
            <a:r>
              <a:rPr lang="en-US" altLang="zh-CN" sz="2400" dirty="0">
                <a:effectLst/>
              </a:rPr>
              <a:t>,…,</a:t>
            </a:r>
            <a:r>
              <a:rPr lang="en-US" altLang="zh-CN" sz="2400" i="1" dirty="0" err="1">
                <a:effectLst/>
              </a:rPr>
              <a:t>y</a:t>
            </a:r>
            <a:r>
              <a:rPr lang="en-US" altLang="zh-CN" sz="2400" i="1" baseline="-25000" dirty="0" err="1">
                <a:effectLst/>
              </a:rPr>
              <a:t>n</a:t>
            </a:r>
            <a:r>
              <a:rPr lang="en-US" altLang="zh-CN" sz="2400" dirty="0">
                <a:effectLst/>
              </a:rPr>
              <a:t> </a:t>
            </a:r>
            <a:r>
              <a:rPr lang="zh-CN" altLang="zh-CN" sz="2400" dirty="0">
                <a:effectLst/>
              </a:rPr>
              <a:t>。已知每个人能胜任其中一项或几项工作，各人做不同工作的效率不同。</a:t>
            </a:r>
            <a:r>
              <a:rPr lang="zh-CN" altLang="zh-CN" sz="2400" dirty="0">
                <a:solidFill>
                  <a:srgbClr val="FF0000"/>
                </a:solidFill>
                <a:effectLst/>
              </a:rPr>
              <a:t>求一种工作安排使得总的工作效率达到最大。</a:t>
            </a:r>
            <a:r>
              <a:rPr lang="en-US" altLang="zh-CN" sz="2400" dirty="0">
                <a:solidFill>
                  <a:srgbClr val="FF0000"/>
                </a:solidFill>
                <a:effectLst/>
              </a:rPr>
              <a:t> </a:t>
            </a:r>
            <a:endParaRPr lang="zh-CN" altLang="zh-CN" sz="2400" dirty="0">
              <a:solidFill>
                <a:srgbClr val="FF0000"/>
              </a:solidFill>
              <a:effectLst/>
            </a:endParaRPr>
          </a:p>
          <a:p>
            <a:pPr>
              <a:defRPr/>
            </a:pPr>
            <a:r>
              <a:rPr lang="zh-CN" altLang="zh-CN" sz="2400" dirty="0">
                <a:solidFill>
                  <a:srgbClr val="FF0000"/>
                </a:solidFill>
                <a:effectLst/>
              </a:rPr>
              <a:t>图论描述：</a:t>
            </a:r>
            <a:r>
              <a:rPr lang="zh-CN" altLang="zh-CN" sz="2400" dirty="0">
                <a:effectLst/>
              </a:rPr>
              <a:t>给定赋权完全二部图 </a:t>
            </a:r>
            <a:r>
              <a:rPr lang="en-US" altLang="zh-CN" sz="2400" i="1" dirty="0" err="1">
                <a:effectLst/>
              </a:rPr>
              <a:t>K</a:t>
            </a:r>
            <a:r>
              <a:rPr lang="en-US" altLang="zh-CN" sz="2400" i="1" baseline="-25000" dirty="0" err="1">
                <a:effectLst/>
              </a:rPr>
              <a:t>n,n</a:t>
            </a:r>
            <a:r>
              <a:rPr lang="en-US" altLang="zh-CN" sz="2400" dirty="0">
                <a:effectLst/>
              </a:rPr>
              <a:t> = (</a:t>
            </a:r>
            <a:r>
              <a:rPr lang="en-US" altLang="zh-CN" sz="2400" i="1" dirty="0">
                <a:effectLst/>
              </a:rPr>
              <a:t>X</a:t>
            </a:r>
            <a:r>
              <a:rPr lang="en-US" altLang="zh-CN" sz="2400" dirty="0">
                <a:effectLst/>
              </a:rPr>
              <a:t>, </a:t>
            </a:r>
            <a:r>
              <a:rPr lang="en-US" altLang="zh-CN" sz="2400" i="1" dirty="0">
                <a:effectLst/>
              </a:rPr>
              <a:t>Y</a:t>
            </a:r>
            <a:r>
              <a:rPr lang="en-US" altLang="zh-CN" sz="2400" dirty="0">
                <a:effectLst/>
              </a:rPr>
              <a:t>)</a:t>
            </a:r>
            <a:r>
              <a:rPr lang="zh-CN" altLang="zh-CN" sz="2400" dirty="0">
                <a:effectLst/>
              </a:rPr>
              <a:t>：</a:t>
            </a:r>
            <a:r>
              <a:rPr lang="en-US" altLang="zh-CN" sz="2400" i="1" dirty="0">
                <a:effectLst/>
              </a:rPr>
              <a:t>X</a:t>
            </a:r>
            <a:r>
              <a:rPr lang="en-US" altLang="zh-CN" sz="2400" dirty="0">
                <a:effectLst/>
              </a:rPr>
              <a:t> = { </a:t>
            </a:r>
            <a:r>
              <a:rPr lang="en-US" altLang="zh-CN" sz="2400" i="1" dirty="0">
                <a:effectLst/>
              </a:rPr>
              <a:t>x</a:t>
            </a:r>
            <a:r>
              <a:rPr lang="en-US" altLang="zh-CN" sz="2400" baseline="-25000" dirty="0">
                <a:effectLst/>
              </a:rPr>
              <a:t>1</a:t>
            </a:r>
            <a:r>
              <a:rPr lang="en-US" altLang="zh-CN" sz="2400" dirty="0">
                <a:effectLst/>
              </a:rPr>
              <a:t>, </a:t>
            </a:r>
            <a:r>
              <a:rPr lang="en-US" altLang="zh-CN" sz="2400" i="1" dirty="0">
                <a:effectLst/>
              </a:rPr>
              <a:t>x</a:t>
            </a:r>
            <a:r>
              <a:rPr lang="en-US" altLang="zh-CN" sz="2400" baseline="-25000" dirty="0">
                <a:effectLst/>
              </a:rPr>
              <a:t>2</a:t>
            </a:r>
            <a:r>
              <a:rPr lang="en-US" altLang="zh-CN" sz="2400" dirty="0">
                <a:effectLst/>
              </a:rPr>
              <a:t> ,…, </a:t>
            </a:r>
            <a:r>
              <a:rPr lang="en-US" altLang="zh-CN" sz="2400" i="1" dirty="0" err="1">
                <a:effectLst/>
              </a:rPr>
              <a:t>x</a:t>
            </a:r>
            <a:r>
              <a:rPr lang="en-US" altLang="zh-CN" sz="2400" i="1" baseline="-25000" dirty="0" err="1">
                <a:effectLst/>
              </a:rPr>
              <a:t>n</a:t>
            </a:r>
            <a:r>
              <a:rPr lang="en-US" altLang="zh-CN" sz="2400" dirty="0">
                <a:effectLst/>
              </a:rPr>
              <a:t> }</a:t>
            </a:r>
            <a:r>
              <a:rPr lang="zh-CN" altLang="zh-CN" sz="2400" dirty="0">
                <a:effectLst/>
              </a:rPr>
              <a:t>，</a:t>
            </a:r>
            <a:r>
              <a:rPr lang="en-US" altLang="zh-CN" sz="2400" i="1" dirty="0">
                <a:effectLst/>
              </a:rPr>
              <a:t>Y</a:t>
            </a:r>
            <a:r>
              <a:rPr lang="zh-CN" altLang="zh-CN" sz="2400" dirty="0">
                <a:effectLst/>
              </a:rPr>
              <a:t>＝</a:t>
            </a:r>
            <a:r>
              <a:rPr lang="en-US" altLang="zh-CN" sz="2400" dirty="0">
                <a:effectLst/>
              </a:rPr>
              <a:t>{ </a:t>
            </a:r>
            <a:r>
              <a:rPr lang="en-US" altLang="zh-CN" sz="2400" i="1" dirty="0">
                <a:effectLst/>
              </a:rPr>
              <a:t>y</a:t>
            </a:r>
            <a:r>
              <a:rPr lang="en-US" altLang="zh-CN" sz="2400" baseline="-25000" dirty="0">
                <a:effectLst/>
              </a:rPr>
              <a:t>1</a:t>
            </a:r>
            <a:r>
              <a:rPr lang="en-US" altLang="zh-CN" sz="2400" dirty="0">
                <a:effectLst/>
              </a:rPr>
              <a:t>, </a:t>
            </a:r>
            <a:r>
              <a:rPr lang="en-US" altLang="zh-CN" sz="2400" i="1" dirty="0">
                <a:effectLst/>
              </a:rPr>
              <a:t>y</a:t>
            </a:r>
            <a:r>
              <a:rPr lang="en-US" altLang="zh-CN" sz="2400" baseline="-25000" dirty="0">
                <a:effectLst/>
              </a:rPr>
              <a:t>2</a:t>
            </a:r>
            <a:r>
              <a:rPr lang="en-US" altLang="zh-CN" sz="2400" dirty="0">
                <a:effectLst/>
              </a:rPr>
              <a:t>,…,</a:t>
            </a:r>
            <a:r>
              <a:rPr lang="en-US" altLang="zh-CN" sz="2400" i="1" dirty="0" err="1">
                <a:effectLst/>
              </a:rPr>
              <a:t>y</a:t>
            </a:r>
            <a:r>
              <a:rPr lang="en-US" altLang="zh-CN" sz="2400" i="1" baseline="-25000" dirty="0" err="1">
                <a:effectLst/>
              </a:rPr>
              <a:t>n</a:t>
            </a:r>
            <a:r>
              <a:rPr lang="en-US" altLang="zh-CN" sz="2400" dirty="0">
                <a:effectLst/>
              </a:rPr>
              <a:t> }</a:t>
            </a:r>
            <a:r>
              <a:rPr lang="zh-CN" altLang="zh-CN" sz="2400" dirty="0">
                <a:effectLst/>
              </a:rPr>
              <a:t>，边 </a:t>
            </a:r>
            <a:r>
              <a:rPr lang="en-US" altLang="zh-CN" sz="2400" i="1" dirty="0">
                <a:effectLst/>
              </a:rPr>
              <a:t>x</a:t>
            </a:r>
            <a:r>
              <a:rPr lang="en-US" altLang="zh-CN" sz="2400" i="1" baseline="-25000" dirty="0">
                <a:effectLst/>
              </a:rPr>
              <a:t>i</a:t>
            </a:r>
            <a:r>
              <a:rPr lang="en-US" altLang="zh-CN" sz="2400" dirty="0">
                <a:effectLst/>
              </a:rPr>
              <a:t> </a:t>
            </a:r>
            <a:r>
              <a:rPr lang="en-US" altLang="zh-CN" sz="2400" dirty="0" err="1">
                <a:effectLst/>
              </a:rPr>
              <a:t>y</a:t>
            </a:r>
            <a:r>
              <a:rPr lang="en-US" altLang="zh-CN" sz="2400" i="1" baseline="-25000" dirty="0" err="1">
                <a:effectLst/>
              </a:rPr>
              <a:t>j</a:t>
            </a:r>
            <a:r>
              <a:rPr lang="zh-CN" altLang="zh-CN" sz="2400" dirty="0">
                <a:effectLst/>
              </a:rPr>
              <a:t>有权 </a:t>
            </a:r>
            <a:r>
              <a:rPr lang="en-US" altLang="zh-CN" sz="2400" i="1" dirty="0" err="1">
                <a:effectLst/>
              </a:rPr>
              <a:t>w</a:t>
            </a:r>
            <a:r>
              <a:rPr lang="en-US" altLang="zh-CN" sz="2400" i="1" baseline="-25000" dirty="0" err="1">
                <a:effectLst/>
              </a:rPr>
              <a:t>ij</a:t>
            </a:r>
            <a:r>
              <a:rPr lang="en-US" altLang="zh-CN" sz="2400" dirty="0">
                <a:effectLst/>
              </a:rPr>
              <a:t> (</a:t>
            </a:r>
            <a:r>
              <a:rPr lang="zh-CN" altLang="zh-CN" sz="2400" dirty="0">
                <a:effectLst/>
              </a:rPr>
              <a:t>权可以为 </a:t>
            </a:r>
            <a:r>
              <a:rPr lang="en-US" altLang="zh-CN" sz="2400" dirty="0">
                <a:effectLst/>
              </a:rPr>
              <a:t>0</a:t>
            </a:r>
            <a:r>
              <a:rPr lang="zh-CN" altLang="zh-CN" sz="2400" dirty="0">
                <a:effectLst/>
              </a:rPr>
              <a:t>，这表示 </a:t>
            </a:r>
            <a:r>
              <a:rPr lang="en-US" altLang="zh-CN" sz="2400" i="1" dirty="0">
                <a:effectLst/>
              </a:rPr>
              <a:t>x</a:t>
            </a:r>
            <a:r>
              <a:rPr lang="en-US" altLang="zh-CN" sz="2400" i="1" baseline="-25000" dirty="0">
                <a:effectLst/>
              </a:rPr>
              <a:t>i</a:t>
            </a:r>
            <a:r>
              <a:rPr lang="en-US" altLang="zh-CN" sz="2400" dirty="0">
                <a:effectLst/>
              </a:rPr>
              <a:t> </a:t>
            </a:r>
            <a:r>
              <a:rPr lang="zh-CN" altLang="zh-CN" sz="2400" dirty="0">
                <a:effectLst/>
              </a:rPr>
              <a:t>不胜任工作 </a:t>
            </a:r>
            <a:r>
              <a:rPr lang="en-US" altLang="zh-CN" sz="2400" i="1" dirty="0" err="1">
                <a:effectLst/>
              </a:rPr>
              <a:t>y</a:t>
            </a:r>
            <a:r>
              <a:rPr lang="en-US" altLang="zh-CN" sz="2400" i="1" baseline="-25000" dirty="0" err="1">
                <a:effectLst/>
              </a:rPr>
              <a:t>j</a:t>
            </a:r>
            <a:r>
              <a:rPr lang="en-US" altLang="zh-CN" sz="2400" dirty="0">
                <a:effectLst/>
              </a:rPr>
              <a:t> )</a:t>
            </a:r>
            <a:r>
              <a:rPr lang="zh-CN" altLang="zh-CN" sz="2400" dirty="0">
                <a:effectLst/>
              </a:rPr>
              <a:t>。求 </a:t>
            </a:r>
            <a:r>
              <a:rPr lang="en-US" altLang="zh-CN" sz="2400" i="1" dirty="0" err="1">
                <a:effectLst/>
              </a:rPr>
              <a:t>K</a:t>
            </a:r>
            <a:r>
              <a:rPr lang="en-US" altLang="zh-CN" sz="2400" i="1" baseline="-25000" dirty="0" err="1">
                <a:effectLst/>
              </a:rPr>
              <a:t>n,n</a:t>
            </a:r>
            <a:r>
              <a:rPr lang="en-US" altLang="zh-CN" sz="2400" dirty="0">
                <a:effectLst/>
              </a:rPr>
              <a:t> </a:t>
            </a:r>
            <a:r>
              <a:rPr lang="zh-CN" altLang="zh-CN" sz="2400" dirty="0">
                <a:effectLst/>
              </a:rPr>
              <a:t>的一个具有</a:t>
            </a:r>
            <a:r>
              <a:rPr lang="zh-CN" altLang="zh-CN" sz="2400" dirty="0">
                <a:solidFill>
                  <a:srgbClr val="FF0000"/>
                </a:solidFill>
                <a:effectLst/>
              </a:rPr>
              <a:t>最大权的完美匹配</a:t>
            </a:r>
            <a:r>
              <a:rPr lang="zh-CN" altLang="zh-CN" sz="2400" dirty="0">
                <a:effectLst/>
              </a:rPr>
              <a:t>。</a:t>
            </a:r>
            <a:endParaRPr lang="en-US" altLang="zh-CN" sz="2400" dirty="0">
              <a:effectLst/>
            </a:endParaRPr>
          </a:p>
          <a:p>
            <a:pPr>
              <a:defRPr/>
            </a:pPr>
            <a:r>
              <a:rPr lang="zh-CN" altLang="en-US" sz="2400" dirty="0"/>
              <a:t>一般</a:t>
            </a:r>
            <a:r>
              <a:rPr lang="en-US" altLang="zh-CN" sz="2400" dirty="0"/>
              <a:t>X</a:t>
            </a:r>
            <a:r>
              <a:rPr lang="zh-CN" altLang="en-US" sz="2400" dirty="0"/>
              <a:t>和</a:t>
            </a:r>
            <a:r>
              <a:rPr lang="en-US" altLang="zh-CN" sz="2400" dirty="0"/>
              <a:t>Y</a:t>
            </a:r>
            <a:r>
              <a:rPr lang="zh-CN" altLang="en-US" sz="2400" dirty="0"/>
              <a:t>集合顶点个数相同，最优匹配也是一个完美匹配，即每个顶点都被匹配。如果个数不相等，可以通过</a:t>
            </a:r>
            <a:r>
              <a:rPr lang="zh-CN" altLang="en-US" sz="2400" dirty="0">
                <a:solidFill>
                  <a:srgbClr val="FF0000"/>
                </a:solidFill>
              </a:rPr>
              <a:t>补点加</a:t>
            </a:r>
            <a:r>
              <a:rPr lang="en-US" altLang="zh-CN" sz="2400" dirty="0">
                <a:solidFill>
                  <a:srgbClr val="FF0000"/>
                </a:solidFill>
              </a:rPr>
              <a:t>0</a:t>
            </a:r>
            <a:r>
              <a:rPr lang="zh-CN" altLang="en-US" sz="2400" dirty="0">
                <a:solidFill>
                  <a:srgbClr val="FF0000"/>
                </a:solidFill>
              </a:rPr>
              <a:t>边</a:t>
            </a:r>
            <a:r>
              <a:rPr lang="zh-CN" altLang="en-US" sz="2400" dirty="0"/>
              <a:t>实现转化，这样所求得的最大权完美匹配删去其中权为</a:t>
            </a:r>
            <a:r>
              <a:rPr lang="en-US" altLang="zh-CN" sz="2400" dirty="0"/>
              <a:t>0</a:t>
            </a:r>
            <a:r>
              <a:rPr lang="zh-CN" altLang="en-US" sz="2400" dirty="0"/>
              <a:t>的边及其端点，即得原始图的最大权匹配。</a:t>
            </a:r>
            <a:endParaRPr lang="zh-CN" altLang="zh-CN" sz="2400" dirty="0">
              <a:effectLst/>
            </a:endParaRPr>
          </a:p>
          <a:p>
            <a:pPr>
              <a:defRPr/>
            </a:pPr>
            <a:endParaRPr lang="zh-CN" alt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4.1 </a:t>
            </a:r>
            <a:r>
              <a:rPr lang="zh-CN" altLang="zh-CN" dirty="0">
                <a:effectLst/>
              </a:rPr>
              <a:t>匹配与最大匹配</a:t>
            </a:r>
            <a:endParaRPr lang="zh-CN" altLang="en-US" dirty="0"/>
          </a:p>
        </p:txBody>
      </p:sp>
      <p:sp>
        <p:nvSpPr>
          <p:cNvPr id="3" name="内容占位符 2"/>
          <p:cNvSpPr>
            <a:spLocks noGrp="1"/>
          </p:cNvSpPr>
          <p:nvPr>
            <p:ph idx="1"/>
          </p:nvPr>
        </p:nvSpPr>
        <p:spPr>
          <a:xfrm>
            <a:off x="323850" y="981075"/>
            <a:ext cx="8712646" cy="5184775"/>
          </a:xfrm>
        </p:spPr>
        <p:txBody>
          <a:bodyPr/>
          <a:lstStyle/>
          <a:p>
            <a:pPr marL="0" indent="0">
              <a:buFont typeface="Wingdings" panose="05000000000000000000" pitchFamily="2" charset="2"/>
              <a:buNone/>
              <a:defRPr/>
            </a:pPr>
            <a:r>
              <a:rPr lang="zh-CN" altLang="zh-CN" sz="3200" dirty="0">
                <a:solidFill>
                  <a:srgbClr val="FF0000"/>
                </a:solidFill>
                <a:effectLst/>
              </a:rPr>
              <a:t>定义</a:t>
            </a:r>
            <a:r>
              <a:rPr lang="en-US" altLang="zh-CN" sz="3200" dirty="0">
                <a:solidFill>
                  <a:srgbClr val="FF0000"/>
                </a:solidFill>
                <a:effectLst/>
              </a:rPr>
              <a:t>3.1.1  </a:t>
            </a:r>
          </a:p>
          <a:p>
            <a:pPr>
              <a:defRPr/>
            </a:pPr>
            <a:r>
              <a:rPr lang="zh-CN" altLang="zh-CN" sz="3200" dirty="0">
                <a:effectLst/>
              </a:rPr>
              <a:t>设 </a:t>
            </a:r>
            <a:r>
              <a:rPr lang="en-US" altLang="zh-CN" sz="3200" i="1" dirty="0">
                <a:effectLst/>
              </a:rPr>
              <a:t>G</a:t>
            </a:r>
            <a:r>
              <a:rPr lang="en-US" altLang="zh-CN" sz="3200" dirty="0">
                <a:effectLst/>
              </a:rPr>
              <a:t> </a:t>
            </a:r>
            <a:r>
              <a:rPr lang="zh-CN" altLang="zh-CN" sz="3200" dirty="0">
                <a:effectLst/>
              </a:rPr>
              <a:t>是一个图</a:t>
            </a:r>
            <a:r>
              <a:rPr lang="en-US" altLang="zh-CN" sz="3200" dirty="0">
                <a:effectLst/>
              </a:rPr>
              <a:t>,  </a:t>
            </a:r>
            <a:r>
              <a:rPr lang="en-US" altLang="zh-CN" sz="3200" i="1" dirty="0">
                <a:effectLst/>
              </a:rPr>
              <a:t>M</a:t>
            </a:r>
            <a:r>
              <a:rPr lang="en-US" altLang="zh-CN" sz="3200" dirty="0">
                <a:effectLst/>
              </a:rPr>
              <a:t> ⊆ </a:t>
            </a:r>
            <a:r>
              <a:rPr lang="en-US" altLang="zh-CN" sz="3200" i="1" dirty="0">
                <a:effectLst/>
              </a:rPr>
              <a:t>E</a:t>
            </a:r>
            <a:r>
              <a:rPr lang="en-US" altLang="zh-CN" sz="3200" dirty="0">
                <a:effectLst/>
              </a:rPr>
              <a:t>(</a:t>
            </a:r>
            <a:r>
              <a:rPr lang="en-US" altLang="zh-CN" sz="3200" i="1" dirty="0">
                <a:effectLst/>
              </a:rPr>
              <a:t>G</a:t>
            </a:r>
            <a:r>
              <a:rPr lang="en-US" altLang="zh-CN" sz="3200" dirty="0">
                <a:effectLst/>
              </a:rPr>
              <a:t>) </a:t>
            </a:r>
            <a:r>
              <a:rPr lang="zh-CN" altLang="zh-CN" sz="3200" dirty="0">
                <a:effectLst/>
              </a:rPr>
              <a:t>，满足</a:t>
            </a:r>
            <a:r>
              <a:rPr lang="en-US" altLang="zh-CN" sz="3200" dirty="0">
                <a:effectLst/>
              </a:rPr>
              <a:t>:</a:t>
            </a:r>
            <a:r>
              <a:rPr lang="zh-CN" altLang="zh-CN" sz="3200" dirty="0">
                <a:effectLst/>
              </a:rPr>
              <a:t>对 </a:t>
            </a:r>
            <a:r>
              <a:rPr lang="en-US" altLang="zh-CN" sz="3200" dirty="0">
                <a:effectLst/>
              </a:rPr>
              <a:t>∀ </a:t>
            </a:r>
            <a:r>
              <a:rPr lang="en-US" altLang="zh-CN" sz="3200" i="1" dirty="0" err="1">
                <a:effectLst/>
              </a:rPr>
              <a:t>e</a:t>
            </a:r>
            <a:r>
              <a:rPr lang="en-US" altLang="zh-CN" sz="3200" i="1" baseline="-25000" dirty="0" err="1">
                <a:effectLst/>
              </a:rPr>
              <a:t>i</a:t>
            </a:r>
            <a:r>
              <a:rPr lang="en-US" altLang="zh-CN" sz="3200" dirty="0">
                <a:effectLst/>
              </a:rPr>
              <a:t> , </a:t>
            </a:r>
            <a:r>
              <a:rPr lang="en-US" altLang="zh-CN" sz="3200" i="1" dirty="0">
                <a:effectLst/>
              </a:rPr>
              <a:t>e</a:t>
            </a:r>
            <a:r>
              <a:rPr lang="en-US" altLang="zh-CN" sz="3200" dirty="0">
                <a:effectLst/>
              </a:rPr>
              <a:t> </a:t>
            </a:r>
            <a:r>
              <a:rPr lang="en-US" altLang="zh-CN" sz="3200" i="1" baseline="-25000" dirty="0">
                <a:effectLst/>
              </a:rPr>
              <a:t>j</a:t>
            </a:r>
            <a:r>
              <a:rPr lang="en-US" altLang="zh-CN" sz="3200" dirty="0">
                <a:effectLst/>
              </a:rPr>
              <a:t> ∈ </a:t>
            </a:r>
            <a:r>
              <a:rPr lang="en-US" altLang="zh-CN" sz="3200" i="1" dirty="0">
                <a:effectLst/>
              </a:rPr>
              <a:t>M</a:t>
            </a:r>
            <a:r>
              <a:rPr lang="en-US" altLang="zh-CN" sz="3200" dirty="0">
                <a:effectLst/>
              </a:rPr>
              <a:t> </a:t>
            </a:r>
            <a:r>
              <a:rPr lang="zh-CN" altLang="zh-CN" sz="3200" dirty="0">
                <a:solidFill>
                  <a:srgbClr val="FF0000"/>
                </a:solidFill>
                <a:effectLst/>
              </a:rPr>
              <a:t>， </a:t>
            </a:r>
            <a:r>
              <a:rPr lang="en-US" altLang="zh-CN" sz="3200" i="1" dirty="0" err="1">
                <a:solidFill>
                  <a:srgbClr val="FF0000"/>
                </a:solidFill>
                <a:effectLst/>
              </a:rPr>
              <a:t>e</a:t>
            </a:r>
            <a:r>
              <a:rPr lang="en-US" altLang="zh-CN" sz="3200" i="1" baseline="-25000" dirty="0" err="1">
                <a:solidFill>
                  <a:srgbClr val="FF0000"/>
                </a:solidFill>
                <a:effectLst/>
              </a:rPr>
              <a:t>i</a:t>
            </a:r>
            <a:r>
              <a:rPr lang="en-US" altLang="zh-CN" sz="3200" dirty="0">
                <a:solidFill>
                  <a:srgbClr val="FF0000"/>
                </a:solidFill>
                <a:effectLst/>
              </a:rPr>
              <a:t> </a:t>
            </a:r>
            <a:r>
              <a:rPr lang="zh-CN" altLang="zh-CN" sz="3200" dirty="0">
                <a:solidFill>
                  <a:srgbClr val="FF0000"/>
                </a:solidFill>
                <a:effectLst/>
              </a:rPr>
              <a:t>与 </a:t>
            </a:r>
            <a:r>
              <a:rPr lang="en-US" altLang="zh-CN" sz="3200" i="1" dirty="0">
                <a:solidFill>
                  <a:srgbClr val="FF0000"/>
                </a:solidFill>
                <a:effectLst/>
              </a:rPr>
              <a:t>e</a:t>
            </a:r>
            <a:r>
              <a:rPr lang="en-US" altLang="zh-CN" sz="3200" dirty="0">
                <a:solidFill>
                  <a:srgbClr val="FF0000"/>
                </a:solidFill>
                <a:effectLst/>
              </a:rPr>
              <a:t> </a:t>
            </a:r>
            <a:r>
              <a:rPr lang="en-US" altLang="zh-CN" sz="3200" i="1" baseline="-25000" dirty="0">
                <a:solidFill>
                  <a:srgbClr val="FF0000"/>
                </a:solidFill>
                <a:effectLst/>
              </a:rPr>
              <a:t>j</a:t>
            </a:r>
            <a:r>
              <a:rPr lang="en-US" altLang="zh-CN" sz="3200" dirty="0">
                <a:solidFill>
                  <a:srgbClr val="FF0000"/>
                </a:solidFill>
                <a:effectLst/>
              </a:rPr>
              <a:t> </a:t>
            </a:r>
            <a:r>
              <a:rPr lang="zh-CN" altLang="zh-CN" sz="3200" dirty="0">
                <a:solidFill>
                  <a:srgbClr val="FF0000"/>
                </a:solidFill>
                <a:effectLst/>
              </a:rPr>
              <a:t>在 </a:t>
            </a:r>
            <a:r>
              <a:rPr lang="en-US" altLang="zh-CN" sz="3200" i="1" dirty="0">
                <a:solidFill>
                  <a:srgbClr val="FF0000"/>
                </a:solidFill>
                <a:effectLst/>
              </a:rPr>
              <a:t>G</a:t>
            </a:r>
            <a:r>
              <a:rPr lang="en-US" altLang="zh-CN" sz="3200" dirty="0">
                <a:solidFill>
                  <a:srgbClr val="FF0000"/>
                </a:solidFill>
                <a:effectLst/>
              </a:rPr>
              <a:t> </a:t>
            </a:r>
            <a:r>
              <a:rPr lang="zh-CN" altLang="zh-CN" sz="3200" dirty="0">
                <a:solidFill>
                  <a:srgbClr val="FF0000"/>
                </a:solidFill>
                <a:effectLst/>
              </a:rPr>
              <a:t>中不相邻，</a:t>
            </a:r>
            <a:r>
              <a:rPr lang="zh-CN" altLang="zh-CN" sz="3200" dirty="0">
                <a:effectLst/>
              </a:rPr>
              <a:t>则称 </a:t>
            </a:r>
            <a:r>
              <a:rPr lang="en-US" altLang="zh-CN" sz="3200" i="1" dirty="0">
                <a:effectLst/>
              </a:rPr>
              <a:t>M</a:t>
            </a:r>
            <a:r>
              <a:rPr lang="en-US" altLang="zh-CN" sz="3200" dirty="0">
                <a:effectLst/>
              </a:rPr>
              <a:t> </a:t>
            </a:r>
            <a:r>
              <a:rPr lang="zh-CN" altLang="zh-CN" sz="3200" dirty="0">
                <a:effectLst/>
              </a:rPr>
              <a:t>是 </a:t>
            </a:r>
            <a:r>
              <a:rPr lang="en-US" altLang="zh-CN" sz="3200" i="1" dirty="0">
                <a:effectLst/>
              </a:rPr>
              <a:t>G</a:t>
            </a:r>
            <a:r>
              <a:rPr lang="en-US" altLang="zh-CN" sz="3200" dirty="0">
                <a:effectLst/>
              </a:rPr>
              <a:t> </a:t>
            </a:r>
            <a:r>
              <a:rPr lang="zh-CN" altLang="zh-CN" sz="3200" dirty="0">
                <a:effectLst/>
              </a:rPr>
              <a:t>的一个匹配</a:t>
            </a:r>
            <a:r>
              <a:rPr lang="en-US" altLang="zh-CN" sz="3200" dirty="0">
                <a:effectLst/>
              </a:rPr>
              <a:t>(matching)</a:t>
            </a:r>
            <a:r>
              <a:rPr lang="zh-CN" altLang="zh-CN" sz="3200" dirty="0">
                <a:effectLst/>
              </a:rPr>
              <a:t>。</a:t>
            </a:r>
            <a:endParaRPr lang="en-US" altLang="zh-CN" sz="3200" dirty="0">
              <a:effectLst/>
            </a:endParaRPr>
          </a:p>
          <a:p>
            <a:pPr>
              <a:defRPr/>
            </a:pPr>
            <a:endParaRPr lang="en-US" altLang="zh-CN" sz="3200" dirty="0">
              <a:effectLst/>
            </a:endParaRPr>
          </a:p>
          <a:p>
            <a:pPr>
              <a:defRPr/>
            </a:pPr>
            <a:r>
              <a:rPr lang="zh-CN" altLang="zh-CN" sz="3200" dirty="0">
                <a:effectLst/>
              </a:rPr>
              <a:t>对匹配 </a:t>
            </a:r>
            <a:r>
              <a:rPr lang="en-US" altLang="zh-CN" sz="3200" i="1" dirty="0">
                <a:effectLst/>
              </a:rPr>
              <a:t>M</a:t>
            </a:r>
            <a:r>
              <a:rPr lang="en-US" altLang="zh-CN" sz="3200" dirty="0">
                <a:effectLst/>
              </a:rPr>
              <a:t> </a:t>
            </a:r>
            <a:r>
              <a:rPr lang="zh-CN" altLang="zh-CN" sz="3200" dirty="0">
                <a:effectLst/>
              </a:rPr>
              <a:t>中每条边 </a:t>
            </a:r>
            <a:r>
              <a:rPr lang="en-US" altLang="zh-CN" sz="3200" i="1" dirty="0">
                <a:effectLst/>
              </a:rPr>
              <a:t>e</a:t>
            </a:r>
            <a:r>
              <a:rPr lang="en-US" altLang="zh-CN" sz="3200" dirty="0">
                <a:effectLst/>
              </a:rPr>
              <a:t> = </a:t>
            </a:r>
            <a:r>
              <a:rPr lang="en-US" altLang="zh-CN" sz="3200" i="1" dirty="0" err="1">
                <a:effectLst/>
              </a:rPr>
              <a:t>uv</a:t>
            </a:r>
            <a:r>
              <a:rPr lang="en-US" altLang="zh-CN" sz="3200" dirty="0">
                <a:effectLst/>
              </a:rPr>
              <a:t> </a:t>
            </a:r>
            <a:r>
              <a:rPr lang="zh-CN" altLang="zh-CN" sz="3200" dirty="0">
                <a:effectLst/>
              </a:rPr>
              <a:t>，其两端点 </a:t>
            </a:r>
            <a:r>
              <a:rPr lang="en-US" altLang="zh-CN" sz="3200" i="1" dirty="0">
                <a:effectLst/>
              </a:rPr>
              <a:t>u</a:t>
            </a:r>
            <a:r>
              <a:rPr lang="en-US" altLang="zh-CN" sz="3200" dirty="0">
                <a:effectLst/>
              </a:rPr>
              <a:t> </a:t>
            </a:r>
            <a:r>
              <a:rPr lang="zh-CN" altLang="zh-CN" sz="3200" dirty="0">
                <a:effectLst/>
              </a:rPr>
              <a:t>和 </a:t>
            </a:r>
            <a:r>
              <a:rPr lang="en-US" altLang="zh-CN" sz="3200" i="1" dirty="0">
                <a:effectLst/>
              </a:rPr>
              <a:t>v</a:t>
            </a:r>
            <a:r>
              <a:rPr lang="en-US" altLang="zh-CN" sz="3200" dirty="0">
                <a:effectLst/>
              </a:rPr>
              <a:t> </a:t>
            </a:r>
            <a:r>
              <a:rPr lang="zh-CN" altLang="zh-CN" sz="3200" dirty="0">
                <a:effectLst/>
              </a:rPr>
              <a:t>称为被匹配 </a:t>
            </a:r>
            <a:r>
              <a:rPr lang="en-US" altLang="zh-CN" sz="3200" i="1" dirty="0">
                <a:effectLst/>
              </a:rPr>
              <a:t>M</a:t>
            </a:r>
            <a:r>
              <a:rPr lang="en-US" altLang="zh-CN" sz="3200" dirty="0">
                <a:effectLst/>
              </a:rPr>
              <a:t> </a:t>
            </a:r>
            <a:r>
              <a:rPr lang="zh-CN" altLang="zh-CN" sz="3200" dirty="0">
                <a:effectLst/>
              </a:rPr>
              <a:t>所匹配， 而 </a:t>
            </a:r>
            <a:r>
              <a:rPr lang="en-US" altLang="zh-CN" sz="3200" i="1" dirty="0">
                <a:effectLst/>
              </a:rPr>
              <a:t>u</a:t>
            </a:r>
            <a:r>
              <a:rPr lang="zh-CN" altLang="zh-CN" sz="3200" dirty="0">
                <a:effectLst/>
              </a:rPr>
              <a:t>和 </a:t>
            </a:r>
            <a:r>
              <a:rPr lang="en-US" altLang="zh-CN" sz="3200" i="1" dirty="0">
                <a:effectLst/>
              </a:rPr>
              <a:t>v</a:t>
            </a:r>
            <a:r>
              <a:rPr lang="en-US" altLang="zh-CN" sz="3200" dirty="0">
                <a:effectLst/>
              </a:rPr>
              <a:t> </a:t>
            </a:r>
            <a:r>
              <a:rPr lang="zh-CN" altLang="zh-CN" sz="3200" dirty="0">
                <a:effectLst/>
              </a:rPr>
              <a:t>都称为是 </a:t>
            </a:r>
            <a:r>
              <a:rPr lang="en-US" altLang="zh-CN" sz="3200" i="1" dirty="0">
                <a:solidFill>
                  <a:srgbClr val="FF0000"/>
                </a:solidFill>
                <a:effectLst/>
              </a:rPr>
              <a:t>M</a:t>
            </a:r>
            <a:r>
              <a:rPr lang="en-US" altLang="zh-CN" sz="3200" dirty="0">
                <a:solidFill>
                  <a:srgbClr val="FF0000"/>
                </a:solidFill>
                <a:effectLst/>
              </a:rPr>
              <a:t> </a:t>
            </a:r>
            <a:r>
              <a:rPr lang="zh-CN" altLang="zh-CN" sz="3200" dirty="0">
                <a:solidFill>
                  <a:srgbClr val="FF0000"/>
                </a:solidFill>
                <a:effectLst/>
              </a:rPr>
              <a:t>饱和的</a:t>
            </a:r>
            <a:r>
              <a:rPr lang="en-US" altLang="zh-CN" sz="3200" dirty="0">
                <a:effectLst/>
              </a:rPr>
              <a:t>(saturated vertex)</a:t>
            </a:r>
            <a:r>
              <a:rPr lang="zh-CN" altLang="zh-CN" sz="3200" dirty="0">
                <a:effectLst/>
              </a:rPr>
              <a:t>。</a:t>
            </a:r>
            <a:endParaRPr lang="en-US" altLang="zh-CN" sz="3200" dirty="0">
              <a:effectLst/>
            </a:endParaRPr>
          </a:p>
          <a:p>
            <a:pPr>
              <a:defRPr/>
            </a:pPr>
            <a:endParaRPr lang="en-US" altLang="zh-CN" sz="3200" dirty="0">
              <a:effectLst/>
            </a:endParaRPr>
          </a:p>
          <a:p>
            <a:pPr>
              <a:defRPr/>
            </a:pPr>
            <a:r>
              <a:rPr lang="zh-CN" altLang="zh-CN" sz="3200" dirty="0">
                <a:solidFill>
                  <a:srgbClr val="FF0000"/>
                </a:solidFill>
                <a:effectLst/>
              </a:rPr>
              <a:t>注</a:t>
            </a:r>
            <a:r>
              <a:rPr lang="en-US" altLang="zh-CN" sz="3200" dirty="0">
                <a:solidFill>
                  <a:srgbClr val="FF0000"/>
                </a:solidFill>
                <a:effectLst/>
              </a:rPr>
              <a:t>:</a:t>
            </a:r>
            <a:r>
              <a:rPr lang="zh-CN" altLang="zh-CN" sz="3200" dirty="0">
                <a:effectLst/>
              </a:rPr>
              <a:t>每个顶点要么未被 </a:t>
            </a:r>
            <a:r>
              <a:rPr lang="en-US" altLang="zh-CN" sz="3200" i="1" dirty="0">
                <a:effectLst/>
              </a:rPr>
              <a:t>M</a:t>
            </a:r>
            <a:r>
              <a:rPr lang="en-US" altLang="zh-CN" sz="3200" dirty="0">
                <a:effectLst/>
              </a:rPr>
              <a:t> </a:t>
            </a:r>
            <a:r>
              <a:rPr lang="zh-CN" altLang="zh-CN" sz="3200" dirty="0">
                <a:effectLst/>
              </a:rPr>
              <a:t>饱和</a:t>
            </a:r>
            <a:r>
              <a:rPr lang="en-US" altLang="zh-CN" sz="3200" dirty="0">
                <a:effectLst/>
              </a:rPr>
              <a:t>, </a:t>
            </a:r>
            <a:r>
              <a:rPr lang="zh-CN" altLang="zh-CN" sz="3200" dirty="0">
                <a:effectLst/>
              </a:rPr>
              <a:t>要么仅被 </a:t>
            </a:r>
            <a:r>
              <a:rPr lang="en-US" altLang="zh-CN" sz="3200" i="1" dirty="0">
                <a:effectLst/>
              </a:rPr>
              <a:t>M</a:t>
            </a:r>
            <a:r>
              <a:rPr lang="en-US" altLang="zh-CN" sz="3200" dirty="0">
                <a:effectLst/>
              </a:rPr>
              <a:t> </a:t>
            </a:r>
            <a:r>
              <a:rPr lang="zh-CN" altLang="zh-CN" sz="3200" dirty="0">
                <a:effectLst/>
              </a:rPr>
              <a:t>中一条边饱和。</a:t>
            </a:r>
          </a:p>
          <a:p>
            <a:pPr>
              <a:defRPr/>
            </a:pPr>
            <a:endParaRPr lang="zh-CN" altLang="zh-CN" sz="3200" dirty="0">
              <a:effectLst/>
            </a:endParaRPr>
          </a:p>
          <a:p>
            <a:pPr>
              <a:defRPr/>
            </a:pPr>
            <a:endParaRPr lang="zh-CN" altLang="en-US" sz="3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2.</a:t>
            </a:r>
            <a:r>
              <a:rPr lang="zh-CN" altLang="zh-CN" dirty="0">
                <a:effectLst/>
              </a:rPr>
              <a:t>算法的理论基础</a:t>
            </a:r>
            <a:endParaRPr lang="zh-CN" altLang="en-US" dirty="0"/>
          </a:p>
        </p:txBody>
      </p:sp>
      <p:sp>
        <p:nvSpPr>
          <p:cNvPr id="3" name="内容占位符 2"/>
          <p:cNvSpPr>
            <a:spLocks noGrp="1"/>
          </p:cNvSpPr>
          <p:nvPr>
            <p:ph idx="1"/>
          </p:nvPr>
        </p:nvSpPr>
        <p:spPr>
          <a:xfrm>
            <a:off x="107950" y="981075"/>
            <a:ext cx="8928100" cy="5184775"/>
          </a:xfrm>
        </p:spPr>
        <p:txBody>
          <a:bodyPr/>
          <a:lstStyle/>
          <a:p>
            <a:pPr marL="0" indent="0">
              <a:buFont typeface="Wingdings" panose="05000000000000000000" pitchFamily="2" charset="2"/>
              <a:buNone/>
              <a:defRPr/>
            </a:pPr>
            <a:r>
              <a:rPr lang="en-US" altLang="zh-CN" sz="2800" dirty="0">
                <a:solidFill>
                  <a:srgbClr val="0000FF"/>
                </a:solidFill>
                <a:effectLst/>
              </a:rPr>
              <a:t> </a:t>
            </a:r>
            <a:r>
              <a:rPr lang="zh-CN" altLang="zh-CN" sz="2800" dirty="0">
                <a:solidFill>
                  <a:srgbClr val="0000FF"/>
                </a:solidFill>
                <a:effectLst/>
              </a:rPr>
              <a:t>顶点标号与可行顶点标号（</a:t>
            </a:r>
            <a:r>
              <a:rPr lang="en-US" altLang="zh-CN" sz="2800" dirty="0">
                <a:solidFill>
                  <a:srgbClr val="0000FF"/>
                </a:solidFill>
                <a:effectLst/>
              </a:rPr>
              <a:t>feasible vertex labeling</a:t>
            </a:r>
            <a:r>
              <a:rPr lang="zh-CN" altLang="zh-CN" sz="2800" dirty="0">
                <a:solidFill>
                  <a:srgbClr val="0000FF"/>
                </a:solidFill>
                <a:effectLst/>
              </a:rPr>
              <a:t>）</a:t>
            </a:r>
          </a:p>
          <a:p>
            <a:pPr>
              <a:defRPr/>
            </a:pPr>
            <a:r>
              <a:rPr lang="en-US" altLang="zh-CN" sz="2800" dirty="0">
                <a:effectLst/>
              </a:rPr>
              <a:t> </a:t>
            </a:r>
            <a:endParaRPr lang="zh-CN" altLang="zh-CN" sz="2800" dirty="0">
              <a:effectLst/>
            </a:endParaRPr>
          </a:p>
          <a:p>
            <a:pPr>
              <a:defRPr/>
            </a:pPr>
            <a:r>
              <a:rPr lang="zh-CN" altLang="zh-CN" sz="2800" dirty="0">
                <a:effectLst/>
              </a:rPr>
              <a:t>图 </a:t>
            </a:r>
            <a:r>
              <a:rPr lang="en-US" altLang="zh-CN" sz="2800" dirty="0">
                <a:effectLst/>
              </a:rPr>
              <a:t>G </a:t>
            </a:r>
            <a:r>
              <a:rPr lang="zh-CN" altLang="zh-CN" sz="2800" dirty="0">
                <a:effectLst/>
              </a:rPr>
              <a:t>的顶点标号是从顶点集到正整数集的一个映射</a:t>
            </a:r>
            <a:r>
              <a:rPr lang="en-US" altLang="zh-CN" sz="2800" dirty="0">
                <a:effectLst/>
              </a:rPr>
              <a:t>,</a:t>
            </a:r>
            <a:r>
              <a:rPr lang="en-US" altLang="zh-CN" sz="2800" i="1" dirty="0">
                <a:effectLst/>
              </a:rPr>
              <a:t> </a:t>
            </a:r>
            <a:r>
              <a:rPr lang="zh-CN" altLang="en-US" sz="2800" i="1" dirty="0">
                <a:effectLst/>
              </a:rPr>
              <a:t>用</a:t>
            </a:r>
            <a:r>
              <a:rPr lang="en-US" altLang="zh-CN" sz="2800" i="1" dirty="0">
                <a:effectLst/>
              </a:rPr>
              <a:t>l</a:t>
            </a:r>
            <a:r>
              <a:rPr lang="en-US" altLang="zh-CN" sz="2800" dirty="0">
                <a:effectLst/>
              </a:rPr>
              <a:t>(v)</a:t>
            </a:r>
            <a:r>
              <a:rPr lang="zh-CN" altLang="en-US" sz="2800" dirty="0">
                <a:effectLst/>
              </a:rPr>
              <a:t>表示顶点</a:t>
            </a:r>
            <a:r>
              <a:rPr lang="en-US" altLang="zh-CN" sz="2800" dirty="0">
                <a:effectLst/>
              </a:rPr>
              <a:t>v</a:t>
            </a:r>
            <a:r>
              <a:rPr lang="zh-CN" altLang="en-US" sz="2800" dirty="0">
                <a:effectLst/>
              </a:rPr>
              <a:t>的标号</a:t>
            </a:r>
            <a:r>
              <a:rPr lang="en-US" altLang="zh-CN" sz="2800" dirty="0">
                <a:effectLst/>
              </a:rPr>
              <a:t>,</a:t>
            </a:r>
            <a:r>
              <a:rPr lang="en-US" altLang="zh-CN" sz="2800" i="1" dirty="0">
                <a:effectLst/>
              </a:rPr>
              <a:t> w</a:t>
            </a:r>
            <a:r>
              <a:rPr lang="en-US" altLang="zh-CN" sz="2800" dirty="0">
                <a:effectLst/>
              </a:rPr>
              <a:t>(</a:t>
            </a:r>
            <a:r>
              <a:rPr lang="en-US" altLang="zh-CN" sz="2800" i="1" dirty="0" err="1">
                <a:effectLst/>
              </a:rPr>
              <a:t>uv</a:t>
            </a:r>
            <a:r>
              <a:rPr lang="en-US" altLang="zh-CN" sz="2800" dirty="0">
                <a:effectLst/>
              </a:rPr>
              <a:t>)</a:t>
            </a:r>
            <a:r>
              <a:rPr lang="zh-CN" altLang="en-US" sz="2800" dirty="0">
                <a:effectLst/>
              </a:rPr>
              <a:t>表示边</a:t>
            </a:r>
            <a:r>
              <a:rPr lang="en-US" altLang="zh-CN" sz="2800" dirty="0">
                <a:effectLst/>
              </a:rPr>
              <a:t>(u,v)</a:t>
            </a:r>
            <a:r>
              <a:rPr lang="zh-CN" altLang="en-US" sz="2800" dirty="0">
                <a:effectLst/>
              </a:rPr>
              <a:t>的权。</a:t>
            </a:r>
            <a:endParaRPr lang="en-US" altLang="zh-CN" sz="2800" dirty="0">
              <a:effectLst/>
            </a:endParaRPr>
          </a:p>
          <a:p>
            <a:pPr>
              <a:defRPr/>
            </a:pPr>
            <a:endParaRPr lang="en-US" altLang="zh-CN" sz="2800" dirty="0">
              <a:effectLst/>
            </a:endParaRPr>
          </a:p>
          <a:p>
            <a:pPr>
              <a:defRPr/>
            </a:pPr>
            <a:r>
              <a:rPr lang="zh-CN" altLang="en-US" sz="2800" dirty="0">
                <a:effectLst/>
              </a:rPr>
              <a:t>对于赋权二部图</a:t>
            </a:r>
            <a:r>
              <a:rPr lang="en-US" altLang="zh-CN" sz="2800" dirty="0">
                <a:effectLst/>
              </a:rPr>
              <a:t>G=(X,Y)</a:t>
            </a:r>
            <a:r>
              <a:rPr lang="zh-CN" altLang="en-US" sz="2800" dirty="0">
                <a:effectLst/>
              </a:rPr>
              <a:t>，若对</a:t>
            </a:r>
            <a:r>
              <a:rPr lang="zh-CN" altLang="zh-CN" sz="2800" dirty="0">
                <a:effectLst/>
              </a:rPr>
              <a:t>每条边 </a:t>
            </a:r>
            <a:r>
              <a:rPr lang="en-US" altLang="zh-CN" sz="2800" i="1" dirty="0">
                <a:effectLst/>
              </a:rPr>
              <a:t>e</a:t>
            </a:r>
            <a:r>
              <a:rPr lang="en-US" altLang="zh-CN" sz="2800" dirty="0">
                <a:effectLst/>
              </a:rPr>
              <a:t> = </a:t>
            </a:r>
            <a:r>
              <a:rPr lang="en-US" altLang="zh-CN" sz="2800" i="1" dirty="0" err="1">
                <a:effectLst/>
              </a:rPr>
              <a:t>xy</a:t>
            </a:r>
            <a:r>
              <a:rPr lang="en-US" altLang="zh-CN" sz="2800" dirty="0">
                <a:effectLst/>
              </a:rPr>
              <a:t> </a:t>
            </a:r>
            <a:r>
              <a:rPr lang="zh-CN" altLang="zh-CN" sz="2800" dirty="0">
                <a:effectLst/>
              </a:rPr>
              <a:t>，均有 </a:t>
            </a:r>
            <a:r>
              <a:rPr lang="en-US" altLang="zh-CN" sz="2800" i="1" dirty="0">
                <a:solidFill>
                  <a:srgbClr val="FF0000"/>
                </a:solidFill>
                <a:effectLst/>
              </a:rPr>
              <a:t>l</a:t>
            </a:r>
            <a:r>
              <a:rPr lang="en-US" altLang="zh-CN" sz="2800" dirty="0">
                <a:solidFill>
                  <a:srgbClr val="FF0000"/>
                </a:solidFill>
                <a:effectLst/>
              </a:rPr>
              <a:t>(</a:t>
            </a:r>
            <a:r>
              <a:rPr lang="en-US" altLang="zh-CN" sz="2800" i="1" dirty="0">
                <a:solidFill>
                  <a:srgbClr val="FF0000"/>
                </a:solidFill>
                <a:effectLst/>
              </a:rPr>
              <a:t>x</a:t>
            </a:r>
            <a:r>
              <a:rPr lang="en-US" altLang="zh-CN" sz="2800" dirty="0">
                <a:solidFill>
                  <a:srgbClr val="FF0000"/>
                </a:solidFill>
                <a:effectLst/>
              </a:rPr>
              <a:t>) + </a:t>
            </a:r>
            <a:r>
              <a:rPr lang="en-US" altLang="zh-CN" sz="2800" i="1" dirty="0">
                <a:solidFill>
                  <a:srgbClr val="FF0000"/>
                </a:solidFill>
                <a:effectLst/>
              </a:rPr>
              <a:t>l</a:t>
            </a:r>
            <a:r>
              <a:rPr lang="en-US" altLang="zh-CN" sz="2800" dirty="0">
                <a:solidFill>
                  <a:srgbClr val="FF0000"/>
                </a:solidFill>
                <a:effectLst/>
              </a:rPr>
              <a:t>( </a:t>
            </a:r>
            <a:r>
              <a:rPr lang="en-US" altLang="zh-CN" sz="2800" i="1" dirty="0">
                <a:solidFill>
                  <a:srgbClr val="FF0000"/>
                </a:solidFill>
                <a:effectLst/>
              </a:rPr>
              <a:t>y</a:t>
            </a:r>
            <a:r>
              <a:rPr lang="en-US" altLang="zh-CN" sz="2800" dirty="0">
                <a:solidFill>
                  <a:srgbClr val="FF0000"/>
                </a:solidFill>
                <a:effectLst/>
              </a:rPr>
              <a:t>) ≥ </a:t>
            </a:r>
            <a:r>
              <a:rPr lang="en-US" altLang="zh-CN" sz="2800" i="1" dirty="0">
                <a:solidFill>
                  <a:srgbClr val="FF0000"/>
                </a:solidFill>
                <a:effectLst/>
              </a:rPr>
              <a:t>w</a:t>
            </a:r>
            <a:r>
              <a:rPr lang="en-US" altLang="zh-CN" sz="2800" dirty="0">
                <a:solidFill>
                  <a:srgbClr val="FF0000"/>
                </a:solidFill>
                <a:effectLst/>
              </a:rPr>
              <a:t>(</a:t>
            </a:r>
            <a:r>
              <a:rPr lang="en-US" altLang="zh-CN" sz="2800" i="1" dirty="0" err="1">
                <a:solidFill>
                  <a:srgbClr val="FF0000"/>
                </a:solidFill>
                <a:effectLst/>
              </a:rPr>
              <a:t>xy</a:t>
            </a:r>
            <a:r>
              <a:rPr lang="en-US" altLang="zh-CN" sz="2800" dirty="0">
                <a:solidFill>
                  <a:srgbClr val="FF0000"/>
                </a:solidFill>
                <a:effectLst/>
              </a:rPr>
              <a:t>) </a:t>
            </a:r>
            <a:r>
              <a:rPr lang="zh-CN" altLang="zh-CN" sz="2800" dirty="0">
                <a:effectLst/>
              </a:rPr>
              <a:t>，则称这个标号为 </a:t>
            </a:r>
            <a:r>
              <a:rPr lang="en-US" altLang="zh-CN" sz="2800" dirty="0">
                <a:effectLst/>
              </a:rPr>
              <a:t>G</a:t>
            </a:r>
            <a:r>
              <a:rPr lang="zh-CN" altLang="zh-CN" sz="2800" dirty="0">
                <a:effectLst/>
              </a:rPr>
              <a:t>的一个可行顶点标号。</a:t>
            </a:r>
          </a:p>
          <a:p>
            <a:pPr>
              <a:defRPr/>
            </a:pPr>
            <a:endParaRPr lang="zh-CN" altLang="en-US" sz="2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0345" y="260648"/>
            <a:ext cx="8923655" cy="1131471"/>
          </a:xfrm>
        </p:spPr>
        <p:txBody>
          <a:bodyPr/>
          <a:lstStyle/>
          <a:p>
            <a:pPr algn="l">
              <a:defRPr/>
            </a:pPr>
            <a:r>
              <a:rPr lang="zh-CN" altLang="zh-CN" sz="2800" dirty="0">
                <a:effectLst/>
              </a:rPr>
              <a:t>下图显示了一个赋权二部图以及它的一个可行</a:t>
            </a:r>
            <a:r>
              <a:rPr lang="zh-CN" altLang="en-US" sz="2800" dirty="0">
                <a:effectLst/>
              </a:rPr>
              <a:t>顶</a:t>
            </a:r>
            <a:r>
              <a:rPr lang="zh-CN" altLang="zh-CN" sz="2800" dirty="0">
                <a:effectLst/>
              </a:rPr>
              <a:t>点标号。</a:t>
            </a:r>
            <a:br>
              <a:rPr lang="zh-CN" altLang="zh-CN" sz="2800" dirty="0">
                <a:effectLst/>
              </a:rPr>
            </a:br>
            <a:endParaRPr lang="zh-CN" altLang="en-US" sz="2800" dirty="0"/>
          </a:p>
        </p:txBody>
      </p:sp>
      <p:sp>
        <p:nvSpPr>
          <p:cNvPr id="6" name="内容占位符 5"/>
          <p:cNvSpPr>
            <a:spLocks noGrp="1"/>
          </p:cNvSpPr>
          <p:nvPr>
            <p:ph idx="1"/>
          </p:nvPr>
        </p:nvSpPr>
        <p:spPr>
          <a:xfrm>
            <a:off x="323850" y="3789363"/>
            <a:ext cx="8540750" cy="1368425"/>
          </a:xfrm>
        </p:spPr>
        <p:txBody>
          <a:bodyPr/>
          <a:lstStyle/>
          <a:p>
            <a:pPr>
              <a:defRPr/>
            </a:pPr>
            <a:r>
              <a:rPr lang="zh-CN" altLang="zh-CN" dirty="0">
                <a:solidFill>
                  <a:srgbClr val="0000FF"/>
                </a:solidFill>
                <a:effectLst/>
                <a:latin typeface="宋体" panose="02010600030101010101" pitchFamily="2" charset="-122"/>
                <a:cs typeface="Arial" panose="020B0604020202020204" pitchFamily="34" charset="0"/>
              </a:rPr>
              <a:t>注：</a:t>
            </a:r>
            <a:r>
              <a:rPr lang="zh-CN" altLang="zh-CN" dirty="0">
                <a:effectLst/>
              </a:rPr>
              <a:t>赋权二部图</a:t>
            </a:r>
            <a:r>
              <a:rPr lang="zh-CN" altLang="en-US" dirty="0">
                <a:effectLst/>
              </a:rPr>
              <a:t>的</a:t>
            </a:r>
            <a:r>
              <a:rPr lang="zh-CN" altLang="zh-CN" dirty="0">
                <a:solidFill>
                  <a:srgbClr val="0000FF"/>
                </a:solidFill>
                <a:effectLst/>
                <a:latin typeface="宋体" panose="02010600030101010101" pitchFamily="2" charset="-122"/>
                <a:cs typeface="Arial" panose="020B0604020202020204" pitchFamily="34" charset="0"/>
              </a:rPr>
              <a:t>可</a:t>
            </a:r>
            <a:r>
              <a:rPr lang="zh-CN" altLang="en-US" dirty="0">
                <a:solidFill>
                  <a:srgbClr val="0000FF"/>
                </a:solidFill>
                <a:effectLst/>
                <a:latin typeface="宋体" panose="02010600030101010101" pitchFamily="2" charset="-122"/>
                <a:cs typeface="Arial" panose="020B0604020202020204" pitchFamily="34" charset="0"/>
              </a:rPr>
              <a:t>行</a:t>
            </a:r>
            <a:r>
              <a:rPr lang="zh-CN" altLang="zh-CN" dirty="0">
                <a:solidFill>
                  <a:srgbClr val="0000FF"/>
                </a:solidFill>
                <a:effectLst/>
                <a:latin typeface="宋体" panose="02010600030101010101" pitchFamily="2" charset="-122"/>
                <a:cs typeface="Arial" panose="020B0604020202020204" pitchFamily="34" charset="0"/>
              </a:rPr>
              <a:t>顶点标号总是存在的。一种平凡的可行标号是</a:t>
            </a:r>
            <a:r>
              <a:rPr lang="en-US" altLang="zh-CN" dirty="0">
                <a:solidFill>
                  <a:srgbClr val="0000FF"/>
                </a:solidFill>
                <a:effectLst/>
                <a:latin typeface="宋体" panose="02010600030101010101" pitchFamily="2" charset="-122"/>
                <a:cs typeface="Arial" panose="020B0604020202020204" pitchFamily="34" charset="0"/>
              </a:rPr>
              <a:t>:</a:t>
            </a:r>
            <a:endParaRPr lang="zh-CN" altLang="en-US" dirty="0">
              <a:solidFill>
                <a:srgbClr val="0000FF"/>
              </a:solidFill>
            </a:endParaRPr>
          </a:p>
        </p:txBody>
      </p:sp>
      <p:graphicFrame>
        <p:nvGraphicFramePr>
          <p:cNvPr id="151556" name="对象 6"/>
          <p:cNvGraphicFramePr>
            <a:graphicFrameLocks noChangeAspect="1"/>
          </p:cNvGraphicFramePr>
          <p:nvPr/>
        </p:nvGraphicFramePr>
        <p:xfrm>
          <a:off x="1509713" y="5013325"/>
          <a:ext cx="5729287" cy="1474788"/>
        </p:xfrm>
        <a:graphic>
          <a:graphicData uri="http://schemas.openxmlformats.org/presentationml/2006/ole">
            <mc:AlternateContent xmlns:mc="http://schemas.openxmlformats.org/markup-compatibility/2006">
              <mc:Choice xmlns:v="urn:schemas-microsoft-com:vml" Requires="v">
                <p:oleObj spid="_x0000_s151896" name="公式" r:id="rId3" imgW="3060700" imgH="787400" progId="Equation.3">
                  <p:embed/>
                </p:oleObj>
              </mc:Choice>
              <mc:Fallback>
                <p:oleObj name="公式" r:id="rId3" imgW="3060700" imgH="787400" progId="Equation.3">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9713" y="5013325"/>
                        <a:ext cx="5729287" cy="147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155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345" y="641668"/>
            <a:ext cx="4467225" cy="3005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文本框 2"/>
          <p:cNvSpPr txBox="1"/>
          <p:nvPr/>
        </p:nvSpPr>
        <p:spPr>
          <a:xfrm>
            <a:off x="5171758" y="2317750"/>
            <a:ext cx="3692525" cy="583565"/>
          </a:xfrm>
          <a:prstGeom prst="rect">
            <a:avLst/>
          </a:prstGeom>
          <a:noFill/>
        </p:spPr>
        <p:txBody>
          <a:bodyPr wrap="none" rtlCol="0" anchor="t">
            <a:spAutoFit/>
          </a:bodyPr>
          <a:lstStyle/>
          <a:p>
            <a:r>
              <a:rPr lang="zh-CN" altLang="zh-CN" sz="3200" b="1" dirty="0">
                <a:effectLst/>
                <a:sym typeface="+mn-ea"/>
              </a:rPr>
              <a:t> </a:t>
            </a:r>
            <a:r>
              <a:rPr lang="en-US" altLang="zh-CN" sz="3200" b="1" i="1" dirty="0">
                <a:solidFill>
                  <a:srgbClr val="FF0000"/>
                </a:solidFill>
                <a:effectLst/>
                <a:sym typeface="+mn-ea"/>
              </a:rPr>
              <a:t>l</a:t>
            </a:r>
            <a:r>
              <a:rPr lang="en-US" altLang="zh-CN" sz="3200" b="1" dirty="0">
                <a:solidFill>
                  <a:srgbClr val="FF0000"/>
                </a:solidFill>
                <a:effectLst/>
                <a:sym typeface="+mn-ea"/>
              </a:rPr>
              <a:t>(</a:t>
            </a:r>
            <a:r>
              <a:rPr lang="en-US" altLang="zh-CN" sz="3200" b="1" i="1" dirty="0">
                <a:solidFill>
                  <a:srgbClr val="FF0000"/>
                </a:solidFill>
                <a:effectLst/>
                <a:sym typeface="+mn-ea"/>
              </a:rPr>
              <a:t>x</a:t>
            </a:r>
            <a:r>
              <a:rPr lang="en-US" altLang="zh-CN" sz="3200" b="1" dirty="0">
                <a:solidFill>
                  <a:srgbClr val="FF0000"/>
                </a:solidFill>
                <a:effectLst/>
                <a:sym typeface="+mn-ea"/>
              </a:rPr>
              <a:t>) + </a:t>
            </a:r>
            <a:r>
              <a:rPr lang="en-US" altLang="zh-CN" sz="3200" b="1" i="1" dirty="0">
                <a:solidFill>
                  <a:srgbClr val="FF0000"/>
                </a:solidFill>
                <a:effectLst/>
                <a:sym typeface="+mn-ea"/>
              </a:rPr>
              <a:t>l</a:t>
            </a:r>
            <a:r>
              <a:rPr lang="en-US" altLang="zh-CN" sz="3200" b="1" dirty="0">
                <a:solidFill>
                  <a:srgbClr val="FF0000"/>
                </a:solidFill>
                <a:effectLst/>
                <a:sym typeface="+mn-ea"/>
              </a:rPr>
              <a:t>( </a:t>
            </a:r>
            <a:r>
              <a:rPr lang="en-US" altLang="zh-CN" sz="3200" b="1" i="1" dirty="0">
                <a:solidFill>
                  <a:srgbClr val="FF0000"/>
                </a:solidFill>
                <a:effectLst/>
                <a:sym typeface="+mn-ea"/>
              </a:rPr>
              <a:t>y</a:t>
            </a:r>
            <a:r>
              <a:rPr lang="en-US" altLang="zh-CN" sz="3200" b="1" dirty="0">
                <a:solidFill>
                  <a:srgbClr val="FF0000"/>
                </a:solidFill>
                <a:effectLst/>
                <a:sym typeface="+mn-ea"/>
              </a:rPr>
              <a:t>) ≥ </a:t>
            </a:r>
            <a:r>
              <a:rPr lang="en-US" altLang="zh-CN" sz="3200" b="1" i="1" dirty="0">
                <a:solidFill>
                  <a:srgbClr val="FF0000"/>
                </a:solidFill>
                <a:effectLst/>
                <a:sym typeface="+mn-ea"/>
              </a:rPr>
              <a:t>w</a:t>
            </a:r>
            <a:r>
              <a:rPr lang="en-US" altLang="zh-CN" sz="3200" b="1" dirty="0">
                <a:solidFill>
                  <a:srgbClr val="FF0000"/>
                </a:solidFill>
                <a:effectLst/>
                <a:sym typeface="+mn-ea"/>
              </a:rPr>
              <a:t>(</a:t>
            </a:r>
            <a:r>
              <a:rPr lang="en-US" altLang="zh-CN" sz="3200" b="1" i="1" dirty="0" err="1">
                <a:solidFill>
                  <a:srgbClr val="FF0000"/>
                </a:solidFill>
                <a:effectLst/>
                <a:sym typeface="+mn-ea"/>
              </a:rPr>
              <a:t>xy</a:t>
            </a:r>
            <a:r>
              <a:rPr lang="en-US" altLang="zh-CN" sz="3200" b="1" dirty="0">
                <a:solidFill>
                  <a:srgbClr val="FF0000"/>
                </a:solidFill>
                <a:effectLst/>
                <a:sym typeface="+mn-ea"/>
              </a:rPr>
              <a:t>) </a:t>
            </a:r>
            <a:endParaRPr lang="zh-CN" altLang="en-US" sz="3200" b="1" dirty="0"/>
          </a:p>
        </p:txBody>
      </p:sp>
      <p:sp>
        <p:nvSpPr>
          <p:cNvPr id="4" name="TextBox 3"/>
          <p:cNvSpPr txBox="1"/>
          <p:nvPr/>
        </p:nvSpPr>
        <p:spPr>
          <a:xfrm>
            <a:off x="2183514" y="1445791"/>
            <a:ext cx="504056" cy="461665"/>
          </a:xfrm>
          <a:prstGeom prst="rect">
            <a:avLst/>
          </a:prstGeom>
          <a:noFill/>
        </p:spPr>
        <p:txBody>
          <a:bodyPr wrap="square" rtlCol="0">
            <a:spAutoFit/>
          </a:bodyPr>
          <a:lstStyle/>
          <a:p>
            <a:r>
              <a:rPr lang="en-US" altLang="zh-CN" sz="2400" b="1" dirty="0">
                <a:solidFill>
                  <a:srgbClr val="000066"/>
                </a:solidFill>
                <a:latin typeface="黑体" panose="02010609060101010101" pitchFamily="49" charset="-122"/>
                <a:ea typeface="黑体" panose="02010609060101010101" pitchFamily="49" charset="-122"/>
              </a:rPr>
              <a:t>1</a:t>
            </a:r>
            <a:endParaRPr lang="zh-CN" altLang="en-US" sz="2400" b="1" dirty="0">
              <a:solidFill>
                <a:srgbClr val="000066"/>
              </a:solidFill>
              <a:latin typeface="黑体" panose="02010609060101010101" pitchFamily="49" charset="-122"/>
              <a:ea typeface="黑体" panose="02010609060101010101" pitchFamily="49"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0"/>
            <a:ext cx="8540750" cy="1368425"/>
          </a:xfrm>
        </p:spPr>
        <p:txBody>
          <a:bodyPr/>
          <a:lstStyle/>
          <a:p>
            <a:pPr>
              <a:defRPr/>
            </a:pPr>
            <a:r>
              <a:rPr lang="zh-CN" altLang="zh-CN" sz="2800" dirty="0">
                <a:effectLst/>
              </a:rPr>
              <a:t>下面的例子显示了赋权</a:t>
            </a:r>
            <a:r>
              <a:rPr lang="zh-CN" altLang="en-US" sz="2800" dirty="0">
                <a:effectLst/>
              </a:rPr>
              <a:t>完全二部</a:t>
            </a:r>
            <a:r>
              <a:rPr lang="zh-CN" altLang="zh-CN" sz="2800" dirty="0">
                <a:effectLst/>
              </a:rPr>
              <a:t>图 </a:t>
            </a:r>
            <a:r>
              <a:rPr lang="en-US" altLang="zh-CN" sz="2800" i="1" dirty="0">
                <a:solidFill>
                  <a:srgbClr val="FF0000"/>
                </a:solidFill>
                <a:effectLst/>
              </a:rPr>
              <a:t>G</a:t>
            </a:r>
            <a:r>
              <a:rPr lang="en-US" altLang="zh-CN" sz="2800" dirty="0">
                <a:solidFill>
                  <a:srgbClr val="FF0000"/>
                </a:solidFill>
                <a:effectLst/>
              </a:rPr>
              <a:t> = </a:t>
            </a:r>
            <a:r>
              <a:rPr lang="en-US" altLang="zh-CN" sz="2800" i="1" dirty="0">
                <a:solidFill>
                  <a:srgbClr val="FF0000"/>
                </a:solidFill>
                <a:effectLst/>
              </a:rPr>
              <a:t>K</a:t>
            </a:r>
            <a:r>
              <a:rPr lang="en-US" altLang="zh-CN" sz="2800" baseline="-25000" dirty="0">
                <a:solidFill>
                  <a:srgbClr val="FF0000"/>
                </a:solidFill>
                <a:effectLst/>
              </a:rPr>
              <a:t>4,4</a:t>
            </a:r>
            <a:r>
              <a:rPr lang="en-US" altLang="zh-CN" sz="2800" dirty="0">
                <a:solidFill>
                  <a:srgbClr val="FF0000"/>
                </a:solidFill>
                <a:effectLst/>
              </a:rPr>
              <a:t> </a:t>
            </a:r>
            <a:r>
              <a:rPr lang="zh-CN" altLang="zh-CN" sz="2800" dirty="0">
                <a:effectLst/>
              </a:rPr>
              <a:t>的平凡顶点标号。</a:t>
            </a:r>
          </a:p>
          <a:p>
            <a:pPr>
              <a:defRPr/>
            </a:pPr>
            <a:endParaRPr lang="zh-CN" altLang="en-US" sz="2800" dirty="0"/>
          </a:p>
        </p:txBody>
      </p:sp>
      <p:graphicFrame>
        <p:nvGraphicFramePr>
          <p:cNvPr id="153604" name="对象 3"/>
          <p:cNvGraphicFramePr>
            <a:graphicFrameLocks noChangeAspect="1"/>
          </p:cNvGraphicFramePr>
          <p:nvPr/>
        </p:nvGraphicFramePr>
        <p:xfrm>
          <a:off x="251520" y="1574414"/>
          <a:ext cx="3672408" cy="2494758"/>
        </p:xfrm>
        <a:graphic>
          <a:graphicData uri="http://schemas.openxmlformats.org/presentationml/2006/ole">
            <mc:AlternateContent xmlns:mc="http://schemas.openxmlformats.org/markup-compatibility/2006">
              <mc:Choice xmlns:v="urn:schemas-microsoft-com:vml" Requires="v">
                <p:oleObj spid="_x0000_s425186" name="公式" r:id="rId3" imgW="3009900" imgH="2044700" progId="Equation.3">
                  <p:embed/>
                </p:oleObj>
              </mc:Choice>
              <mc:Fallback>
                <p:oleObj name="公式" r:id="rId3" imgW="3009900" imgH="2044700" progId="Equation.3">
                  <p:embed/>
                  <p:pic>
                    <p:nvPicPr>
                      <p:cNvPr id="0" name="图片 4249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574414"/>
                        <a:ext cx="3672408" cy="2494758"/>
                      </a:xfrm>
                      <a:prstGeom prst="rect">
                        <a:avLst/>
                      </a:prstGeom>
                      <a:solidFill>
                        <a:srgbClr val="FFFF00"/>
                      </a:solidFill>
                      <a:ln>
                        <a:noFill/>
                      </a:ln>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748768807"/>
              </p:ext>
            </p:extLst>
          </p:nvPr>
        </p:nvGraphicFramePr>
        <p:xfrm>
          <a:off x="179512" y="5085184"/>
          <a:ext cx="5729287" cy="1474788"/>
        </p:xfrm>
        <a:graphic>
          <a:graphicData uri="http://schemas.openxmlformats.org/presentationml/2006/ole">
            <mc:AlternateContent xmlns:mc="http://schemas.openxmlformats.org/markup-compatibility/2006">
              <mc:Choice xmlns:v="urn:schemas-microsoft-com:vml" Requires="v">
                <p:oleObj spid="_x0000_s425187" name="公式" r:id="rId5" imgW="3060700" imgH="787400" progId="Equation.3">
                  <p:embed/>
                </p:oleObj>
              </mc:Choice>
              <mc:Fallback>
                <p:oleObj name="公式" r:id="rId5" imgW="3060700" imgH="787400" progId="Equation.3">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512" y="5085184"/>
                        <a:ext cx="5729287" cy="1474788"/>
                      </a:xfrm>
                      <a:prstGeom prst="rect">
                        <a:avLst/>
                      </a:prstGeom>
                      <a:solidFill>
                        <a:schemeClr val="accent4">
                          <a:lumMod val="20000"/>
                          <a:lumOff val="80000"/>
                        </a:schemeClr>
                      </a:solidFill>
                      <a:ln>
                        <a:noFill/>
                      </a:ln>
                    </p:spPr>
                  </p:pic>
                </p:oleObj>
              </mc:Fallback>
            </mc:AlternateContent>
          </a:graphicData>
        </a:graphic>
      </p:graphicFrame>
      <p:pic>
        <p:nvPicPr>
          <p:cNvPr id="425165" name="Picture 20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2080" y="1268760"/>
            <a:ext cx="3429000"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a:effectLst/>
              </a:rPr>
              <a:t>相等子图</a:t>
            </a:r>
            <a:endParaRPr lang="zh-CN" altLang="en-US" dirty="0"/>
          </a:p>
        </p:txBody>
      </p:sp>
      <p:sp>
        <p:nvSpPr>
          <p:cNvPr id="3" name="内容占位符 2"/>
          <p:cNvSpPr>
            <a:spLocks noGrp="1"/>
          </p:cNvSpPr>
          <p:nvPr>
            <p:ph idx="1"/>
          </p:nvPr>
        </p:nvSpPr>
        <p:spPr>
          <a:xfrm>
            <a:off x="179388" y="836613"/>
            <a:ext cx="8785225" cy="5184775"/>
          </a:xfrm>
        </p:spPr>
        <p:txBody>
          <a:bodyPr/>
          <a:lstStyle/>
          <a:p>
            <a:pPr>
              <a:defRPr/>
            </a:pPr>
            <a:r>
              <a:rPr lang="en-US" altLang="zh-CN" dirty="0">
                <a:solidFill>
                  <a:srgbClr val="0000FF"/>
                </a:solidFill>
                <a:effectLst/>
              </a:rPr>
              <a:t> </a:t>
            </a:r>
            <a:r>
              <a:rPr lang="zh-CN" altLang="en-US" dirty="0">
                <a:solidFill>
                  <a:srgbClr val="0000FF"/>
                </a:solidFill>
                <a:effectLst/>
              </a:rPr>
              <a:t>设</a:t>
            </a:r>
            <a:r>
              <a:rPr lang="en-US" altLang="zh-CN" dirty="0">
                <a:solidFill>
                  <a:srgbClr val="0000FF"/>
                </a:solidFill>
                <a:effectLst/>
              </a:rPr>
              <a:t>G=(X,Y)</a:t>
            </a:r>
            <a:r>
              <a:rPr lang="zh-CN" altLang="en-US" dirty="0">
                <a:solidFill>
                  <a:srgbClr val="0000FF"/>
                </a:solidFill>
                <a:effectLst/>
              </a:rPr>
              <a:t>是一个赋权二部图</a:t>
            </a:r>
            <a:r>
              <a:rPr lang="zh-CN" altLang="zh-CN" dirty="0">
                <a:solidFill>
                  <a:srgbClr val="0000FF"/>
                </a:solidFill>
                <a:effectLst/>
              </a:rPr>
              <a:t>，</a:t>
            </a:r>
            <a:r>
              <a:rPr lang="zh-CN" altLang="en-US" i="1" dirty="0">
                <a:solidFill>
                  <a:srgbClr val="0000FF"/>
                </a:solidFill>
                <a:effectLst/>
              </a:rPr>
              <a:t>用</a:t>
            </a:r>
            <a:r>
              <a:rPr lang="en-US" altLang="zh-CN" i="1" dirty="0">
                <a:solidFill>
                  <a:srgbClr val="0000FF"/>
                </a:solidFill>
                <a:effectLst/>
              </a:rPr>
              <a:t>l</a:t>
            </a:r>
            <a:r>
              <a:rPr lang="en-US" altLang="zh-CN" dirty="0">
                <a:solidFill>
                  <a:srgbClr val="0000FF"/>
                </a:solidFill>
                <a:effectLst/>
              </a:rPr>
              <a:t>(v)</a:t>
            </a:r>
            <a:r>
              <a:rPr lang="zh-CN" altLang="en-US" dirty="0">
                <a:solidFill>
                  <a:srgbClr val="0000FF"/>
                </a:solidFill>
                <a:effectLst/>
              </a:rPr>
              <a:t>表示顶点</a:t>
            </a:r>
            <a:r>
              <a:rPr lang="en-US" altLang="zh-CN" dirty="0">
                <a:solidFill>
                  <a:srgbClr val="0000FF"/>
                </a:solidFill>
                <a:effectLst/>
              </a:rPr>
              <a:t>v</a:t>
            </a:r>
            <a:r>
              <a:rPr lang="zh-CN" altLang="en-US" dirty="0">
                <a:solidFill>
                  <a:srgbClr val="0000FF"/>
                </a:solidFill>
                <a:effectLst/>
              </a:rPr>
              <a:t>的标号，</a:t>
            </a:r>
            <a:r>
              <a:rPr lang="en-US" altLang="zh-CN" i="1" dirty="0">
                <a:solidFill>
                  <a:srgbClr val="0000FF"/>
                </a:solidFill>
                <a:effectLst/>
              </a:rPr>
              <a:t> w</a:t>
            </a:r>
            <a:r>
              <a:rPr lang="en-US" altLang="zh-CN" dirty="0">
                <a:solidFill>
                  <a:srgbClr val="0000FF"/>
                </a:solidFill>
                <a:effectLst/>
              </a:rPr>
              <a:t>(</a:t>
            </a:r>
            <a:r>
              <a:rPr lang="en-US" altLang="zh-CN" i="1" dirty="0" err="1">
                <a:solidFill>
                  <a:srgbClr val="0000FF"/>
                </a:solidFill>
                <a:effectLst/>
              </a:rPr>
              <a:t>uv</a:t>
            </a:r>
            <a:r>
              <a:rPr lang="en-US" altLang="zh-CN" dirty="0">
                <a:solidFill>
                  <a:srgbClr val="0000FF"/>
                </a:solidFill>
                <a:effectLst/>
              </a:rPr>
              <a:t>)</a:t>
            </a:r>
            <a:r>
              <a:rPr lang="zh-CN" altLang="en-US" dirty="0">
                <a:solidFill>
                  <a:srgbClr val="0000FF"/>
                </a:solidFill>
                <a:effectLst/>
              </a:rPr>
              <a:t>表示边</a:t>
            </a:r>
            <a:r>
              <a:rPr lang="en-US" altLang="zh-CN" dirty="0">
                <a:solidFill>
                  <a:srgbClr val="0000FF"/>
                </a:solidFill>
                <a:effectLst/>
              </a:rPr>
              <a:t>(u,v)</a:t>
            </a:r>
            <a:r>
              <a:rPr lang="zh-CN" altLang="en-US" dirty="0">
                <a:solidFill>
                  <a:srgbClr val="0000FF"/>
                </a:solidFill>
                <a:effectLst/>
              </a:rPr>
              <a:t>的权</a:t>
            </a:r>
            <a:r>
              <a:rPr lang="en-US" altLang="zh-CN" dirty="0">
                <a:solidFill>
                  <a:srgbClr val="0000FF"/>
                </a:solidFill>
                <a:effectLst/>
              </a:rPr>
              <a:t>,</a:t>
            </a:r>
            <a:r>
              <a:rPr lang="zh-CN" altLang="zh-CN" dirty="0">
                <a:solidFill>
                  <a:srgbClr val="0000FF"/>
                </a:solidFill>
                <a:effectLst/>
              </a:rPr>
              <a:t>令</a:t>
            </a:r>
            <a:r>
              <a:rPr lang="en-US" altLang="zh-CN" dirty="0">
                <a:solidFill>
                  <a:srgbClr val="0000FF"/>
                </a:solidFill>
                <a:effectLst/>
              </a:rPr>
              <a:t>: </a:t>
            </a:r>
            <a:endParaRPr lang="zh-CN" altLang="zh-CN" dirty="0">
              <a:solidFill>
                <a:srgbClr val="0000FF"/>
              </a:solidFill>
              <a:effectLst/>
            </a:endParaRPr>
          </a:p>
          <a:p>
            <a:pPr marL="0" indent="0" algn="ctr">
              <a:buNone/>
              <a:defRPr/>
            </a:pPr>
            <a:r>
              <a:rPr lang="en-US" altLang="zh-CN" i="1" dirty="0">
                <a:solidFill>
                  <a:srgbClr val="FF0000"/>
                </a:solidFill>
                <a:effectLst/>
              </a:rPr>
              <a:t>E</a:t>
            </a:r>
            <a:r>
              <a:rPr lang="en-US" altLang="zh-CN" i="1" baseline="-25000" dirty="0">
                <a:solidFill>
                  <a:srgbClr val="FF0000"/>
                </a:solidFill>
                <a:effectLst/>
              </a:rPr>
              <a:t>l</a:t>
            </a:r>
            <a:r>
              <a:rPr lang="en-US" altLang="zh-CN" i="1" dirty="0">
                <a:solidFill>
                  <a:srgbClr val="FF0000"/>
                </a:solidFill>
                <a:effectLst/>
              </a:rPr>
              <a:t> </a:t>
            </a:r>
            <a:r>
              <a:rPr lang="zh-CN" altLang="zh-CN" dirty="0">
                <a:solidFill>
                  <a:srgbClr val="FF0000"/>
                </a:solidFill>
                <a:effectLst/>
              </a:rPr>
              <a:t>＝</a:t>
            </a:r>
            <a:r>
              <a:rPr lang="en-US" altLang="zh-CN" dirty="0">
                <a:solidFill>
                  <a:srgbClr val="FF0000"/>
                </a:solidFill>
                <a:effectLst/>
              </a:rPr>
              <a:t>{</a:t>
            </a:r>
            <a:r>
              <a:rPr lang="en-US" altLang="zh-CN" i="1" dirty="0" err="1">
                <a:solidFill>
                  <a:srgbClr val="FF0000"/>
                </a:solidFill>
                <a:effectLst/>
              </a:rPr>
              <a:t>xy</a:t>
            </a:r>
            <a:r>
              <a:rPr lang="en-US" altLang="zh-CN" i="1" dirty="0">
                <a:solidFill>
                  <a:srgbClr val="FF0000"/>
                </a:solidFill>
                <a:effectLst/>
              </a:rPr>
              <a:t> </a:t>
            </a:r>
            <a:r>
              <a:rPr lang="en-US" altLang="zh-CN" dirty="0">
                <a:solidFill>
                  <a:srgbClr val="FF0000"/>
                </a:solidFill>
                <a:effectLst/>
              </a:rPr>
              <a:t>∈</a:t>
            </a:r>
            <a:r>
              <a:rPr lang="en-US" altLang="zh-CN" i="1" dirty="0">
                <a:solidFill>
                  <a:srgbClr val="FF0000"/>
                </a:solidFill>
                <a:effectLst/>
              </a:rPr>
              <a:t> E</a:t>
            </a:r>
            <a:r>
              <a:rPr lang="en-US" altLang="zh-CN" dirty="0">
                <a:solidFill>
                  <a:srgbClr val="FF0000"/>
                </a:solidFill>
                <a:effectLst/>
              </a:rPr>
              <a:t>(</a:t>
            </a:r>
            <a:r>
              <a:rPr lang="en-US" altLang="zh-CN" i="1" dirty="0">
                <a:solidFill>
                  <a:srgbClr val="FF0000"/>
                </a:solidFill>
                <a:effectLst/>
              </a:rPr>
              <a:t>G</a:t>
            </a:r>
            <a:r>
              <a:rPr lang="en-US" altLang="zh-CN" dirty="0">
                <a:solidFill>
                  <a:srgbClr val="FF0000"/>
                </a:solidFill>
                <a:effectLst/>
              </a:rPr>
              <a:t>) |</a:t>
            </a:r>
            <a:r>
              <a:rPr lang="en-US" altLang="zh-CN" i="1" dirty="0">
                <a:solidFill>
                  <a:srgbClr val="FF0000"/>
                </a:solidFill>
                <a:effectLst/>
              </a:rPr>
              <a:t> l</a:t>
            </a:r>
            <a:r>
              <a:rPr lang="en-US" altLang="zh-CN" dirty="0">
                <a:solidFill>
                  <a:srgbClr val="FF0000"/>
                </a:solidFill>
                <a:effectLst/>
              </a:rPr>
              <a:t>(</a:t>
            </a:r>
            <a:r>
              <a:rPr lang="en-US" altLang="zh-CN" i="1" dirty="0">
                <a:solidFill>
                  <a:srgbClr val="FF0000"/>
                </a:solidFill>
                <a:effectLst/>
              </a:rPr>
              <a:t>x</a:t>
            </a:r>
            <a:r>
              <a:rPr lang="en-US" altLang="zh-CN" dirty="0">
                <a:solidFill>
                  <a:srgbClr val="FF0000"/>
                </a:solidFill>
                <a:effectLst/>
              </a:rPr>
              <a:t>)</a:t>
            </a:r>
            <a:r>
              <a:rPr lang="en-US" altLang="zh-CN" i="1" dirty="0">
                <a:solidFill>
                  <a:srgbClr val="FF0000"/>
                </a:solidFill>
                <a:effectLst/>
              </a:rPr>
              <a:t> </a:t>
            </a:r>
            <a:r>
              <a:rPr lang="en-US" altLang="zh-CN" dirty="0">
                <a:solidFill>
                  <a:srgbClr val="FF0000"/>
                </a:solidFill>
                <a:effectLst/>
              </a:rPr>
              <a:t>+</a:t>
            </a:r>
            <a:r>
              <a:rPr lang="en-US" altLang="zh-CN" i="1" dirty="0">
                <a:solidFill>
                  <a:srgbClr val="FF0000"/>
                </a:solidFill>
                <a:effectLst/>
              </a:rPr>
              <a:t> l</a:t>
            </a:r>
            <a:r>
              <a:rPr lang="en-US" altLang="zh-CN" dirty="0">
                <a:solidFill>
                  <a:srgbClr val="FF0000"/>
                </a:solidFill>
                <a:effectLst/>
              </a:rPr>
              <a:t>(</a:t>
            </a:r>
            <a:r>
              <a:rPr lang="en-US" altLang="zh-CN" i="1" dirty="0">
                <a:solidFill>
                  <a:srgbClr val="FF0000"/>
                </a:solidFill>
                <a:effectLst/>
              </a:rPr>
              <a:t> y</a:t>
            </a:r>
            <a:r>
              <a:rPr lang="en-US" altLang="zh-CN" dirty="0">
                <a:solidFill>
                  <a:srgbClr val="FF0000"/>
                </a:solidFill>
                <a:effectLst/>
              </a:rPr>
              <a:t>)</a:t>
            </a:r>
            <a:r>
              <a:rPr lang="en-US" altLang="zh-CN" i="1" dirty="0">
                <a:solidFill>
                  <a:srgbClr val="FF0000"/>
                </a:solidFill>
                <a:effectLst/>
              </a:rPr>
              <a:t> </a:t>
            </a:r>
            <a:r>
              <a:rPr lang="en-US" altLang="zh-CN" dirty="0">
                <a:solidFill>
                  <a:srgbClr val="FF0000"/>
                </a:solidFill>
                <a:effectLst/>
              </a:rPr>
              <a:t>=</a:t>
            </a:r>
            <a:r>
              <a:rPr lang="en-US" altLang="zh-CN" i="1" dirty="0">
                <a:solidFill>
                  <a:srgbClr val="FF0000"/>
                </a:solidFill>
                <a:effectLst/>
              </a:rPr>
              <a:t> w</a:t>
            </a:r>
            <a:r>
              <a:rPr lang="en-US" altLang="zh-CN" dirty="0">
                <a:solidFill>
                  <a:srgbClr val="FF0000"/>
                </a:solidFill>
                <a:effectLst/>
              </a:rPr>
              <a:t>(</a:t>
            </a:r>
            <a:r>
              <a:rPr lang="en-US" altLang="zh-CN" i="1" dirty="0" err="1">
                <a:solidFill>
                  <a:srgbClr val="FF0000"/>
                </a:solidFill>
                <a:effectLst/>
              </a:rPr>
              <a:t>xy</a:t>
            </a:r>
            <a:r>
              <a:rPr lang="en-US" altLang="zh-CN" dirty="0">
                <a:solidFill>
                  <a:srgbClr val="FF0000"/>
                </a:solidFill>
                <a:effectLst/>
              </a:rPr>
              <a:t>)}</a:t>
            </a:r>
            <a:r>
              <a:rPr lang="en-US" altLang="zh-CN" i="1" dirty="0">
                <a:solidFill>
                  <a:srgbClr val="FF0000"/>
                </a:solidFill>
                <a:effectLst/>
              </a:rPr>
              <a:t> </a:t>
            </a:r>
            <a:r>
              <a:rPr lang="zh-CN" altLang="zh-CN" dirty="0">
                <a:solidFill>
                  <a:srgbClr val="FF0000"/>
                </a:solidFill>
                <a:effectLst/>
              </a:rPr>
              <a:t>，</a:t>
            </a:r>
          </a:p>
          <a:p>
            <a:pPr marL="0" indent="0">
              <a:buNone/>
              <a:defRPr/>
            </a:pPr>
            <a:r>
              <a:rPr lang="en-US" altLang="zh-CN" dirty="0">
                <a:solidFill>
                  <a:srgbClr val="FF0000"/>
                </a:solidFill>
                <a:effectLst/>
              </a:rPr>
              <a:t> </a:t>
            </a:r>
            <a:endParaRPr lang="zh-CN" altLang="zh-CN" dirty="0">
              <a:solidFill>
                <a:srgbClr val="FF0000"/>
              </a:solidFill>
              <a:effectLst/>
            </a:endParaRPr>
          </a:p>
          <a:p>
            <a:pPr>
              <a:defRPr/>
            </a:pPr>
            <a:r>
              <a:rPr lang="en-US" altLang="zh-CN" dirty="0">
                <a:solidFill>
                  <a:srgbClr val="0000FF"/>
                </a:solidFill>
                <a:effectLst/>
              </a:rPr>
              <a:t>G </a:t>
            </a:r>
            <a:r>
              <a:rPr lang="zh-CN" altLang="zh-CN" dirty="0">
                <a:solidFill>
                  <a:srgbClr val="0000FF"/>
                </a:solidFill>
                <a:effectLst/>
              </a:rPr>
              <a:t>中以 </a:t>
            </a:r>
            <a:r>
              <a:rPr lang="en-US" altLang="zh-CN" i="1" dirty="0">
                <a:solidFill>
                  <a:srgbClr val="0000FF"/>
                </a:solidFill>
                <a:effectLst/>
              </a:rPr>
              <a:t>E</a:t>
            </a:r>
            <a:r>
              <a:rPr lang="en-US" altLang="zh-CN" i="1" baseline="-25000" dirty="0">
                <a:solidFill>
                  <a:srgbClr val="0000FF"/>
                </a:solidFill>
                <a:effectLst/>
              </a:rPr>
              <a:t>l</a:t>
            </a:r>
            <a:r>
              <a:rPr lang="en-US" altLang="zh-CN" dirty="0">
                <a:solidFill>
                  <a:srgbClr val="0000FF"/>
                </a:solidFill>
                <a:effectLst/>
              </a:rPr>
              <a:t> </a:t>
            </a:r>
            <a:r>
              <a:rPr lang="zh-CN" altLang="zh-CN" dirty="0">
                <a:solidFill>
                  <a:srgbClr val="0000FF"/>
                </a:solidFill>
                <a:effectLst/>
              </a:rPr>
              <a:t>为边集的生成子图称为</a:t>
            </a:r>
            <a:r>
              <a:rPr lang="en-US" altLang="zh-CN" dirty="0">
                <a:solidFill>
                  <a:srgbClr val="0000FF"/>
                </a:solidFill>
                <a:effectLst/>
              </a:rPr>
              <a:t> G </a:t>
            </a:r>
            <a:r>
              <a:rPr lang="zh-CN" altLang="zh-CN" dirty="0">
                <a:solidFill>
                  <a:srgbClr val="0000FF"/>
                </a:solidFill>
                <a:effectLst/>
              </a:rPr>
              <a:t>的 </a:t>
            </a:r>
            <a:r>
              <a:rPr lang="en-US" altLang="zh-CN" i="1" dirty="0">
                <a:solidFill>
                  <a:srgbClr val="0000FF"/>
                </a:solidFill>
                <a:effectLst/>
              </a:rPr>
              <a:t>l</a:t>
            </a:r>
            <a:r>
              <a:rPr lang="en-US" altLang="zh-CN" dirty="0">
                <a:solidFill>
                  <a:srgbClr val="0000FF"/>
                </a:solidFill>
                <a:effectLst/>
              </a:rPr>
              <a:t> </a:t>
            </a:r>
            <a:r>
              <a:rPr lang="zh-CN" altLang="zh-CN" dirty="0">
                <a:solidFill>
                  <a:srgbClr val="0000FF"/>
                </a:solidFill>
                <a:effectLst/>
              </a:rPr>
              <a:t>相等子图，记为 </a:t>
            </a:r>
            <a:r>
              <a:rPr lang="en-US" altLang="zh-CN" i="1" dirty="0" err="1">
                <a:solidFill>
                  <a:srgbClr val="0000FF"/>
                </a:solidFill>
                <a:effectLst/>
              </a:rPr>
              <a:t>G</a:t>
            </a:r>
            <a:r>
              <a:rPr lang="en-US" altLang="zh-CN" i="1" baseline="-25000" dirty="0" err="1">
                <a:solidFill>
                  <a:srgbClr val="0000FF"/>
                </a:solidFill>
                <a:effectLst/>
              </a:rPr>
              <a:t>l</a:t>
            </a:r>
            <a:r>
              <a:rPr lang="en-US" altLang="zh-CN" dirty="0">
                <a:solidFill>
                  <a:srgbClr val="0000FF"/>
                </a:solidFill>
                <a:effectLst/>
              </a:rPr>
              <a:t> </a:t>
            </a:r>
            <a:r>
              <a:rPr lang="zh-CN" altLang="zh-CN" dirty="0">
                <a:solidFill>
                  <a:srgbClr val="0000FF"/>
                </a:solidFill>
                <a:effectLst/>
              </a:rPr>
              <a:t>。</a:t>
            </a:r>
            <a:endParaRPr lang="en-US" altLang="zh-CN" dirty="0">
              <a:solidFill>
                <a:srgbClr val="0000FF"/>
              </a:solidFill>
              <a:effectLst/>
            </a:endParaRPr>
          </a:p>
          <a:p>
            <a:pPr>
              <a:defRPr/>
            </a:pPr>
            <a:endParaRPr lang="en-US" altLang="zh-CN" dirty="0">
              <a:solidFill>
                <a:srgbClr val="0000FF"/>
              </a:solidFill>
              <a:effectLst/>
            </a:endParaRPr>
          </a:p>
          <a:p>
            <a:pPr>
              <a:defRPr/>
            </a:pPr>
            <a:r>
              <a:rPr lang="zh-CN" altLang="zh-CN" dirty="0">
                <a:solidFill>
                  <a:srgbClr val="0000FF"/>
                </a:solidFill>
                <a:effectLst/>
              </a:rPr>
              <a:t>注意 </a:t>
            </a:r>
            <a:r>
              <a:rPr lang="en-US" altLang="zh-CN" i="1" dirty="0" err="1">
                <a:solidFill>
                  <a:srgbClr val="0000FF"/>
                </a:solidFill>
                <a:effectLst/>
              </a:rPr>
              <a:t>G</a:t>
            </a:r>
            <a:r>
              <a:rPr lang="en-US" altLang="zh-CN" i="1" baseline="-25000" dirty="0" err="1">
                <a:solidFill>
                  <a:srgbClr val="0000FF"/>
                </a:solidFill>
                <a:effectLst/>
              </a:rPr>
              <a:t>l</a:t>
            </a:r>
            <a:r>
              <a:rPr lang="en-US" altLang="zh-CN" dirty="0">
                <a:solidFill>
                  <a:srgbClr val="0000FF"/>
                </a:solidFill>
                <a:effectLst/>
              </a:rPr>
              <a:t> </a:t>
            </a:r>
            <a:r>
              <a:rPr lang="zh-CN" altLang="zh-CN" dirty="0">
                <a:solidFill>
                  <a:srgbClr val="0000FF"/>
                </a:solidFill>
                <a:effectLst/>
              </a:rPr>
              <a:t>的顶点集与</a:t>
            </a:r>
            <a:r>
              <a:rPr lang="en-US" altLang="zh-CN" dirty="0">
                <a:solidFill>
                  <a:srgbClr val="0000FF"/>
                </a:solidFill>
                <a:effectLst/>
              </a:rPr>
              <a:t> G </a:t>
            </a:r>
            <a:r>
              <a:rPr lang="zh-CN" altLang="zh-CN" dirty="0">
                <a:solidFill>
                  <a:srgbClr val="0000FF"/>
                </a:solidFill>
                <a:effectLst/>
              </a:rPr>
              <a:t>的顶点集相 同。</a:t>
            </a:r>
          </a:p>
          <a:p>
            <a:pPr>
              <a:defRPr/>
            </a:pPr>
            <a:endParaRPr lang="zh-CN" altLang="en-US" dirty="0">
              <a:solidFill>
                <a:srgbClr val="0000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96" y="3507109"/>
            <a:ext cx="3429000"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内容占位符 2"/>
          <p:cNvSpPr>
            <a:spLocks noGrp="1"/>
          </p:cNvSpPr>
          <p:nvPr>
            <p:ph idx="1"/>
          </p:nvPr>
        </p:nvSpPr>
        <p:spPr>
          <a:xfrm>
            <a:off x="179512" y="0"/>
            <a:ext cx="8540750" cy="1368425"/>
          </a:xfrm>
        </p:spPr>
        <p:txBody>
          <a:bodyPr/>
          <a:lstStyle/>
          <a:p>
            <a:pPr>
              <a:defRPr/>
            </a:pPr>
            <a:r>
              <a:rPr lang="zh-CN" altLang="zh-CN" sz="2800" dirty="0">
                <a:effectLst/>
              </a:rPr>
              <a:t>下面的例子显示了赋权</a:t>
            </a:r>
            <a:r>
              <a:rPr lang="zh-CN" altLang="en-US" sz="2800" dirty="0">
                <a:effectLst/>
              </a:rPr>
              <a:t>完全二部</a:t>
            </a:r>
            <a:r>
              <a:rPr lang="zh-CN" altLang="zh-CN" sz="2800" dirty="0">
                <a:effectLst/>
              </a:rPr>
              <a:t>图 </a:t>
            </a:r>
            <a:r>
              <a:rPr lang="en-US" altLang="zh-CN" sz="2800" i="1" dirty="0">
                <a:solidFill>
                  <a:srgbClr val="FF0000"/>
                </a:solidFill>
                <a:effectLst/>
              </a:rPr>
              <a:t>G</a:t>
            </a:r>
            <a:r>
              <a:rPr lang="en-US" altLang="zh-CN" sz="2800" dirty="0">
                <a:solidFill>
                  <a:srgbClr val="FF0000"/>
                </a:solidFill>
                <a:effectLst/>
              </a:rPr>
              <a:t> = </a:t>
            </a:r>
            <a:r>
              <a:rPr lang="en-US" altLang="zh-CN" sz="2800" i="1" dirty="0">
                <a:solidFill>
                  <a:srgbClr val="FF0000"/>
                </a:solidFill>
                <a:effectLst/>
              </a:rPr>
              <a:t>K</a:t>
            </a:r>
            <a:r>
              <a:rPr lang="en-US" altLang="zh-CN" sz="2800" baseline="-25000" dirty="0">
                <a:solidFill>
                  <a:srgbClr val="FF0000"/>
                </a:solidFill>
                <a:effectLst/>
              </a:rPr>
              <a:t>4,4</a:t>
            </a:r>
            <a:r>
              <a:rPr lang="en-US" altLang="zh-CN" sz="2800" dirty="0">
                <a:solidFill>
                  <a:srgbClr val="FF0000"/>
                </a:solidFill>
                <a:effectLst/>
              </a:rPr>
              <a:t> </a:t>
            </a:r>
            <a:r>
              <a:rPr lang="zh-CN" altLang="zh-CN" sz="2800" dirty="0">
                <a:effectLst/>
              </a:rPr>
              <a:t>的平凡顶点标号，以及在这种标号下的</a:t>
            </a:r>
            <a:r>
              <a:rPr lang="zh-CN" altLang="zh-CN" sz="2800" dirty="0">
                <a:solidFill>
                  <a:srgbClr val="FF0000"/>
                </a:solidFill>
                <a:effectLst/>
              </a:rPr>
              <a:t>相等子图</a:t>
            </a:r>
            <a:r>
              <a:rPr lang="zh-CN" altLang="zh-CN" sz="2800" dirty="0">
                <a:effectLst/>
              </a:rPr>
              <a:t>。</a:t>
            </a:r>
          </a:p>
          <a:p>
            <a:pPr>
              <a:defRPr/>
            </a:pPr>
            <a:endParaRPr lang="zh-CN" altLang="en-US" sz="2800" dirty="0"/>
          </a:p>
        </p:txBody>
      </p:sp>
      <p:graphicFrame>
        <p:nvGraphicFramePr>
          <p:cNvPr id="153604" name="对象 3"/>
          <p:cNvGraphicFramePr>
            <a:graphicFrameLocks noChangeAspect="1"/>
          </p:cNvGraphicFramePr>
          <p:nvPr/>
        </p:nvGraphicFramePr>
        <p:xfrm>
          <a:off x="165076" y="1030443"/>
          <a:ext cx="3168352" cy="2152340"/>
        </p:xfrm>
        <a:graphic>
          <a:graphicData uri="http://schemas.openxmlformats.org/presentationml/2006/ole">
            <mc:AlternateContent xmlns:mc="http://schemas.openxmlformats.org/markup-compatibility/2006">
              <mc:Choice xmlns:v="urn:schemas-microsoft-com:vml" Requires="v">
                <p:oleObj spid="_x0000_s153946" name="公式" r:id="rId4" imgW="3009900" imgH="2044700" progId="Equation.3">
                  <p:embed/>
                </p:oleObj>
              </mc:Choice>
              <mc:Fallback>
                <p:oleObj name="公式" r:id="rId4" imgW="3009900" imgH="2044700" progId="Equation.3">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076" y="1030443"/>
                        <a:ext cx="3168352" cy="2152340"/>
                      </a:xfrm>
                      <a:prstGeom prst="rect">
                        <a:avLst/>
                      </a:prstGeom>
                      <a:solidFill>
                        <a:srgbClr val="FFFF00"/>
                      </a:solidFill>
                      <a:ln>
                        <a:noFill/>
                      </a:ln>
                    </p:spPr>
                  </p:pic>
                </p:oleObj>
              </mc:Fallback>
            </mc:AlternateContent>
          </a:graphicData>
        </a:graphic>
      </p:graphicFrame>
      <p:sp>
        <p:nvSpPr>
          <p:cNvPr id="153606" name="矩形 4"/>
          <p:cNvSpPr>
            <a:spLocks noChangeArrowheads="1"/>
          </p:cNvSpPr>
          <p:nvPr/>
        </p:nvSpPr>
        <p:spPr bwMode="auto">
          <a:xfrm>
            <a:off x="3673475" y="2106613"/>
            <a:ext cx="5389563" cy="461962"/>
          </a:xfrm>
          <a:prstGeom prst="rect">
            <a:avLst/>
          </a:prstGeom>
          <a:solidFill>
            <a:schemeClr val="tx1">
              <a:lumMod val="20000"/>
              <a:lumOff val="80000"/>
            </a:schemeClr>
          </a:solidFill>
          <a:ln w="9525">
            <a:solidFill>
              <a:srgbClr val="000000"/>
            </a:solidFill>
            <a:miter lim="800000"/>
          </a:ln>
        </p:spPr>
        <p:txBody>
          <a:bodyPr wrap="none">
            <a:spAutoFit/>
          </a:bodyP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i="1" dirty="0">
                <a:solidFill>
                  <a:srgbClr val="FF0000"/>
                </a:solidFill>
              </a:rPr>
              <a:t>E</a:t>
            </a:r>
            <a:r>
              <a:rPr lang="en-US" altLang="zh-CN" sz="2400" i="1" baseline="-25000" dirty="0">
                <a:solidFill>
                  <a:srgbClr val="FF0000"/>
                </a:solidFill>
              </a:rPr>
              <a:t>l</a:t>
            </a:r>
            <a:r>
              <a:rPr lang="en-US" altLang="zh-CN" sz="2400" i="1" dirty="0">
                <a:solidFill>
                  <a:srgbClr val="FF0000"/>
                </a:solidFill>
              </a:rPr>
              <a:t> </a:t>
            </a:r>
            <a:r>
              <a:rPr lang="zh-CN" altLang="zh-CN" sz="2400" dirty="0">
                <a:solidFill>
                  <a:srgbClr val="FF0000"/>
                </a:solidFill>
              </a:rPr>
              <a:t>＝</a:t>
            </a:r>
            <a:r>
              <a:rPr lang="en-US" altLang="zh-CN" sz="2400" dirty="0">
                <a:solidFill>
                  <a:srgbClr val="FF0000"/>
                </a:solidFill>
              </a:rPr>
              <a:t>{</a:t>
            </a:r>
            <a:r>
              <a:rPr lang="en-US" altLang="zh-CN" sz="2400" i="1" dirty="0" err="1">
                <a:solidFill>
                  <a:srgbClr val="FF0000"/>
                </a:solidFill>
              </a:rPr>
              <a:t>xy</a:t>
            </a:r>
            <a:r>
              <a:rPr lang="en-US" altLang="zh-CN" sz="2400" i="1" dirty="0">
                <a:solidFill>
                  <a:srgbClr val="FF0000"/>
                </a:solidFill>
              </a:rPr>
              <a:t> </a:t>
            </a:r>
            <a:r>
              <a:rPr lang="en-US" altLang="zh-CN" sz="2400" dirty="0">
                <a:solidFill>
                  <a:srgbClr val="FF0000"/>
                </a:solidFill>
              </a:rPr>
              <a:t>∈</a:t>
            </a:r>
            <a:r>
              <a:rPr lang="en-US" altLang="zh-CN" sz="2400" i="1" dirty="0">
                <a:solidFill>
                  <a:srgbClr val="FF0000"/>
                </a:solidFill>
              </a:rPr>
              <a:t> E</a:t>
            </a:r>
            <a:r>
              <a:rPr lang="en-US" altLang="zh-CN" sz="2400" dirty="0">
                <a:solidFill>
                  <a:srgbClr val="FF0000"/>
                </a:solidFill>
              </a:rPr>
              <a:t>(</a:t>
            </a:r>
            <a:r>
              <a:rPr lang="en-US" altLang="zh-CN" sz="2400" i="1" dirty="0">
                <a:solidFill>
                  <a:srgbClr val="FF0000"/>
                </a:solidFill>
              </a:rPr>
              <a:t>G</a:t>
            </a:r>
            <a:r>
              <a:rPr lang="en-US" altLang="zh-CN" sz="2400" dirty="0">
                <a:solidFill>
                  <a:srgbClr val="FF0000"/>
                </a:solidFill>
              </a:rPr>
              <a:t>) |</a:t>
            </a:r>
            <a:r>
              <a:rPr lang="en-US" altLang="zh-CN" sz="2400" i="1" dirty="0">
                <a:solidFill>
                  <a:srgbClr val="FF0000"/>
                </a:solidFill>
              </a:rPr>
              <a:t> l</a:t>
            </a:r>
            <a:r>
              <a:rPr lang="en-US" altLang="zh-CN" sz="2400" dirty="0">
                <a:solidFill>
                  <a:srgbClr val="FF0000"/>
                </a:solidFill>
              </a:rPr>
              <a:t>(</a:t>
            </a:r>
            <a:r>
              <a:rPr lang="en-US" altLang="zh-CN" sz="2400" i="1" dirty="0">
                <a:solidFill>
                  <a:srgbClr val="FF0000"/>
                </a:solidFill>
              </a:rPr>
              <a:t>x</a:t>
            </a:r>
            <a:r>
              <a:rPr lang="en-US" altLang="zh-CN" sz="2400" dirty="0">
                <a:solidFill>
                  <a:srgbClr val="FF0000"/>
                </a:solidFill>
              </a:rPr>
              <a:t>)</a:t>
            </a:r>
            <a:r>
              <a:rPr lang="en-US" altLang="zh-CN" sz="2400" i="1" dirty="0">
                <a:solidFill>
                  <a:srgbClr val="FF0000"/>
                </a:solidFill>
              </a:rPr>
              <a:t> </a:t>
            </a:r>
            <a:r>
              <a:rPr lang="en-US" altLang="zh-CN" sz="2400" dirty="0">
                <a:solidFill>
                  <a:srgbClr val="FF0000"/>
                </a:solidFill>
              </a:rPr>
              <a:t>+</a:t>
            </a:r>
            <a:r>
              <a:rPr lang="en-US" altLang="zh-CN" sz="2400" i="1" dirty="0">
                <a:solidFill>
                  <a:srgbClr val="FF0000"/>
                </a:solidFill>
              </a:rPr>
              <a:t> l</a:t>
            </a:r>
            <a:r>
              <a:rPr lang="en-US" altLang="zh-CN" sz="2400" dirty="0">
                <a:solidFill>
                  <a:srgbClr val="FF0000"/>
                </a:solidFill>
              </a:rPr>
              <a:t>(</a:t>
            </a:r>
            <a:r>
              <a:rPr lang="en-US" altLang="zh-CN" sz="2400" i="1" dirty="0">
                <a:solidFill>
                  <a:srgbClr val="FF0000"/>
                </a:solidFill>
              </a:rPr>
              <a:t> y</a:t>
            </a:r>
            <a:r>
              <a:rPr lang="en-US" altLang="zh-CN" sz="2400" dirty="0">
                <a:solidFill>
                  <a:srgbClr val="FF0000"/>
                </a:solidFill>
              </a:rPr>
              <a:t>)</a:t>
            </a:r>
            <a:r>
              <a:rPr lang="en-US" altLang="zh-CN" sz="2400" i="1" dirty="0">
                <a:solidFill>
                  <a:srgbClr val="FF0000"/>
                </a:solidFill>
              </a:rPr>
              <a:t> </a:t>
            </a:r>
            <a:r>
              <a:rPr lang="en-US" altLang="zh-CN" sz="2400" dirty="0">
                <a:solidFill>
                  <a:srgbClr val="FF0000"/>
                </a:solidFill>
              </a:rPr>
              <a:t>=</a:t>
            </a:r>
            <a:r>
              <a:rPr lang="en-US" altLang="zh-CN" sz="2400" i="1" dirty="0">
                <a:solidFill>
                  <a:srgbClr val="FF0000"/>
                </a:solidFill>
              </a:rPr>
              <a:t> w</a:t>
            </a:r>
            <a:r>
              <a:rPr lang="en-US" altLang="zh-CN" sz="2400" dirty="0">
                <a:solidFill>
                  <a:srgbClr val="FF0000"/>
                </a:solidFill>
              </a:rPr>
              <a:t>(</a:t>
            </a:r>
            <a:r>
              <a:rPr lang="en-US" altLang="zh-CN" sz="2400" i="1" dirty="0" err="1">
                <a:solidFill>
                  <a:srgbClr val="FF0000"/>
                </a:solidFill>
              </a:rPr>
              <a:t>xy</a:t>
            </a:r>
            <a:r>
              <a:rPr lang="en-US" altLang="zh-CN" sz="2400" dirty="0">
                <a:solidFill>
                  <a:srgbClr val="FF0000"/>
                </a:solidFill>
              </a:rPr>
              <a:t>)}</a:t>
            </a:r>
            <a:r>
              <a:rPr lang="en-US" altLang="zh-CN" sz="2400" i="1" dirty="0">
                <a:solidFill>
                  <a:srgbClr val="FF0000"/>
                </a:solidFill>
              </a:rPr>
              <a:t> </a:t>
            </a:r>
            <a:endParaRPr lang="zh-CN" altLang="en-US" sz="2400" dirty="0"/>
          </a:p>
        </p:txBody>
      </p:sp>
      <p:grpSp>
        <p:nvGrpSpPr>
          <p:cNvPr id="4" name="组合 3"/>
          <p:cNvGrpSpPr/>
          <p:nvPr/>
        </p:nvGrpSpPr>
        <p:grpSpPr>
          <a:xfrm>
            <a:off x="323528" y="4133962"/>
            <a:ext cx="3127408" cy="1095238"/>
            <a:chOff x="179512" y="3886000"/>
            <a:chExt cx="3127408" cy="1095238"/>
          </a:xfrm>
        </p:grpSpPr>
        <p:sp>
          <p:nvSpPr>
            <p:cNvPr id="8" name="TextBox 7"/>
            <p:cNvSpPr txBox="1"/>
            <p:nvPr/>
          </p:nvSpPr>
          <p:spPr>
            <a:xfrm>
              <a:off x="179512" y="4581128"/>
              <a:ext cx="432048" cy="400110"/>
            </a:xfrm>
            <a:prstGeom prst="rect">
              <a:avLst/>
            </a:prstGeom>
            <a:noFill/>
          </p:spPr>
          <p:txBody>
            <a:bodyPr wrap="square" rtlCol="0">
              <a:spAutoFit/>
            </a:bodyPr>
            <a:lstStyle/>
            <a:p>
              <a:r>
                <a:rPr lang="en-US" altLang="zh-CN" sz="2000" dirty="0">
                  <a:solidFill>
                    <a:srgbClr val="FF0000"/>
                  </a:solidFill>
                </a:rPr>
                <a:t>3</a:t>
              </a:r>
              <a:endParaRPr lang="zh-CN" altLang="en-US" sz="2000" dirty="0">
                <a:solidFill>
                  <a:srgbClr val="FF0000"/>
                </a:solidFill>
              </a:endParaRPr>
            </a:p>
          </p:txBody>
        </p:sp>
        <p:sp>
          <p:nvSpPr>
            <p:cNvPr id="9" name="TextBox 8"/>
            <p:cNvSpPr txBox="1"/>
            <p:nvPr/>
          </p:nvSpPr>
          <p:spPr>
            <a:xfrm>
              <a:off x="572831" y="4341576"/>
              <a:ext cx="432048" cy="400110"/>
            </a:xfrm>
            <a:prstGeom prst="rect">
              <a:avLst/>
            </a:prstGeom>
            <a:noFill/>
          </p:spPr>
          <p:txBody>
            <a:bodyPr wrap="square" rtlCol="0">
              <a:spAutoFit/>
            </a:bodyPr>
            <a:lstStyle/>
            <a:p>
              <a:r>
                <a:rPr lang="en-US" altLang="zh-CN" sz="2000" dirty="0">
                  <a:solidFill>
                    <a:srgbClr val="FF0000"/>
                  </a:solidFill>
                </a:rPr>
                <a:t>5</a:t>
              </a:r>
              <a:endParaRPr lang="zh-CN" altLang="en-US" sz="2000" dirty="0">
                <a:solidFill>
                  <a:srgbClr val="FF0000"/>
                </a:solidFill>
              </a:endParaRPr>
            </a:p>
          </p:txBody>
        </p:sp>
        <p:sp>
          <p:nvSpPr>
            <p:cNvPr id="10" name="TextBox 9"/>
            <p:cNvSpPr txBox="1"/>
            <p:nvPr/>
          </p:nvSpPr>
          <p:spPr>
            <a:xfrm>
              <a:off x="728280" y="4201328"/>
              <a:ext cx="432048" cy="400110"/>
            </a:xfrm>
            <a:prstGeom prst="rect">
              <a:avLst/>
            </a:prstGeom>
            <a:noFill/>
          </p:spPr>
          <p:txBody>
            <a:bodyPr wrap="square" rtlCol="0">
              <a:spAutoFit/>
            </a:bodyPr>
            <a:lstStyle/>
            <a:p>
              <a:r>
                <a:rPr lang="en-US" altLang="zh-CN" sz="2000" dirty="0">
                  <a:solidFill>
                    <a:srgbClr val="FF0000"/>
                  </a:solidFill>
                </a:rPr>
                <a:t>5</a:t>
              </a:r>
              <a:endParaRPr lang="zh-CN" altLang="en-US" sz="2000" dirty="0">
                <a:solidFill>
                  <a:srgbClr val="FF0000"/>
                </a:solidFill>
              </a:endParaRPr>
            </a:p>
          </p:txBody>
        </p:sp>
        <p:sp>
          <p:nvSpPr>
            <p:cNvPr id="11" name="TextBox 10"/>
            <p:cNvSpPr txBox="1"/>
            <p:nvPr/>
          </p:nvSpPr>
          <p:spPr>
            <a:xfrm>
              <a:off x="679800" y="3986178"/>
              <a:ext cx="432048" cy="400110"/>
            </a:xfrm>
            <a:prstGeom prst="rect">
              <a:avLst/>
            </a:prstGeom>
            <a:noFill/>
          </p:spPr>
          <p:txBody>
            <a:bodyPr wrap="square" rtlCol="0">
              <a:spAutoFit/>
            </a:bodyPr>
            <a:lstStyle/>
            <a:p>
              <a:r>
                <a:rPr lang="en-US" altLang="zh-CN" sz="2000" dirty="0">
                  <a:solidFill>
                    <a:srgbClr val="FF0000"/>
                  </a:solidFill>
                </a:rPr>
                <a:t>4</a:t>
              </a:r>
              <a:endParaRPr lang="zh-CN" altLang="en-US" sz="2000" dirty="0">
                <a:solidFill>
                  <a:srgbClr val="FF0000"/>
                </a:solidFill>
              </a:endParaRPr>
            </a:p>
          </p:txBody>
        </p:sp>
        <p:sp>
          <p:nvSpPr>
            <p:cNvPr id="12" name="TextBox 11"/>
            <p:cNvSpPr txBox="1"/>
            <p:nvPr/>
          </p:nvSpPr>
          <p:spPr>
            <a:xfrm>
              <a:off x="966321" y="4044538"/>
              <a:ext cx="432048" cy="369332"/>
            </a:xfrm>
            <a:prstGeom prst="rect">
              <a:avLst/>
            </a:prstGeom>
            <a:noFill/>
          </p:spPr>
          <p:txBody>
            <a:bodyPr wrap="square" rtlCol="0">
              <a:spAutoFit/>
            </a:bodyPr>
            <a:lstStyle/>
            <a:p>
              <a:r>
                <a:rPr lang="en-US" altLang="zh-CN" dirty="0">
                  <a:solidFill>
                    <a:srgbClr val="FF0000"/>
                  </a:solidFill>
                </a:rPr>
                <a:t>2</a:t>
              </a:r>
              <a:endParaRPr lang="zh-CN" altLang="en-US" dirty="0">
                <a:solidFill>
                  <a:srgbClr val="FF0000"/>
                </a:solidFill>
              </a:endParaRPr>
            </a:p>
          </p:txBody>
        </p:sp>
        <p:sp>
          <p:nvSpPr>
            <p:cNvPr id="13" name="TextBox 12"/>
            <p:cNvSpPr txBox="1"/>
            <p:nvPr/>
          </p:nvSpPr>
          <p:spPr>
            <a:xfrm>
              <a:off x="1101968" y="4075602"/>
              <a:ext cx="432048" cy="400110"/>
            </a:xfrm>
            <a:prstGeom prst="rect">
              <a:avLst/>
            </a:prstGeom>
            <a:noFill/>
          </p:spPr>
          <p:txBody>
            <a:bodyPr wrap="square" rtlCol="0">
              <a:spAutoFit/>
            </a:bodyPr>
            <a:lstStyle/>
            <a:p>
              <a:r>
                <a:rPr lang="en-US" altLang="zh-CN" sz="2000" dirty="0">
                  <a:solidFill>
                    <a:srgbClr val="FF0000"/>
                  </a:solidFill>
                </a:rPr>
                <a:t>2</a:t>
              </a:r>
              <a:endParaRPr lang="zh-CN" altLang="en-US" sz="2000" dirty="0">
                <a:solidFill>
                  <a:srgbClr val="FF0000"/>
                </a:solidFill>
              </a:endParaRPr>
            </a:p>
          </p:txBody>
        </p:sp>
        <p:sp>
          <p:nvSpPr>
            <p:cNvPr id="14" name="TextBox 13"/>
            <p:cNvSpPr txBox="1"/>
            <p:nvPr/>
          </p:nvSpPr>
          <p:spPr>
            <a:xfrm>
              <a:off x="1372584" y="3886000"/>
              <a:ext cx="432048" cy="369332"/>
            </a:xfrm>
            <a:prstGeom prst="rect">
              <a:avLst/>
            </a:prstGeom>
            <a:noFill/>
          </p:spPr>
          <p:txBody>
            <a:bodyPr wrap="square" rtlCol="0">
              <a:spAutoFit/>
            </a:bodyPr>
            <a:lstStyle/>
            <a:p>
              <a:r>
                <a:rPr lang="en-US" altLang="zh-CN" dirty="0">
                  <a:solidFill>
                    <a:srgbClr val="FF0000"/>
                  </a:solidFill>
                </a:rPr>
                <a:t>2</a:t>
              </a:r>
              <a:endParaRPr lang="zh-CN" altLang="en-US" dirty="0">
                <a:solidFill>
                  <a:srgbClr val="FF0000"/>
                </a:solidFill>
              </a:endParaRPr>
            </a:p>
          </p:txBody>
        </p:sp>
        <p:sp>
          <p:nvSpPr>
            <p:cNvPr id="15" name="TextBox 14"/>
            <p:cNvSpPr txBox="1"/>
            <p:nvPr/>
          </p:nvSpPr>
          <p:spPr>
            <a:xfrm>
              <a:off x="1314224" y="4174620"/>
              <a:ext cx="432048" cy="369332"/>
            </a:xfrm>
            <a:prstGeom prst="rect">
              <a:avLst/>
            </a:prstGeom>
            <a:noFill/>
          </p:spPr>
          <p:txBody>
            <a:bodyPr wrap="square" rtlCol="0">
              <a:spAutoFit/>
            </a:bodyPr>
            <a:lstStyle/>
            <a:p>
              <a:r>
                <a:rPr lang="en-US" altLang="zh-CN" dirty="0">
                  <a:solidFill>
                    <a:srgbClr val="FF0000"/>
                  </a:solidFill>
                </a:rPr>
                <a:t>0</a:t>
              </a:r>
              <a:endParaRPr lang="zh-CN" altLang="en-US" dirty="0">
                <a:solidFill>
                  <a:srgbClr val="FF0000"/>
                </a:solidFill>
              </a:endParaRPr>
            </a:p>
          </p:txBody>
        </p:sp>
        <p:sp>
          <p:nvSpPr>
            <p:cNvPr id="17" name="TextBox 16"/>
            <p:cNvSpPr txBox="1"/>
            <p:nvPr/>
          </p:nvSpPr>
          <p:spPr>
            <a:xfrm>
              <a:off x="1615904" y="4070666"/>
              <a:ext cx="432048" cy="369332"/>
            </a:xfrm>
            <a:prstGeom prst="rect">
              <a:avLst/>
            </a:prstGeom>
            <a:noFill/>
          </p:spPr>
          <p:txBody>
            <a:bodyPr wrap="square" rtlCol="0">
              <a:spAutoFit/>
            </a:bodyPr>
            <a:lstStyle/>
            <a:p>
              <a:r>
                <a:rPr lang="en-US" altLang="zh-CN" dirty="0">
                  <a:solidFill>
                    <a:srgbClr val="FF0000"/>
                  </a:solidFill>
                </a:rPr>
                <a:t>2</a:t>
              </a:r>
              <a:endParaRPr lang="zh-CN" altLang="en-US" dirty="0">
                <a:solidFill>
                  <a:srgbClr val="FF0000"/>
                </a:solidFill>
              </a:endParaRPr>
            </a:p>
          </p:txBody>
        </p:sp>
        <p:sp>
          <p:nvSpPr>
            <p:cNvPr id="18" name="TextBox 17"/>
            <p:cNvSpPr txBox="1"/>
            <p:nvPr/>
          </p:nvSpPr>
          <p:spPr>
            <a:xfrm>
              <a:off x="1746272" y="4158937"/>
              <a:ext cx="432048" cy="369332"/>
            </a:xfrm>
            <a:prstGeom prst="rect">
              <a:avLst/>
            </a:prstGeom>
            <a:noFill/>
          </p:spPr>
          <p:txBody>
            <a:bodyPr wrap="square" rtlCol="0">
              <a:spAutoFit/>
            </a:bodyPr>
            <a:lstStyle/>
            <a:p>
              <a:r>
                <a:rPr lang="en-US" altLang="zh-CN" dirty="0">
                  <a:solidFill>
                    <a:srgbClr val="FF0000"/>
                  </a:solidFill>
                </a:rPr>
                <a:t>4</a:t>
              </a:r>
              <a:endParaRPr lang="zh-CN" altLang="en-US" dirty="0">
                <a:solidFill>
                  <a:srgbClr val="FF0000"/>
                </a:solidFill>
              </a:endParaRPr>
            </a:p>
          </p:txBody>
        </p:sp>
        <p:sp>
          <p:nvSpPr>
            <p:cNvPr id="19" name="TextBox 18"/>
            <p:cNvSpPr txBox="1"/>
            <p:nvPr/>
          </p:nvSpPr>
          <p:spPr>
            <a:xfrm>
              <a:off x="1931232" y="4170264"/>
              <a:ext cx="432048" cy="369332"/>
            </a:xfrm>
            <a:prstGeom prst="rect">
              <a:avLst/>
            </a:prstGeom>
            <a:noFill/>
          </p:spPr>
          <p:txBody>
            <a:bodyPr wrap="square" rtlCol="0">
              <a:spAutoFit/>
            </a:bodyPr>
            <a:lstStyle/>
            <a:p>
              <a:r>
                <a:rPr lang="en-US" altLang="zh-CN" dirty="0">
                  <a:solidFill>
                    <a:srgbClr val="FF0000"/>
                  </a:solidFill>
                </a:rPr>
                <a:t>4</a:t>
              </a:r>
              <a:endParaRPr lang="zh-CN" altLang="en-US" dirty="0">
                <a:solidFill>
                  <a:srgbClr val="FF0000"/>
                </a:solidFill>
              </a:endParaRPr>
            </a:p>
          </p:txBody>
        </p:sp>
        <p:sp>
          <p:nvSpPr>
            <p:cNvPr id="20" name="TextBox 19"/>
            <p:cNvSpPr txBox="1"/>
            <p:nvPr/>
          </p:nvSpPr>
          <p:spPr>
            <a:xfrm>
              <a:off x="2075248" y="4009103"/>
              <a:ext cx="432048" cy="369332"/>
            </a:xfrm>
            <a:prstGeom prst="rect">
              <a:avLst/>
            </a:prstGeom>
            <a:noFill/>
          </p:spPr>
          <p:txBody>
            <a:bodyPr wrap="square" rtlCol="0">
              <a:spAutoFit/>
            </a:bodyPr>
            <a:lstStyle/>
            <a:p>
              <a:r>
                <a:rPr lang="en-US" altLang="zh-CN" dirty="0">
                  <a:solidFill>
                    <a:srgbClr val="FF0000"/>
                  </a:solidFill>
                </a:rPr>
                <a:t>0</a:t>
              </a:r>
              <a:endParaRPr lang="zh-CN" altLang="en-US" dirty="0">
                <a:solidFill>
                  <a:srgbClr val="FF0000"/>
                </a:solidFill>
              </a:endParaRPr>
            </a:p>
          </p:txBody>
        </p:sp>
        <p:sp>
          <p:nvSpPr>
            <p:cNvPr id="21" name="TextBox 20"/>
            <p:cNvSpPr txBox="1"/>
            <p:nvPr/>
          </p:nvSpPr>
          <p:spPr>
            <a:xfrm>
              <a:off x="2322336" y="4044252"/>
              <a:ext cx="432048" cy="369332"/>
            </a:xfrm>
            <a:prstGeom prst="rect">
              <a:avLst/>
            </a:prstGeom>
            <a:noFill/>
          </p:spPr>
          <p:txBody>
            <a:bodyPr wrap="square" rtlCol="0">
              <a:spAutoFit/>
            </a:bodyPr>
            <a:lstStyle/>
            <a:p>
              <a:r>
                <a:rPr lang="en-US" altLang="zh-CN" dirty="0">
                  <a:solidFill>
                    <a:srgbClr val="FF0000"/>
                  </a:solidFill>
                </a:rPr>
                <a:t>0</a:t>
              </a:r>
              <a:endParaRPr lang="zh-CN" altLang="en-US" dirty="0">
                <a:solidFill>
                  <a:srgbClr val="FF0000"/>
                </a:solidFill>
              </a:endParaRPr>
            </a:p>
          </p:txBody>
        </p:sp>
        <p:sp>
          <p:nvSpPr>
            <p:cNvPr id="22" name="TextBox 21"/>
            <p:cNvSpPr txBox="1"/>
            <p:nvPr/>
          </p:nvSpPr>
          <p:spPr>
            <a:xfrm>
              <a:off x="2086552" y="4396756"/>
              <a:ext cx="432048" cy="369332"/>
            </a:xfrm>
            <a:prstGeom prst="rect">
              <a:avLst/>
            </a:prstGeom>
            <a:noFill/>
          </p:spPr>
          <p:txBody>
            <a:bodyPr wrap="square" rtlCol="0">
              <a:spAutoFit/>
            </a:bodyPr>
            <a:lstStyle/>
            <a:p>
              <a:r>
                <a:rPr lang="en-US" altLang="zh-CN" dirty="0">
                  <a:solidFill>
                    <a:srgbClr val="FF0000"/>
                  </a:solidFill>
                </a:rPr>
                <a:t>1</a:t>
              </a:r>
              <a:endParaRPr lang="zh-CN" altLang="en-US" dirty="0">
                <a:solidFill>
                  <a:srgbClr val="FF0000"/>
                </a:solidFill>
              </a:endParaRPr>
            </a:p>
          </p:txBody>
        </p:sp>
        <p:sp>
          <p:nvSpPr>
            <p:cNvPr id="23" name="TextBox 22"/>
            <p:cNvSpPr txBox="1"/>
            <p:nvPr/>
          </p:nvSpPr>
          <p:spPr>
            <a:xfrm>
              <a:off x="2524712" y="4501074"/>
              <a:ext cx="432048" cy="369332"/>
            </a:xfrm>
            <a:prstGeom prst="rect">
              <a:avLst/>
            </a:prstGeom>
            <a:noFill/>
          </p:spPr>
          <p:txBody>
            <a:bodyPr wrap="square" rtlCol="0">
              <a:spAutoFit/>
            </a:bodyPr>
            <a:lstStyle/>
            <a:p>
              <a:r>
                <a:rPr lang="en-US" altLang="zh-CN" dirty="0">
                  <a:solidFill>
                    <a:srgbClr val="FF0000"/>
                  </a:solidFill>
                </a:rPr>
                <a:t>0</a:t>
              </a:r>
              <a:endParaRPr lang="zh-CN" altLang="en-US" dirty="0">
                <a:solidFill>
                  <a:srgbClr val="FF0000"/>
                </a:solidFill>
              </a:endParaRPr>
            </a:p>
          </p:txBody>
        </p:sp>
        <p:sp>
          <p:nvSpPr>
            <p:cNvPr id="24" name="TextBox 23"/>
            <p:cNvSpPr txBox="1"/>
            <p:nvPr/>
          </p:nvSpPr>
          <p:spPr>
            <a:xfrm>
              <a:off x="2874872" y="4508735"/>
              <a:ext cx="432048" cy="369332"/>
            </a:xfrm>
            <a:prstGeom prst="rect">
              <a:avLst/>
            </a:prstGeom>
            <a:noFill/>
          </p:spPr>
          <p:txBody>
            <a:bodyPr wrap="square" rtlCol="0">
              <a:spAutoFit/>
            </a:bodyPr>
            <a:lstStyle/>
            <a:p>
              <a:r>
                <a:rPr lang="en-US" altLang="zh-CN" dirty="0">
                  <a:solidFill>
                    <a:srgbClr val="FF0000"/>
                  </a:solidFill>
                </a:rPr>
                <a:t>0</a:t>
              </a:r>
              <a:endParaRPr lang="zh-CN" altLang="en-US" dirty="0">
                <a:solidFill>
                  <a:srgbClr val="FF0000"/>
                </a:solidFill>
              </a:endParaRPr>
            </a:p>
          </p:txBody>
        </p:sp>
      </p:grpSp>
      <p:grpSp>
        <p:nvGrpSpPr>
          <p:cNvPr id="7" name="组合 6"/>
          <p:cNvGrpSpPr/>
          <p:nvPr/>
        </p:nvGrpSpPr>
        <p:grpSpPr>
          <a:xfrm>
            <a:off x="5148064" y="3265137"/>
            <a:ext cx="3166926" cy="3292999"/>
            <a:chOff x="5148064" y="3265137"/>
            <a:chExt cx="3166926" cy="3292999"/>
          </a:xfrm>
        </p:grpSpPr>
        <p:pic>
          <p:nvPicPr>
            <p:cNvPr id="15360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064" y="3662536"/>
              <a:ext cx="3124200" cy="2895600"/>
            </a:xfrm>
            <a:prstGeom prst="rect">
              <a:avLst/>
            </a:prstGeom>
            <a:solidFill>
              <a:srgbClr val="FFFF00"/>
            </a:solidFill>
            <a:ln>
              <a:solidFill>
                <a:srgbClr val="FFFF00"/>
              </a:solidFill>
            </a:ln>
          </p:spPr>
        </p:pic>
        <p:grpSp>
          <p:nvGrpSpPr>
            <p:cNvPr id="5" name="组合 4"/>
            <p:cNvGrpSpPr/>
            <p:nvPr/>
          </p:nvGrpSpPr>
          <p:grpSpPr>
            <a:xfrm>
              <a:off x="5436096" y="4077072"/>
              <a:ext cx="2520280" cy="663461"/>
              <a:chOff x="5436096" y="4077072"/>
              <a:chExt cx="2520280" cy="663461"/>
            </a:xfrm>
          </p:grpSpPr>
          <p:sp>
            <p:nvSpPr>
              <p:cNvPr id="2" name="TextBox 1"/>
              <p:cNvSpPr txBox="1"/>
              <p:nvPr/>
            </p:nvSpPr>
            <p:spPr>
              <a:xfrm>
                <a:off x="5436096" y="4340423"/>
                <a:ext cx="432048" cy="400110"/>
              </a:xfrm>
              <a:prstGeom prst="rect">
                <a:avLst/>
              </a:prstGeom>
              <a:noFill/>
            </p:spPr>
            <p:txBody>
              <a:bodyPr wrap="square" rtlCol="0">
                <a:spAutoFit/>
              </a:bodyPr>
              <a:lstStyle/>
              <a:p>
                <a:r>
                  <a:rPr lang="en-US" altLang="zh-CN" sz="2000" dirty="0">
                    <a:solidFill>
                      <a:srgbClr val="FF0000"/>
                    </a:solidFill>
                  </a:rPr>
                  <a:t>5</a:t>
                </a:r>
                <a:endParaRPr lang="zh-CN" altLang="en-US" sz="2000" dirty="0">
                  <a:solidFill>
                    <a:srgbClr val="FF0000"/>
                  </a:solidFill>
                </a:endParaRPr>
              </a:p>
            </p:txBody>
          </p:sp>
          <p:sp>
            <p:nvSpPr>
              <p:cNvPr id="25" name="TextBox 24"/>
              <p:cNvSpPr txBox="1"/>
              <p:nvPr/>
            </p:nvSpPr>
            <p:spPr>
              <a:xfrm>
                <a:off x="5652120" y="4155757"/>
                <a:ext cx="432048" cy="400110"/>
              </a:xfrm>
              <a:prstGeom prst="rect">
                <a:avLst/>
              </a:prstGeom>
              <a:noFill/>
            </p:spPr>
            <p:txBody>
              <a:bodyPr wrap="square" rtlCol="0">
                <a:spAutoFit/>
              </a:bodyPr>
              <a:lstStyle/>
              <a:p>
                <a:r>
                  <a:rPr lang="en-US" altLang="zh-CN" sz="2000" dirty="0">
                    <a:solidFill>
                      <a:srgbClr val="FF0000"/>
                    </a:solidFill>
                  </a:rPr>
                  <a:t>5</a:t>
                </a:r>
                <a:endParaRPr lang="zh-CN" altLang="en-US" sz="2000" dirty="0">
                  <a:solidFill>
                    <a:srgbClr val="FF0000"/>
                  </a:solidFill>
                </a:endParaRPr>
              </a:p>
            </p:txBody>
          </p:sp>
          <p:sp>
            <p:nvSpPr>
              <p:cNvPr id="26" name="TextBox 25"/>
              <p:cNvSpPr txBox="1"/>
              <p:nvPr/>
            </p:nvSpPr>
            <p:spPr>
              <a:xfrm>
                <a:off x="6012160" y="4077072"/>
                <a:ext cx="432048" cy="400110"/>
              </a:xfrm>
              <a:prstGeom prst="rect">
                <a:avLst/>
              </a:prstGeom>
              <a:noFill/>
            </p:spPr>
            <p:txBody>
              <a:bodyPr wrap="square" rtlCol="0">
                <a:spAutoFit/>
              </a:bodyPr>
              <a:lstStyle/>
              <a:p>
                <a:r>
                  <a:rPr lang="en-US" altLang="zh-CN" sz="2000" dirty="0">
                    <a:solidFill>
                      <a:srgbClr val="FF0000"/>
                    </a:solidFill>
                  </a:rPr>
                  <a:t>2</a:t>
                </a:r>
                <a:endParaRPr lang="zh-CN" altLang="en-US" sz="2000" dirty="0">
                  <a:solidFill>
                    <a:srgbClr val="FF0000"/>
                  </a:solidFill>
                </a:endParaRPr>
              </a:p>
            </p:txBody>
          </p:sp>
          <p:sp>
            <p:nvSpPr>
              <p:cNvPr id="27" name="TextBox 26"/>
              <p:cNvSpPr txBox="1"/>
              <p:nvPr/>
            </p:nvSpPr>
            <p:spPr>
              <a:xfrm>
                <a:off x="6156176" y="4293020"/>
                <a:ext cx="432048" cy="400110"/>
              </a:xfrm>
              <a:prstGeom prst="rect">
                <a:avLst/>
              </a:prstGeom>
              <a:noFill/>
            </p:spPr>
            <p:txBody>
              <a:bodyPr wrap="square" rtlCol="0">
                <a:spAutoFit/>
              </a:bodyPr>
              <a:lstStyle/>
              <a:p>
                <a:r>
                  <a:rPr lang="en-US" altLang="zh-CN" sz="2000" dirty="0">
                    <a:solidFill>
                      <a:srgbClr val="FF0000"/>
                    </a:solidFill>
                  </a:rPr>
                  <a:t>2</a:t>
                </a:r>
                <a:endParaRPr lang="zh-CN" altLang="en-US" sz="2000" dirty="0">
                  <a:solidFill>
                    <a:srgbClr val="FF0000"/>
                  </a:solidFill>
                </a:endParaRPr>
              </a:p>
            </p:txBody>
          </p:sp>
          <p:sp>
            <p:nvSpPr>
              <p:cNvPr id="28" name="TextBox 27"/>
              <p:cNvSpPr txBox="1"/>
              <p:nvPr/>
            </p:nvSpPr>
            <p:spPr>
              <a:xfrm>
                <a:off x="6444208" y="4124399"/>
                <a:ext cx="432048" cy="400110"/>
              </a:xfrm>
              <a:prstGeom prst="rect">
                <a:avLst/>
              </a:prstGeom>
              <a:noFill/>
            </p:spPr>
            <p:txBody>
              <a:bodyPr wrap="square" rtlCol="0">
                <a:spAutoFit/>
              </a:bodyPr>
              <a:lstStyle/>
              <a:p>
                <a:r>
                  <a:rPr lang="en-US" altLang="zh-CN" sz="2000" dirty="0">
                    <a:solidFill>
                      <a:srgbClr val="FF0000"/>
                    </a:solidFill>
                  </a:rPr>
                  <a:t>2</a:t>
                </a:r>
                <a:endParaRPr lang="zh-CN" altLang="en-US" sz="2000" dirty="0">
                  <a:solidFill>
                    <a:srgbClr val="FF0000"/>
                  </a:solidFill>
                </a:endParaRPr>
              </a:p>
            </p:txBody>
          </p:sp>
          <p:sp>
            <p:nvSpPr>
              <p:cNvPr id="29" name="TextBox 28"/>
              <p:cNvSpPr txBox="1"/>
              <p:nvPr/>
            </p:nvSpPr>
            <p:spPr>
              <a:xfrm>
                <a:off x="6809102" y="4113230"/>
                <a:ext cx="432048" cy="400110"/>
              </a:xfrm>
              <a:prstGeom prst="rect">
                <a:avLst/>
              </a:prstGeom>
              <a:noFill/>
            </p:spPr>
            <p:txBody>
              <a:bodyPr wrap="square" rtlCol="0">
                <a:spAutoFit/>
              </a:bodyPr>
              <a:lstStyle/>
              <a:p>
                <a:r>
                  <a:rPr lang="en-US" altLang="zh-CN" sz="2000" dirty="0">
                    <a:solidFill>
                      <a:srgbClr val="FF0000"/>
                    </a:solidFill>
                  </a:rPr>
                  <a:t>4</a:t>
                </a:r>
                <a:endParaRPr lang="zh-CN" altLang="en-US" sz="2000" dirty="0">
                  <a:solidFill>
                    <a:srgbClr val="FF0000"/>
                  </a:solidFill>
                </a:endParaRPr>
              </a:p>
            </p:txBody>
          </p:sp>
          <p:sp>
            <p:nvSpPr>
              <p:cNvPr id="30" name="TextBox 29"/>
              <p:cNvSpPr txBox="1"/>
              <p:nvPr/>
            </p:nvSpPr>
            <p:spPr>
              <a:xfrm>
                <a:off x="6948264" y="4181018"/>
                <a:ext cx="432048" cy="400110"/>
              </a:xfrm>
              <a:prstGeom prst="rect">
                <a:avLst/>
              </a:prstGeom>
              <a:noFill/>
            </p:spPr>
            <p:txBody>
              <a:bodyPr wrap="square" rtlCol="0">
                <a:spAutoFit/>
              </a:bodyPr>
              <a:lstStyle/>
              <a:p>
                <a:r>
                  <a:rPr lang="en-US" altLang="zh-CN" sz="2000" dirty="0">
                    <a:solidFill>
                      <a:srgbClr val="FF0000"/>
                    </a:solidFill>
                  </a:rPr>
                  <a:t>4</a:t>
                </a:r>
                <a:endParaRPr lang="zh-CN" altLang="en-US" sz="2000" dirty="0">
                  <a:solidFill>
                    <a:srgbClr val="FF0000"/>
                  </a:solidFill>
                </a:endParaRPr>
              </a:p>
            </p:txBody>
          </p:sp>
          <p:sp>
            <p:nvSpPr>
              <p:cNvPr id="31" name="TextBox 30"/>
              <p:cNvSpPr txBox="1"/>
              <p:nvPr/>
            </p:nvSpPr>
            <p:spPr>
              <a:xfrm>
                <a:off x="7524328" y="4150240"/>
                <a:ext cx="432048" cy="400110"/>
              </a:xfrm>
              <a:prstGeom prst="rect">
                <a:avLst/>
              </a:prstGeom>
              <a:noFill/>
            </p:spPr>
            <p:txBody>
              <a:bodyPr wrap="square" rtlCol="0">
                <a:spAutoFit/>
              </a:bodyPr>
              <a:lstStyle/>
              <a:p>
                <a:r>
                  <a:rPr lang="en-US" altLang="zh-CN" sz="2000" dirty="0">
                    <a:solidFill>
                      <a:srgbClr val="FF0000"/>
                    </a:solidFill>
                  </a:rPr>
                  <a:t>1</a:t>
                </a:r>
                <a:endParaRPr lang="zh-CN" altLang="en-US" sz="2000" dirty="0">
                  <a:solidFill>
                    <a:srgbClr val="FF0000"/>
                  </a:solidFill>
                </a:endParaRPr>
              </a:p>
            </p:txBody>
          </p:sp>
        </p:grpSp>
        <p:grpSp>
          <p:nvGrpSpPr>
            <p:cNvPr id="6" name="组合 5"/>
            <p:cNvGrpSpPr/>
            <p:nvPr/>
          </p:nvGrpSpPr>
          <p:grpSpPr>
            <a:xfrm>
              <a:off x="5220072" y="3265137"/>
              <a:ext cx="3094918" cy="3073800"/>
              <a:chOff x="5220072" y="3265137"/>
              <a:chExt cx="3094918" cy="3073800"/>
            </a:xfrm>
          </p:grpSpPr>
          <p:sp>
            <p:nvSpPr>
              <p:cNvPr id="32" name="TextBox 31"/>
              <p:cNvSpPr txBox="1"/>
              <p:nvPr/>
            </p:nvSpPr>
            <p:spPr>
              <a:xfrm>
                <a:off x="5220072" y="3265137"/>
                <a:ext cx="432048" cy="461665"/>
              </a:xfrm>
              <a:prstGeom prst="rect">
                <a:avLst/>
              </a:prstGeom>
              <a:noFill/>
            </p:spPr>
            <p:txBody>
              <a:bodyPr wrap="square" rtlCol="0">
                <a:spAutoFit/>
              </a:bodyPr>
              <a:lstStyle/>
              <a:p>
                <a:r>
                  <a:rPr lang="en-US" altLang="zh-CN" sz="2400" dirty="0">
                    <a:solidFill>
                      <a:srgbClr val="FF0000"/>
                    </a:solidFill>
                  </a:rPr>
                  <a:t>5</a:t>
                </a:r>
                <a:endParaRPr lang="zh-CN" altLang="en-US" sz="2400" dirty="0">
                  <a:solidFill>
                    <a:srgbClr val="FF0000"/>
                  </a:solidFill>
                </a:endParaRPr>
              </a:p>
            </p:txBody>
          </p:sp>
          <p:sp>
            <p:nvSpPr>
              <p:cNvPr id="33" name="TextBox 32"/>
              <p:cNvSpPr txBox="1"/>
              <p:nvPr/>
            </p:nvSpPr>
            <p:spPr>
              <a:xfrm>
                <a:off x="6217615" y="3270707"/>
                <a:ext cx="432048" cy="461665"/>
              </a:xfrm>
              <a:prstGeom prst="rect">
                <a:avLst/>
              </a:prstGeom>
              <a:noFill/>
            </p:spPr>
            <p:txBody>
              <a:bodyPr wrap="square" rtlCol="0">
                <a:spAutoFit/>
              </a:bodyPr>
              <a:lstStyle/>
              <a:p>
                <a:r>
                  <a:rPr lang="en-US" altLang="zh-CN" sz="2400" dirty="0">
                    <a:solidFill>
                      <a:srgbClr val="FF0000"/>
                    </a:solidFill>
                  </a:rPr>
                  <a:t>2</a:t>
                </a:r>
                <a:endParaRPr lang="zh-CN" altLang="en-US" sz="2400" dirty="0">
                  <a:solidFill>
                    <a:srgbClr val="FF0000"/>
                  </a:solidFill>
                </a:endParaRPr>
              </a:p>
            </p:txBody>
          </p:sp>
          <p:sp>
            <p:nvSpPr>
              <p:cNvPr id="34" name="TextBox 33"/>
              <p:cNvSpPr txBox="1"/>
              <p:nvPr/>
            </p:nvSpPr>
            <p:spPr>
              <a:xfrm>
                <a:off x="7028112" y="3276277"/>
                <a:ext cx="432048" cy="461665"/>
              </a:xfrm>
              <a:prstGeom prst="rect">
                <a:avLst/>
              </a:prstGeom>
              <a:noFill/>
            </p:spPr>
            <p:txBody>
              <a:bodyPr wrap="square" rtlCol="0">
                <a:spAutoFit/>
              </a:bodyPr>
              <a:lstStyle/>
              <a:p>
                <a:r>
                  <a:rPr lang="en-US" altLang="zh-CN" sz="2400" dirty="0">
                    <a:solidFill>
                      <a:srgbClr val="FF0000"/>
                    </a:solidFill>
                  </a:rPr>
                  <a:t>4</a:t>
                </a:r>
                <a:endParaRPr lang="zh-CN" altLang="en-US" sz="2400" dirty="0">
                  <a:solidFill>
                    <a:srgbClr val="FF0000"/>
                  </a:solidFill>
                </a:endParaRPr>
              </a:p>
            </p:txBody>
          </p:sp>
          <p:sp>
            <p:nvSpPr>
              <p:cNvPr id="35" name="TextBox 34"/>
              <p:cNvSpPr txBox="1"/>
              <p:nvPr/>
            </p:nvSpPr>
            <p:spPr>
              <a:xfrm>
                <a:off x="7882942" y="3265137"/>
                <a:ext cx="432048" cy="461665"/>
              </a:xfrm>
              <a:prstGeom prst="rect">
                <a:avLst/>
              </a:prstGeom>
              <a:noFill/>
            </p:spPr>
            <p:txBody>
              <a:bodyPr wrap="square" rtlCol="0">
                <a:spAutoFit/>
              </a:bodyPr>
              <a:lstStyle/>
              <a:p>
                <a:r>
                  <a:rPr lang="en-US" altLang="zh-CN" sz="2400" dirty="0">
                    <a:solidFill>
                      <a:srgbClr val="FF0000"/>
                    </a:solidFill>
                  </a:rPr>
                  <a:t>1</a:t>
                </a:r>
                <a:endParaRPr lang="zh-CN" altLang="en-US" sz="2400" dirty="0">
                  <a:solidFill>
                    <a:srgbClr val="FF0000"/>
                  </a:solidFill>
                </a:endParaRPr>
              </a:p>
            </p:txBody>
          </p:sp>
          <p:sp>
            <p:nvSpPr>
              <p:cNvPr id="36" name="TextBox 35"/>
              <p:cNvSpPr txBox="1"/>
              <p:nvPr/>
            </p:nvSpPr>
            <p:spPr>
              <a:xfrm>
                <a:off x="5295009" y="5877272"/>
                <a:ext cx="432048" cy="461665"/>
              </a:xfrm>
              <a:prstGeom prst="rect">
                <a:avLst/>
              </a:prstGeom>
              <a:noFill/>
            </p:spPr>
            <p:txBody>
              <a:bodyPr wrap="square" rtlCol="0">
                <a:spAutoFit/>
              </a:bodyPr>
              <a:lstStyle/>
              <a:p>
                <a:r>
                  <a:rPr lang="en-US" altLang="zh-CN" sz="2400" dirty="0">
                    <a:solidFill>
                      <a:srgbClr val="FF0000"/>
                    </a:solidFill>
                  </a:rPr>
                  <a:t>0</a:t>
                </a:r>
                <a:endParaRPr lang="zh-CN" altLang="en-US" sz="2400" dirty="0">
                  <a:solidFill>
                    <a:srgbClr val="FF0000"/>
                  </a:solidFill>
                </a:endParaRPr>
              </a:p>
            </p:txBody>
          </p:sp>
          <p:sp>
            <p:nvSpPr>
              <p:cNvPr id="37" name="TextBox 36"/>
              <p:cNvSpPr txBox="1"/>
              <p:nvPr/>
            </p:nvSpPr>
            <p:spPr>
              <a:xfrm>
                <a:off x="6217615" y="5877272"/>
                <a:ext cx="432048" cy="461665"/>
              </a:xfrm>
              <a:prstGeom prst="rect">
                <a:avLst/>
              </a:prstGeom>
              <a:noFill/>
            </p:spPr>
            <p:txBody>
              <a:bodyPr wrap="square" rtlCol="0">
                <a:spAutoFit/>
              </a:bodyPr>
              <a:lstStyle/>
              <a:p>
                <a:r>
                  <a:rPr lang="en-US" altLang="zh-CN" sz="2400" dirty="0">
                    <a:solidFill>
                      <a:srgbClr val="FF0000"/>
                    </a:solidFill>
                  </a:rPr>
                  <a:t>0</a:t>
                </a:r>
                <a:endParaRPr lang="zh-CN" altLang="en-US" sz="2400" dirty="0">
                  <a:solidFill>
                    <a:srgbClr val="FF0000"/>
                  </a:solidFill>
                </a:endParaRPr>
              </a:p>
            </p:txBody>
          </p:sp>
          <p:sp>
            <p:nvSpPr>
              <p:cNvPr id="38" name="TextBox 37"/>
              <p:cNvSpPr txBox="1"/>
              <p:nvPr/>
            </p:nvSpPr>
            <p:spPr>
              <a:xfrm>
                <a:off x="7092280" y="5877271"/>
                <a:ext cx="432048" cy="461665"/>
              </a:xfrm>
              <a:prstGeom prst="rect">
                <a:avLst/>
              </a:prstGeom>
              <a:noFill/>
            </p:spPr>
            <p:txBody>
              <a:bodyPr wrap="square" rtlCol="0">
                <a:spAutoFit/>
              </a:bodyPr>
              <a:lstStyle/>
              <a:p>
                <a:r>
                  <a:rPr lang="en-US" altLang="zh-CN" sz="2400" dirty="0">
                    <a:solidFill>
                      <a:srgbClr val="FF0000"/>
                    </a:solidFill>
                  </a:rPr>
                  <a:t>0</a:t>
                </a:r>
                <a:endParaRPr lang="zh-CN" altLang="en-US" sz="2400" dirty="0">
                  <a:solidFill>
                    <a:srgbClr val="FF0000"/>
                  </a:solidFill>
                </a:endParaRPr>
              </a:p>
            </p:txBody>
          </p:sp>
          <p:sp>
            <p:nvSpPr>
              <p:cNvPr id="39" name="TextBox 38"/>
              <p:cNvSpPr txBox="1"/>
              <p:nvPr/>
            </p:nvSpPr>
            <p:spPr>
              <a:xfrm>
                <a:off x="7850364" y="5877270"/>
                <a:ext cx="432048" cy="461665"/>
              </a:xfrm>
              <a:prstGeom prst="rect">
                <a:avLst/>
              </a:prstGeom>
              <a:noFill/>
            </p:spPr>
            <p:txBody>
              <a:bodyPr wrap="square" rtlCol="0">
                <a:spAutoFit/>
              </a:bodyPr>
              <a:lstStyle/>
              <a:p>
                <a:r>
                  <a:rPr lang="en-US" altLang="zh-CN" sz="2400" dirty="0">
                    <a:solidFill>
                      <a:srgbClr val="FF0000"/>
                    </a:solidFill>
                  </a:rPr>
                  <a:t>0</a:t>
                </a:r>
                <a:endParaRPr lang="zh-CN" altLang="en-US" sz="2400" dirty="0">
                  <a:solidFill>
                    <a:srgbClr val="FF0000"/>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p:txBody>
          <a:bodyPr/>
          <a:lstStyle/>
          <a:p>
            <a:pPr>
              <a:defRPr/>
            </a:pPr>
            <a:r>
              <a:rPr lang="zh-CN" altLang="zh-CN" dirty="0">
                <a:solidFill>
                  <a:srgbClr val="FF0000"/>
                </a:solidFill>
                <a:effectLst/>
              </a:rPr>
              <a:t>定理 </a:t>
            </a:r>
            <a:r>
              <a:rPr lang="en-US" altLang="zh-CN" dirty="0">
                <a:solidFill>
                  <a:srgbClr val="FF0000"/>
                </a:solidFill>
                <a:effectLst/>
              </a:rPr>
              <a:t>3.4.1 </a:t>
            </a:r>
            <a:r>
              <a:rPr lang="zh-CN" altLang="zh-CN" dirty="0">
                <a:solidFill>
                  <a:srgbClr val="0000FF"/>
                </a:solidFill>
                <a:effectLst/>
              </a:rPr>
              <a:t>设 </a:t>
            </a:r>
            <a:r>
              <a:rPr lang="en-US" altLang="zh-CN" i="1" dirty="0">
                <a:solidFill>
                  <a:srgbClr val="0000FF"/>
                </a:solidFill>
                <a:effectLst/>
              </a:rPr>
              <a:t>l</a:t>
            </a:r>
            <a:r>
              <a:rPr lang="en-US" altLang="zh-CN" dirty="0">
                <a:solidFill>
                  <a:srgbClr val="0000FF"/>
                </a:solidFill>
                <a:effectLst/>
              </a:rPr>
              <a:t> </a:t>
            </a:r>
            <a:r>
              <a:rPr lang="zh-CN" altLang="zh-CN" dirty="0">
                <a:solidFill>
                  <a:srgbClr val="0000FF"/>
                </a:solidFill>
                <a:effectLst/>
              </a:rPr>
              <a:t>是图 </a:t>
            </a:r>
            <a:r>
              <a:rPr lang="en-US" altLang="zh-CN" dirty="0">
                <a:solidFill>
                  <a:srgbClr val="0000FF"/>
                </a:solidFill>
                <a:effectLst/>
              </a:rPr>
              <a:t>G </a:t>
            </a:r>
            <a:r>
              <a:rPr lang="zh-CN" altLang="zh-CN" dirty="0">
                <a:solidFill>
                  <a:srgbClr val="0000FF"/>
                </a:solidFill>
                <a:effectLst/>
              </a:rPr>
              <a:t>的一个可行顶点标号。若相等子图 </a:t>
            </a:r>
            <a:r>
              <a:rPr lang="en-US" altLang="zh-CN" i="1" dirty="0" err="1">
                <a:solidFill>
                  <a:srgbClr val="0000FF"/>
                </a:solidFill>
                <a:effectLst/>
              </a:rPr>
              <a:t>G</a:t>
            </a:r>
            <a:r>
              <a:rPr lang="en-US" altLang="zh-CN" i="1" baseline="-25000" dirty="0" err="1">
                <a:solidFill>
                  <a:srgbClr val="0000FF"/>
                </a:solidFill>
                <a:effectLst/>
              </a:rPr>
              <a:t>l</a:t>
            </a:r>
            <a:r>
              <a:rPr lang="en-US" altLang="zh-CN" dirty="0">
                <a:solidFill>
                  <a:srgbClr val="0000FF"/>
                </a:solidFill>
                <a:effectLst/>
              </a:rPr>
              <a:t> </a:t>
            </a:r>
            <a:r>
              <a:rPr lang="zh-CN" altLang="zh-CN" dirty="0">
                <a:solidFill>
                  <a:srgbClr val="0000FF"/>
                </a:solidFill>
                <a:effectLst/>
              </a:rPr>
              <a:t>有</a:t>
            </a:r>
            <a:r>
              <a:rPr lang="zh-CN" altLang="zh-CN" dirty="0">
                <a:solidFill>
                  <a:srgbClr val="FF0000"/>
                </a:solidFill>
                <a:effectLst/>
              </a:rPr>
              <a:t>完美匹配 </a:t>
            </a:r>
            <a:r>
              <a:rPr lang="en-US" altLang="zh-CN" dirty="0">
                <a:solidFill>
                  <a:srgbClr val="FF0000"/>
                </a:solidFill>
                <a:effectLst/>
              </a:rPr>
              <a:t>M</a:t>
            </a:r>
            <a:r>
              <a:rPr lang="en-US" altLang="zh-CN" baseline="30000" dirty="0">
                <a:solidFill>
                  <a:srgbClr val="FF0000"/>
                </a:solidFill>
                <a:effectLst/>
              </a:rPr>
              <a:t>*</a:t>
            </a:r>
            <a:r>
              <a:rPr lang="zh-CN" altLang="zh-CN" dirty="0">
                <a:solidFill>
                  <a:srgbClr val="FF0000"/>
                </a:solidFill>
                <a:effectLst/>
              </a:rPr>
              <a:t>，则 </a:t>
            </a:r>
            <a:r>
              <a:rPr lang="en-US" altLang="zh-CN" dirty="0">
                <a:solidFill>
                  <a:srgbClr val="FF0000"/>
                </a:solidFill>
                <a:effectLst/>
              </a:rPr>
              <a:t>M</a:t>
            </a:r>
            <a:r>
              <a:rPr lang="en-US" altLang="zh-CN" baseline="30000" dirty="0">
                <a:solidFill>
                  <a:srgbClr val="FF0000"/>
                </a:solidFill>
                <a:effectLst/>
              </a:rPr>
              <a:t>*</a:t>
            </a:r>
            <a:r>
              <a:rPr lang="zh-CN" altLang="zh-CN" dirty="0">
                <a:solidFill>
                  <a:srgbClr val="FF0000"/>
                </a:solidFill>
                <a:effectLst/>
              </a:rPr>
              <a:t>是 </a:t>
            </a:r>
            <a:r>
              <a:rPr lang="en-US" altLang="zh-CN" dirty="0">
                <a:solidFill>
                  <a:srgbClr val="FF0000"/>
                </a:solidFill>
                <a:effectLst/>
              </a:rPr>
              <a:t>G </a:t>
            </a:r>
            <a:r>
              <a:rPr lang="zh-CN" altLang="zh-CN" dirty="0">
                <a:solidFill>
                  <a:srgbClr val="FF0000"/>
                </a:solidFill>
                <a:effectLst/>
              </a:rPr>
              <a:t>的最大权完美匹配。</a:t>
            </a:r>
          </a:p>
          <a:p>
            <a:pPr>
              <a:defRPr/>
            </a:pPr>
            <a:endParaRPr lang="en-US" altLang="zh-CN" dirty="0">
              <a:solidFill>
                <a:srgbClr val="0000FF"/>
              </a:solidFill>
            </a:endParaRPr>
          </a:p>
          <a:p>
            <a:pPr>
              <a:defRPr/>
            </a:pPr>
            <a:r>
              <a:rPr lang="zh-CN" altLang="zh-CN" dirty="0">
                <a:solidFill>
                  <a:srgbClr val="0000FF"/>
                </a:solidFill>
                <a:effectLst/>
              </a:rPr>
              <a:t>如果相等子图 </a:t>
            </a:r>
            <a:r>
              <a:rPr lang="en-US" altLang="zh-CN" i="1" dirty="0" err="1">
                <a:solidFill>
                  <a:srgbClr val="0000FF"/>
                </a:solidFill>
                <a:effectLst/>
              </a:rPr>
              <a:t>G</a:t>
            </a:r>
            <a:r>
              <a:rPr lang="en-US" altLang="zh-CN" i="1" baseline="-25000" dirty="0" err="1">
                <a:solidFill>
                  <a:srgbClr val="0000FF"/>
                </a:solidFill>
                <a:effectLst/>
              </a:rPr>
              <a:t>l</a:t>
            </a:r>
            <a:r>
              <a:rPr lang="en-US" altLang="zh-CN" dirty="0">
                <a:solidFill>
                  <a:srgbClr val="0000FF"/>
                </a:solidFill>
                <a:effectLst/>
              </a:rPr>
              <a:t> </a:t>
            </a:r>
            <a:r>
              <a:rPr lang="zh-CN" altLang="zh-CN" dirty="0">
                <a:solidFill>
                  <a:srgbClr val="0000FF"/>
                </a:solidFill>
                <a:effectLst/>
              </a:rPr>
              <a:t>中无完美匹配时怎么办？</a:t>
            </a:r>
            <a:r>
              <a:rPr lang="en-US" altLang="zh-CN" dirty="0">
                <a:solidFill>
                  <a:srgbClr val="0000FF"/>
                </a:solidFill>
                <a:effectLst/>
              </a:rPr>
              <a:t>Kuhn </a:t>
            </a:r>
            <a:r>
              <a:rPr lang="zh-CN" altLang="zh-CN" dirty="0">
                <a:solidFill>
                  <a:srgbClr val="0000FF"/>
                </a:solidFill>
                <a:effectLst/>
              </a:rPr>
              <a:t>和 </a:t>
            </a:r>
            <a:r>
              <a:rPr lang="en-US" altLang="zh-CN" dirty="0" err="1">
                <a:solidFill>
                  <a:srgbClr val="0000FF"/>
                </a:solidFill>
                <a:effectLst/>
              </a:rPr>
              <a:t>Munkres</a:t>
            </a:r>
            <a:r>
              <a:rPr lang="en-US" altLang="zh-CN" dirty="0">
                <a:solidFill>
                  <a:srgbClr val="0000FF"/>
                </a:solidFill>
                <a:effectLst/>
              </a:rPr>
              <a:t> </a:t>
            </a:r>
            <a:r>
              <a:rPr lang="zh-CN" altLang="zh-CN" dirty="0">
                <a:solidFill>
                  <a:srgbClr val="0000FF"/>
                </a:solidFill>
                <a:effectLst/>
              </a:rPr>
              <a:t>给出</a:t>
            </a:r>
            <a:r>
              <a:rPr lang="zh-CN" altLang="zh-CN" dirty="0">
                <a:solidFill>
                  <a:srgbClr val="FF0000"/>
                </a:solidFill>
                <a:effectLst/>
              </a:rPr>
              <a:t>修改标号的一个方法</a:t>
            </a:r>
            <a:r>
              <a:rPr lang="zh-CN" altLang="zh-CN" dirty="0">
                <a:solidFill>
                  <a:srgbClr val="0000FF"/>
                </a:solidFill>
                <a:effectLst/>
              </a:rPr>
              <a:t>，使得新的相等子图的最大匹配逐渐扩大，最终得到有完美匹配的相等子图。</a:t>
            </a:r>
            <a:endParaRPr lang="zh-CN" altLang="en-US" dirty="0">
              <a:solidFill>
                <a:srgbClr val="0000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3.</a:t>
            </a:r>
            <a:r>
              <a:rPr lang="zh-CN" altLang="zh-CN" dirty="0">
                <a:effectLst/>
              </a:rPr>
              <a:t>算法思想</a:t>
            </a:r>
            <a:endParaRPr lang="zh-CN" altLang="en-US" dirty="0"/>
          </a:p>
        </p:txBody>
      </p:sp>
      <p:sp>
        <p:nvSpPr>
          <p:cNvPr id="3" name="内容占位符 2"/>
          <p:cNvSpPr>
            <a:spLocks noGrp="1"/>
          </p:cNvSpPr>
          <p:nvPr>
            <p:ph idx="1"/>
          </p:nvPr>
        </p:nvSpPr>
        <p:spPr>
          <a:xfrm>
            <a:off x="0" y="836613"/>
            <a:ext cx="9144000" cy="4103687"/>
          </a:xfrm>
        </p:spPr>
        <p:txBody>
          <a:bodyPr/>
          <a:lstStyle/>
          <a:p>
            <a:pPr>
              <a:defRPr/>
            </a:pPr>
            <a:r>
              <a:rPr lang="zh-CN" altLang="zh-CN" sz="2800" dirty="0">
                <a:effectLst/>
              </a:rPr>
              <a:t>首先给出</a:t>
            </a:r>
            <a:r>
              <a:rPr lang="zh-CN" altLang="en-US" sz="2800" dirty="0">
                <a:effectLst/>
              </a:rPr>
              <a:t>赋权二部图</a:t>
            </a:r>
            <a:r>
              <a:rPr lang="en-US" altLang="zh-CN" sz="2800" dirty="0">
                <a:effectLst/>
              </a:rPr>
              <a:t>G=(X,Y)</a:t>
            </a:r>
            <a:r>
              <a:rPr lang="zh-CN" altLang="zh-CN" sz="2800" dirty="0">
                <a:effectLst/>
              </a:rPr>
              <a:t>的任意一个可行顶点标号（如平凡标号），然后决定相等子图 </a:t>
            </a:r>
            <a:r>
              <a:rPr lang="en-US" altLang="zh-CN" sz="2800" i="1" dirty="0" err="1">
                <a:effectLst/>
              </a:rPr>
              <a:t>G</a:t>
            </a:r>
            <a:r>
              <a:rPr lang="en-US" altLang="zh-CN" sz="2800" i="1" baseline="-25000" dirty="0" err="1">
                <a:effectLst/>
              </a:rPr>
              <a:t>l</a:t>
            </a:r>
            <a:r>
              <a:rPr lang="en-US" altLang="zh-CN" sz="2800" dirty="0">
                <a:effectLst/>
              </a:rPr>
              <a:t> </a:t>
            </a:r>
            <a:r>
              <a:rPr lang="zh-CN" altLang="zh-CN" sz="2800" dirty="0">
                <a:effectLst/>
              </a:rPr>
              <a:t>，在 </a:t>
            </a:r>
            <a:r>
              <a:rPr lang="en-US" altLang="zh-CN" sz="2800" i="1" dirty="0" err="1">
                <a:effectLst/>
              </a:rPr>
              <a:t>G</a:t>
            </a:r>
            <a:r>
              <a:rPr lang="en-US" altLang="zh-CN" sz="2800" i="1" baseline="-25000" dirty="0" err="1">
                <a:effectLst/>
              </a:rPr>
              <a:t>l</a:t>
            </a:r>
            <a:r>
              <a:rPr lang="en-US" altLang="zh-CN" sz="2800" dirty="0">
                <a:effectLst/>
              </a:rPr>
              <a:t> </a:t>
            </a:r>
            <a:r>
              <a:rPr lang="zh-CN" altLang="zh-CN" sz="2800" dirty="0">
                <a:effectLst/>
              </a:rPr>
              <a:t>中执 行匈牙利算法。</a:t>
            </a:r>
            <a:endParaRPr lang="en-US" altLang="zh-CN" sz="2800" dirty="0">
              <a:effectLst/>
            </a:endParaRPr>
          </a:p>
          <a:p>
            <a:pPr>
              <a:defRPr/>
            </a:pPr>
            <a:r>
              <a:rPr lang="zh-CN" altLang="zh-CN" sz="2800" dirty="0">
                <a:effectLst/>
              </a:rPr>
              <a:t>若在 </a:t>
            </a:r>
            <a:r>
              <a:rPr lang="en-US" altLang="zh-CN" sz="2800" i="1" dirty="0" err="1">
                <a:effectLst/>
              </a:rPr>
              <a:t>G</a:t>
            </a:r>
            <a:r>
              <a:rPr lang="en-US" altLang="zh-CN" sz="2800" i="1" baseline="-25000" dirty="0" err="1">
                <a:effectLst/>
              </a:rPr>
              <a:t>l</a:t>
            </a:r>
            <a:r>
              <a:rPr lang="en-US" altLang="zh-CN" sz="2800" dirty="0">
                <a:effectLst/>
              </a:rPr>
              <a:t> </a:t>
            </a:r>
            <a:r>
              <a:rPr lang="zh-CN" altLang="zh-CN" sz="2800" dirty="0">
                <a:effectLst/>
              </a:rPr>
              <a:t>中找到完美匹配，则由定理 </a:t>
            </a:r>
            <a:r>
              <a:rPr lang="en-US" altLang="zh-CN" sz="2800" dirty="0">
                <a:effectLst/>
              </a:rPr>
              <a:t>3.4.1</a:t>
            </a:r>
            <a:r>
              <a:rPr lang="zh-CN" altLang="zh-CN" sz="2800" dirty="0">
                <a:effectLst/>
              </a:rPr>
              <a:t>，它就是 </a:t>
            </a:r>
            <a:r>
              <a:rPr lang="en-US" altLang="zh-CN" sz="2800" dirty="0">
                <a:effectLst/>
              </a:rPr>
              <a:t>G </a:t>
            </a:r>
            <a:r>
              <a:rPr lang="zh-CN" altLang="zh-CN" sz="2800" dirty="0">
                <a:effectLst/>
              </a:rPr>
              <a:t>的最大权匹配。否则，匈 牙利算法终止于 </a:t>
            </a:r>
            <a:r>
              <a:rPr lang="en-US" altLang="zh-CN" sz="2800" i="1" dirty="0">
                <a:effectLst/>
              </a:rPr>
              <a:t>S</a:t>
            </a:r>
            <a:r>
              <a:rPr lang="en-US" altLang="zh-CN" sz="2800" dirty="0">
                <a:effectLst/>
              </a:rPr>
              <a:t> ⊂ </a:t>
            </a:r>
            <a:r>
              <a:rPr lang="en-US" altLang="zh-CN" sz="2800" i="1" dirty="0">
                <a:effectLst/>
              </a:rPr>
              <a:t>X</a:t>
            </a:r>
            <a:r>
              <a:rPr lang="en-US" altLang="zh-CN" sz="2800" dirty="0">
                <a:effectLst/>
              </a:rPr>
              <a:t> </a:t>
            </a:r>
            <a:r>
              <a:rPr lang="zh-CN" altLang="zh-CN" sz="2800" dirty="0">
                <a:effectLst/>
              </a:rPr>
              <a:t>， </a:t>
            </a:r>
            <a:r>
              <a:rPr lang="en-US" altLang="zh-CN" sz="2800" i="1" dirty="0">
                <a:effectLst/>
              </a:rPr>
              <a:t>T</a:t>
            </a:r>
            <a:r>
              <a:rPr lang="en-US" altLang="zh-CN" sz="2800" dirty="0">
                <a:effectLst/>
              </a:rPr>
              <a:t> ⊂ </a:t>
            </a:r>
            <a:r>
              <a:rPr lang="en-US" altLang="zh-CN" sz="2800" i="1" dirty="0">
                <a:effectLst/>
              </a:rPr>
              <a:t>Y</a:t>
            </a:r>
            <a:r>
              <a:rPr lang="en-US" altLang="zh-CN" sz="2800" dirty="0">
                <a:effectLst/>
              </a:rPr>
              <a:t> </a:t>
            </a:r>
            <a:r>
              <a:rPr lang="zh-CN" altLang="zh-CN" sz="2800" dirty="0">
                <a:effectLst/>
              </a:rPr>
              <a:t>，且 </a:t>
            </a:r>
            <a:r>
              <a:rPr lang="en-US" altLang="zh-CN" sz="2800" i="1" dirty="0" err="1">
                <a:effectLst/>
              </a:rPr>
              <a:t>N</a:t>
            </a:r>
            <a:r>
              <a:rPr lang="en-US" altLang="zh-CN" sz="2800" i="1" baseline="-25000" dirty="0" err="1">
                <a:effectLst/>
              </a:rPr>
              <a:t>Gl</a:t>
            </a:r>
            <a:r>
              <a:rPr lang="en-US" altLang="zh-CN" sz="2800" dirty="0">
                <a:effectLst/>
              </a:rPr>
              <a:t> (</a:t>
            </a:r>
            <a:r>
              <a:rPr lang="en-US" altLang="zh-CN" sz="2800" i="1" dirty="0">
                <a:effectLst/>
              </a:rPr>
              <a:t>S</a:t>
            </a:r>
            <a:r>
              <a:rPr lang="en-US" altLang="zh-CN" sz="2800" dirty="0">
                <a:effectLst/>
              </a:rPr>
              <a:t>) = </a:t>
            </a:r>
            <a:r>
              <a:rPr lang="en-US" altLang="zh-CN" sz="2800" i="1" dirty="0">
                <a:effectLst/>
              </a:rPr>
              <a:t>T</a:t>
            </a:r>
            <a:r>
              <a:rPr lang="en-US" altLang="zh-CN" sz="2800" dirty="0">
                <a:effectLst/>
              </a:rPr>
              <a:t> </a:t>
            </a:r>
            <a:r>
              <a:rPr lang="zh-CN" altLang="zh-CN" sz="2800" dirty="0">
                <a:effectLst/>
              </a:rPr>
              <a:t>。</a:t>
            </a:r>
            <a:r>
              <a:rPr lang="zh-CN" altLang="en-US" sz="2800" dirty="0">
                <a:effectLst/>
              </a:rPr>
              <a:t>如下图所示，设当前找到的匹配为</a:t>
            </a:r>
            <a:r>
              <a:rPr lang="en-US" altLang="zh-CN" sz="2800" dirty="0">
                <a:effectLst/>
              </a:rPr>
              <a:t>M</a:t>
            </a:r>
            <a:r>
              <a:rPr lang="zh-CN" altLang="en-US" sz="2800" dirty="0">
                <a:effectLst/>
              </a:rPr>
              <a:t>。</a:t>
            </a:r>
            <a:endParaRPr lang="en-US" altLang="zh-CN" sz="2800" dirty="0">
              <a:effectLst/>
            </a:endParaRPr>
          </a:p>
          <a:p>
            <a:pPr eaLnBrk="1" fontAlgn="b" hangingPunct="1">
              <a:defRPr/>
            </a:pPr>
            <a:endParaRPr lang="zh-CN" altLang="zh-CN" sz="2400" dirty="0">
              <a:effectLst/>
            </a:endParaRPr>
          </a:p>
          <a:p>
            <a:pPr>
              <a:defRPr/>
            </a:pPr>
            <a:endParaRPr lang="zh-CN" altLang="zh-CN" sz="2400" dirty="0">
              <a:effectLst/>
            </a:endParaRPr>
          </a:p>
          <a:p>
            <a:pPr>
              <a:defRPr/>
            </a:pPr>
            <a:endParaRPr lang="zh-CN" altLang="en-US" sz="2400" dirty="0"/>
          </a:p>
        </p:txBody>
      </p:sp>
      <p:pic>
        <p:nvPicPr>
          <p:cNvPr id="1556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3573463"/>
            <a:ext cx="5619750" cy="308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3.</a:t>
            </a:r>
            <a:r>
              <a:rPr lang="zh-CN" altLang="zh-CN" dirty="0">
                <a:effectLst/>
              </a:rPr>
              <a:t>算法思想</a:t>
            </a:r>
            <a:endParaRPr lang="zh-CN" altLang="en-US" dirty="0"/>
          </a:p>
        </p:txBody>
      </p:sp>
      <p:sp>
        <p:nvSpPr>
          <p:cNvPr id="3" name="内容占位符 2"/>
          <p:cNvSpPr>
            <a:spLocks noGrp="1"/>
          </p:cNvSpPr>
          <p:nvPr>
            <p:ph idx="1"/>
          </p:nvPr>
        </p:nvSpPr>
        <p:spPr>
          <a:xfrm>
            <a:off x="179512" y="332656"/>
            <a:ext cx="9144000" cy="4103688"/>
          </a:xfrm>
        </p:spPr>
        <p:txBody>
          <a:bodyPr/>
          <a:lstStyle/>
          <a:p>
            <a:pPr marL="0" indent="0" eaLnBrk="1" fontAlgn="b" hangingPunct="1">
              <a:buFont typeface="Wingdings" panose="05000000000000000000" pitchFamily="2" charset="2"/>
              <a:buNone/>
              <a:defRPr/>
            </a:pPr>
            <a:r>
              <a:rPr lang="zh-CN" altLang="zh-CN" sz="3200" dirty="0">
                <a:solidFill>
                  <a:srgbClr val="0000FF"/>
                </a:solidFill>
                <a:effectLst/>
              </a:rPr>
              <a:t>令</a:t>
            </a:r>
            <a:r>
              <a:rPr lang="zh-CN" altLang="en-US" sz="3200" dirty="0">
                <a:solidFill>
                  <a:srgbClr val="0000FF"/>
                </a:solidFill>
                <a:effectLst/>
              </a:rPr>
              <a:t>：</a:t>
            </a:r>
            <a:endParaRPr lang="en-US" altLang="zh-CN" sz="3200" dirty="0">
              <a:solidFill>
                <a:srgbClr val="0000FF"/>
              </a:solidFill>
              <a:effectLst/>
            </a:endParaRPr>
          </a:p>
          <a:p>
            <a:pPr marL="0" indent="0" eaLnBrk="1" fontAlgn="b" hangingPunct="1">
              <a:buFont typeface="Wingdings" panose="05000000000000000000" pitchFamily="2" charset="2"/>
              <a:buNone/>
              <a:defRPr/>
            </a:pPr>
            <a:r>
              <a:rPr lang="en-US" altLang="zh-CN" sz="2800" dirty="0">
                <a:solidFill>
                  <a:srgbClr val="0000FF"/>
                </a:solidFill>
                <a:effectLst/>
              </a:rPr>
              <a:t>α</a:t>
            </a:r>
            <a:r>
              <a:rPr lang="en-US" altLang="zh-CN" sz="2800" baseline="-25000" dirty="0">
                <a:solidFill>
                  <a:srgbClr val="0000FF"/>
                </a:solidFill>
                <a:effectLst/>
              </a:rPr>
              <a:t>l</a:t>
            </a:r>
            <a:r>
              <a:rPr lang="en-US" altLang="zh-CN" sz="2800" dirty="0">
                <a:solidFill>
                  <a:srgbClr val="0000FF"/>
                </a:solidFill>
                <a:effectLst/>
              </a:rPr>
              <a:t>  = min{l(x) + l( y) − w(</a:t>
            </a:r>
            <a:r>
              <a:rPr lang="en-US" altLang="zh-CN" sz="2800" dirty="0" err="1">
                <a:solidFill>
                  <a:srgbClr val="0000FF"/>
                </a:solidFill>
                <a:effectLst/>
              </a:rPr>
              <a:t>xy</a:t>
            </a:r>
            <a:r>
              <a:rPr lang="en-US" altLang="zh-CN" sz="2800" dirty="0">
                <a:solidFill>
                  <a:srgbClr val="0000FF"/>
                </a:solidFill>
                <a:effectLst/>
              </a:rPr>
              <a:t>) |</a:t>
            </a:r>
            <a:r>
              <a:rPr lang="en-US" altLang="zh-CN" sz="2800" i="1" dirty="0">
                <a:solidFill>
                  <a:srgbClr val="0000FF"/>
                </a:solidFill>
                <a:effectLst/>
              </a:rPr>
              <a:t> </a:t>
            </a:r>
            <a:r>
              <a:rPr lang="en-US" altLang="zh-CN" sz="2800" dirty="0">
                <a:solidFill>
                  <a:srgbClr val="0000FF"/>
                </a:solidFill>
                <a:effectLst/>
              </a:rPr>
              <a:t>x ∈ S, y ∈Y-T} </a:t>
            </a:r>
            <a:r>
              <a:rPr lang="zh-CN" altLang="en-US" sz="2800" dirty="0">
                <a:solidFill>
                  <a:srgbClr val="0000FF"/>
                </a:solidFill>
                <a:effectLst/>
              </a:rPr>
              <a:t>（*）</a:t>
            </a:r>
            <a:r>
              <a:rPr lang="zh-CN" altLang="zh-CN" sz="2800" dirty="0">
                <a:solidFill>
                  <a:srgbClr val="0000FF"/>
                </a:solidFill>
                <a:effectLst/>
              </a:rPr>
              <a:t>，</a:t>
            </a:r>
            <a:endParaRPr lang="zh-CN" altLang="zh-CN" sz="2800" dirty="0">
              <a:effectLst/>
            </a:endParaRPr>
          </a:p>
          <a:p>
            <a:pPr eaLnBrk="1" fontAlgn="b" hangingPunct="1">
              <a:defRPr/>
            </a:pPr>
            <a:r>
              <a:rPr lang="en-US" altLang="zh-CN" sz="2800" dirty="0">
                <a:effectLst/>
              </a:rPr>
              <a:t> </a:t>
            </a:r>
            <a:endParaRPr lang="zh-CN" altLang="zh-CN" sz="2800" dirty="0">
              <a:effectLst/>
            </a:endParaRPr>
          </a:p>
          <a:p>
            <a:pPr eaLnBrk="1" fontAlgn="b" hangingPunct="1">
              <a:defRPr/>
            </a:pPr>
            <a:r>
              <a:rPr lang="zh-CN" altLang="zh-CN" dirty="0">
                <a:effectLst/>
              </a:rPr>
              <a:t>对每个顶点，修改标号如下</a:t>
            </a:r>
            <a:r>
              <a:rPr lang="zh-CN" altLang="en-US" dirty="0">
                <a:effectLst/>
              </a:rPr>
              <a:t>：</a:t>
            </a:r>
            <a:endParaRPr lang="zh-CN" altLang="zh-CN" dirty="0">
              <a:effectLst/>
            </a:endParaRPr>
          </a:p>
          <a:p>
            <a:pPr>
              <a:defRPr/>
            </a:pPr>
            <a:endParaRPr lang="zh-CN" altLang="zh-CN" sz="2800" dirty="0">
              <a:effectLst/>
            </a:endParaRPr>
          </a:p>
          <a:p>
            <a:pPr>
              <a:defRPr/>
            </a:pPr>
            <a:endParaRPr lang="zh-CN" altLang="en-US" sz="2800" dirty="0"/>
          </a:p>
        </p:txBody>
      </p:sp>
      <p:graphicFrame>
        <p:nvGraphicFramePr>
          <p:cNvPr id="156676" name="对象 3"/>
          <p:cNvGraphicFramePr>
            <a:graphicFrameLocks noChangeAspect="1"/>
          </p:cNvGraphicFramePr>
          <p:nvPr/>
        </p:nvGraphicFramePr>
        <p:xfrm>
          <a:off x="323528" y="2592070"/>
          <a:ext cx="7194550" cy="2286000"/>
        </p:xfrm>
        <a:graphic>
          <a:graphicData uri="http://schemas.openxmlformats.org/presentationml/2006/ole">
            <mc:AlternateContent xmlns:mc="http://schemas.openxmlformats.org/markup-compatibility/2006">
              <mc:Choice xmlns:v="urn:schemas-microsoft-com:vml" Requires="v">
                <p:oleObj spid="_x0000_s157016" name="公式" r:id="rId3" imgW="3835400" imgH="1219200" progId="Equation.3">
                  <p:embed/>
                </p:oleObj>
              </mc:Choice>
              <mc:Fallback>
                <p:oleObj name="公式" r:id="rId3" imgW="3835400" imgH="1219200" progId="Equation.3">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592070"/>
                        <a:ext cx="71945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56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7660" y="4653136"/>
            <a:ext cx="3718560" cy="2042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effectLst/>
              </a:rPr>
              <a:t>3.</a:t>
            </a:r>
            <a:r>
              <a:rPr lang="zh-CN" altLang="zh-CN" dirty="0">
                <a:effectLst/>
              </a:rPr>
              <a:t>算法思想</a:t>
            </a:r>
            <a:endParaRPr lang="zh-CN" altLang="en-US" dirty="0"/>
          </a:p>
        </p:txBody>
      </p:sp>
      <p:sp>
        <p:nvSpPr>
          <p:cNvPr id="3" name="内容占位符 2"/>
          <p:cNvSpPr>
            <a:spLocks noGrp="1"/>
          </p:cNvSpPr>
          <p:nvPr>
            <p:ph idx="1"/>
          </p:nvPr>
        </p:nvSpPr>
        <p:spPr>
          <a:xfrm>
            <a:off x="323850" y="981075"/>
            <a:ext cx="8540750" cy="4103688"/>
          </a:xfrm>
        </p:spPr>
        <p:txBody>
          <a:bodyPr/>
          <a:lstStyle/>
          <a:p>
            <a:pPr>
              <a:defRPr/>
            </a:pPr>
            <a:endParaRPr lang="zh-CN" altLang="zh-CN" sz="2800" dirty="0">
              <a:effectLst/>
            </a:endParaRPr>
          </a:p>
          <a:p>
            <a:pPr>
              <a:defRPr/>
            </a:pPr>
            <a:endParaRPr lang="zh-CN" altLang="en-US" sz="2800" dirty="0"/>
          </a:p>
        </p:txBody>
      </p:sp>
      <p:graphicFrame>
        <p:nvGraphicFramePr>
          <p:cNvPr id="157700" name="对象 5"/>
          <p:cNvGraphicFramePr>
            <a:graphicFrameLocks noChangeAspect="1"/>
          </p:cNvGraphicFramePr>
          <p:nvPr/>
        </p:nvGraphicFramePr>
        <p:xfrm>
          <a:off x="1096963" y="3644900"/>
          <a:ext cx="6554787" cy="2082800"/>
        </p:xfrm>
        <a:graphic>
          <a:graphicData uri="http://schemas.openxmlformats.org/presentationml/2006/ole">
            <mc:AlternateContent xmlns:mc="http://schemas.openxmlformats.org/markup-compatibility/2006">
              <mc:Choice xmlns:v="urn:schemas-microsoft-com:vml" Requires="v">
                <p:oleObj spid="_x0000_s158040" name="公式" r:id="rId3" imgW="3835400" imgH="1219200" progId="Equation.3">
                  <p:embed/>
                </p:oleObj>
              </mc:Choice>
              <mc:Fallback>
                <p:oleObj name="公式" r:id="rId3" imgW="3835400" imgH="1219200" progId="Equation.3">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6963" y="3644900"/>
                        <a:ext cx="6554787"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 6"/>
          <p:cNvSpPr/>
          <p:nvPr/>
        </p:nvSpPr>
        <p:spPr>
          <a:xfrm>
            <a:off x="107504" y="1628775"/>
            <a:ext cx="8816975" cy="1384300"/>
          </a:xfrm>
          <a:prstGeom prst="rect">
            <a:avLst/>
          </a:prstGeom>
        </p:spPr>
        <p:txBody>
          <a:bodyPr>
            <a:spAutoFit/>
          </a:bodyPr>
          <a:lstStyle/>
          <a:p>
            <a:pPr marL="342900" indent="-342900" algn="l" fontAlgn="b">
              <a:spcBef>
                <a:spcPct val="20000"/>
              </a:spcBef>
              <a:buClr>
                <a:srgbClr val="DC5900"/>
              </a:buClr>
              <a:buSzPct val="75000"/>
              <a:buFont typeface="Wingdings" panose="05000000000000000000" pitchFamily="2" charset="2"/>
              <a:buChar char="v"/>
              <a:defRPr/>
            </a:pPr>
            <a:r>
              <a:rPr lang="zh-CN" altLang="zh-CN" sz="2800" b="1" kern="0" dirty="0">
                <a:solidFill>
                  <a:srgbClr val="007A77"/>
                </a:solidFill>
                <a:latin typeface="Arial" panose="020B0604020202020204"/>
                <a:ea typeface="宋体" panose="02010600030101010101" pitchFamily="2" charset="-122"/>
              </a:rPr>
              <a:t>可以检验 </a:t>
            </a:r>
            <a:r>
              <a:rPr lang="en-US" altLang="zh-CN" sz="2800" b="1" i="1" kern="0" dirty="0">
                <a:solidFill>
                  <a:srgbClr val="007A77"/>
                </a:solidFill>
                <a:latin typeface="Arial" panose="020B0604020202020204"/>
                <a:ea typeface="宋体" panose="02010600030101010101" pitchFamily="2" charset="-122"/>
              </a:rPr>
              <a:t>l</a:t>
            </a:r>
            <a:r>
              <a:rPr lang="en-US" altLang="zh-CN" sz="2800" b="1" kern="0" dirty="0">
                <a:solidFill>
                  <a:srgbClr val="007A77"/>
                </a:solidFill>
                <a:latin typeface="Arial" panose="020B0604020202020204"/>
                <a:ea typeface="宋体" panose="02010600030101010101" pitchFamily="2" charset="-122"/>
              </a:rPr>
              <a:t> ′ </a:t>
            </a:r>
            <a:r>
              <a:rPr lang="zh-CN" altLang="zh-CN" sz="2800" b="1" kern="0" dirty="0">
                <a:solidFill>
                  <a:srgbClr val="007A77"/>
                </a:solidFill>
                <a:latin typeface="Arial" panose="020B0604020202020204"/>
                <a:ea typeface="宋体" panose="02010600030101010101" pitchFamily="2" charset="-122"/>
              </a:rPr>
              <a:t>仍是一个可行标号。用 </a:t>
            </a:r>
            <a:r>
              <a:rPr lang="en-US" altLang="zh-CN" sz="2800" b="1" i="1" kern="0" dirty="0">
                <a:solidFill>
                  <a:srgbClr val="007A77"/>
                </a:solidFill>
                <a:latin typeface="Arial" panose="020B0604020202020204"/>
                <a:ea typeface="宋体" panose="02010600030101010101" pitchFamily="2" charset="-122"/>
              </a:rPr>
              <a:t>l</a:t>
            </a:r>
            <a:r>
              <a:rPr lang="en-US" altLang="zh-CN" sz="2800" b="1" kern="0" dirty="0">
                <a:solidFill>
                  <a:srgbClr val="007A77"/>
                </a:solidFill>
                <a:latin typeface="Arial" panose="020B0604020202020204"/>
                <a:ea typeface="宋体" panose="02010600030101010101" pitchFamily="2" charset="-122"/>
              </a:rPr>
              <a:t> ′ </a:t>
            </a:r>
            <a:r>
              <a:rPr lang="zh-CN" altLang="zh-CN" sz="2800" b="1" kern="0" dirty="0">
                <a:solidFill>
                  <a:srgbClr val="007A77"/>
                </a:solidFill>
                <a:latin typeface="Arial" panose="020B0604020202020204"/>
                <a:ea typeface="宋体" panose="02010600030101010101" pitchFamily="2" charset="-122"/>
              </a:rPr>
              <a:t>替代 </a:t>
            </a:r>
            <a:r>
              <a:rPr lang="en-US" altLang="zh-CN" sz="2800" b="1" i="1" kern="0" dirty="0">
                <a:solidFill>
                  <a:srgbClr val="007A77"/>
                </a:solidFill>
                <a:latin typeface="Arial" panose="020B0604020202020204"/>
                <a:ea typeface="宋体" panose="02010600030101010101" pitchFamily="2" charset="-122"/>
              </a:rPr>
              <a:t>l</a:t>
            </a:r>
            <a:r>
              <a:rPr lang="zh-CN" altLang="zh-CN" sz="2800" b="1" kern="0" dirty="0">
                <a:solidFill>
                  <a:srgbClr val="007A77"/>
                </a:solidFill>
                <a:latin typeface="Arial" panose="020B0604020202020204"/>
                <a:ea typeface="宋体" panose="02010600030101010101" pitchFamily="2" charset="-122"/>
              </a:rPr>
              <a:t>。 </a:t>
            </a:r>
            <a:r>
              <a:rPr lang="en-US" altLang="zh-CN" sz="2800" b="1" i="1" kern="0" dirty="0" err="1">
                <a:solidFill>
                  <a:srgbClr val="007A77"/>
                </a:solidFill>
                <a:latin typeface="Arial" panose="020B0604020202020204"/>
                <a:ea typeface="宋体" panose="02010600030101010101" pitchFamily="2" charset="-122"/>
              </a:rPr>
              <a:t>G</a:t>
            </a:r>
            <a:r>
              <a:rPr lang="en-US" altLang="zh-CN" sz="2800" b="1" i="1" kern="0" baseline="-25000" dirty="0" err="1">
                <a:solidFill>
                  <a:srgbClr val="007A77"/>
                </a:solidFill>
                <a:latin typeface="Arial" panose="020B0604020202020204"/>
                <a:ea typeface="宋体" panose="02010600030101010101" pitchFamily="2" charset="-122"/>
              </a:rPr>
              <a:t>l</a:t>
            </a:r>
            <a:r>
              <a:rPr lang="en-US" altLang="zh-CN" sz="2800" b="1" kern="0" baseline="-25000" dirty="0">
                <a:solidFill>
                  <a:srgbClr val="007A77"/>
                </a:solidFill>
                <a:latin typeface="Arial" panose="020B0604020202020204"/>
                <a:ea typeface="宋体" panose="02010600030101010101" pitchFamily="2" charset="-122"/>
              </a:rPr>
              <a:t>′</a:t>
            </a:r>
            <a:r>
              <a:rPr lang="en-US" altLang="zh-CN" sz="2800" b="1" kern="0" dirty="0">
                <a:solidFill>
                  <a:srgbClr val="007A77"/>
                </a:solidFill>
                <a:latin typeface="Arial" panose="020B0604020202020204"/>
                <a:ea typeface="宋体" panose="02010600030101010101" pitchFamily="2" charset="-122"/>
              </a:rPr>
              <a:t> </a:t>
            </a:r>
            <a:r>
              <a:rPr lang="zh-CN" altLang="zh-CN" sz="2800" b="1" kern="0" dirty="0">
                <a:solidFill>
                  <a:srgbClr val="007A77"/>
                </a:solidFill>
                <a:latin typeface="Arial" panose="020B0604020202020204"/>
                <a:ea typeface="宋体" panose="02010600030101010101" pitchFamily="2" charset="-122"/>
              </a:rPr>
              <a:t>的边数比 </a:t>
            </a:r>
            <a:r>
              <a:rPr lang="en-US" altLang="zh-CN" sz="2800" b="1" i="1" kern="0" dirty="0" err="1">
                <a:solidFill>
                  <a:srgbClr val="007A77"/>
                </a:solidFill>
                <a:latin typeface="Arial" panose="020B0604020202020204"/>
                <a:ea typeface="宋体" panose="02010600030101010101" pitchFamily="2" charset="-122"/>
              </a:rPr>
              <a:t>G</a:t>
            </a:r>
            <a:r>
              <a:rPr lang="en-US" altLang="zh-CN" sz="2800" b="1" i="1" kern="0" baseline="-25000" dirty="0" err="1">
                <a:solidFill>
                  <a:srgbClr val="007A77"/>
                </a:solidFill>
                <a:latin typeface="Arial" panose="020B0604020202020204"/>
                <a:ea typeface="宋体" panose="02010600030101010101" pitchFamily="2" charset="-122"/>
              </a:rPr>
              <a:t>l</a:t>
            </a:r>
            <a:r>
              <a:rPr lang="en-US" altLang="zh-CN" sz="2800" b="1" kern="0" dirty="0">
                <a:solidFill>
                  <a:srgbClr val="007A77"/>
                </a:solidFill>
                <a:latin typeface="Arial" panose="020B0604020202020204"/>
                <a:ea typeface="宋体" panose="02010600030101010101" pitchFamily="2" charset="-122"/>
              </a:rPr>
              <a:t> </a:t>
            </a:r>
            <a:r>
              <a:rPr lang="zh-CN" altLang="zh-CN" sz="2800" b="1" kern="0" dirty="0">
                <a:solidFill>
                  <a:srgbClr val="007A77"/>
                </a:solidFill>
                <a:latin typeface="Arial" panose="020B0604020202020204"/>
                <a:ea typeface="宋体" panose="02010600030101010101" pitchFamily="2" charset="-122"/>
              </a:rPr>
              <a:t>的 多。继续上述过程，直到获得 一个相等子图含有完全美匹配为止。</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a:effectLst/>
              </a:rPr>
              <a:t>算法步骤</a:t>
            </a:r>
            <a:endParaRPr lang="zh-CN" altLang="en-US" dirty="0"/>
          </a:p>
        </p:txBody>
      </p:sp>
      <p:sp>
        <p:nvSpPr>
          <p:cNvPr id="3" name="内容占位符 2"/>
          <p:cNvSpPr>
            <a:spLocks noGrp="1"/>
          </p:cNvSpPr>
          <p:nvPr>
            <p:ph idx="1"/>
          </p:nvPr>
        </p:nvSpPr>
        <p:spPr>
          <a:xfrm>
            <a:off x="107504" y="836613"/>
            <a:ext cx="8856984" cy="5184775"/>
          </a:xfrm>
        </p:spPr>
        <p:txBody>
          <a:bodyPr/>
          <a:lstStyle/>
          <a:p>
            <a:pPr>
              <a:defRPr/>
            </a:pPr>
            <a:r>
              <a:rPr lang="en-US" altLang="zh-CN" sz="2400" dirty="0">
                <a:solidFill>
                  <a:srgbClr val="FF0000"/>
                </a:solidFill>
                <a:effectLst/>
              </a:rPr>
              <a:t>Kuhn-</a:t>
            </a:r>
            <a:r>
              <a:rPr lang="en-US" altLang="zh-CN" sz="2400" dirty="0" err="1">
                <a:solidFill>
                  <a:srgbClr val="FF0000"/>
                </a:solidFill>
                <a:effectLst/>
              </a:rPr>
              <a:t>Munkres</a:t>
            </a:r>
            <a:r>
              <a:rPr lang="en-US" altLang="zh-CN" sz="2400" dirty="0">
                <a:solidFill>
                  <a:srgbClr val="FF0000"/>
                </a:solidFill>
                <a:effectLst/>
              </a:rPr>
              <a:t> </a:t>
            </a:r>
            <a:r>
              <a:rPr lang="zh-CN" altLang="zh-CN" sz="2400" dirty="0">
                <a:solidFill>
                  <a:srgbClr val="FF0000"/>
                </a:solidFill>
                <a:effectLst/>
              </a:rPr>
              <a:t>算法：</a:t>
            </a:r>
            <a:r>
              <a:rPr lang="zh-CN" altLang="zh-CN" sz="2400" dirty="0">
                <a:effectLst/>
              </a:rPr>
              <a:t>求赋权完全二部图中的最大权匹配。</a:t>
            </a:r>
            <a:endParaRPr lang="en-US" altLang="zh-CN" sz="2400" dirty="0">
              <a:effectLst/>
            </a:endParaRPr>
          </a:p>
          <a:p>
            <a:pPr marL="0" indent="0">
              <a:buFont typeface="Wingdings" panose="05000000000000000000" pitchFamily="2" charset="2"/>
              <a:buNone/>
              <a:defRPr/>
            </a:pPr>
            <a:r>
              <a:rPr lang="zh-CN" altLang="en-US" sz="2400" dirty="0">
                <a:solidFill>
                  <a:srgbClr val="FF0000"/>
                </a:solidFill>
                <a:effectLst/>
              </a:rPr>
              <a:t>输入：</a:t>
            </a:r>
            <a:r>
              <a:rPr lang="zh-CN" altLang="en-US" sz="2400" dirty="0">
                <a:solidFill>
                  <a:srgbClr val="0000FF"/>
                </a:solidFill>
                <a:effectLst/>
              </a:rPr>
              <a:t>二部图</a:t>
            </a:r>
            <a:r>
              <a:rPr lang="en-US" altLang="zh-CN" sz="2400" dirty="0">
                <a:solidFill>
                  <a:srgbClr val="0000FF"/>
                </a:solidFill>
                <a:effectLst/>
              </a:rPr>
              <a:t>G=(X,Y)</a:t>
            </a:r>
            <a:r>
              <a:rPr lang="zh-CN" altLang="en-US" sz="2400" dirty="0">
                <a:solidFill>
                  <a:srgbClr val="0000FF"/>
                </a:solidFill>
                <a:effectLst/>
              </a:rPr>
              <a:t>及各边上的权（矩阵）</a:t>
            </a:r>
            <a:endParaRPr lang="en-US" altLang="zh-CN" sz="2400" dirty="0">
              <a:solidFill>
                <a:srgbClr val="0000FF"/>
              </a:solidFill>
              <a:effectLst/>
            </a:endParaRPr>
          </a:p>
          <a:p>
            <a:pPr marL="0" indent="0">
              <a:buFont typeface="Wingdings" panose="05000000000000000000" pitchFamily="2" charset="2"/>
              <a:buNone/>
              <a:defRPr/>
            </a:pPr>
            <a:r>
              <a:rPr lang="zh-CN" altLang="en-US" sz="2400" dirty="0">
                <a:solidFill>
                  <a:srgbClr val="FF0000"/>
                </a:solidFill>
                <a:effectLst/>
              </a:rPr>
              <a:t>输出：</a:t>
            </a:r>
            <a:r>
              <a:rPr lang="en-US" altLang="zh-CN" sz="2400" dirty="0">
                <a:solidFill>
                  <a:srgbClr val="0000FF"/>
                </a:solidFill>
                <a:effectLst/>
              </a:rPr>
              <a:t>G</a:t>
            </a:r>
            <a:r>
              <a:rPr lang="zh-CN" altLang="en-US" sz="2400" dirty="0">
                <a:solidFill>
                  <a:srgbClr val="0000FF"/>
                </a:solidFill>
                <a:effectLst/>
              </a:rPr>
              <a:t>的最大权匹配</a:t>
            </a:r>
            <a:endParaRPr lang="en-US" altLang="zh-CN" sz="2400" dirty="0">
              <a:solidFill>
                <a:srgbClr val="0000FF"/>
              </a:solidFill>
              <a:effectLst/>
            </a:endParaRPr>
          </a:p>
          <a:p>
            <a:pPr>
              <a:defRPr/>
            </a:pPr>
            <a:r>
              <a:rPr lang="zh-CN" altLang="en-US" sz="2400" dirty="0">
                <a:solidFill>
                  <a:srgbClr val="0000FF"/>
                </a:solidFill>
                <a:effectLst/>
              </a:rPr>
              <a:t>第</a:t>
            </a:r>
            <a:r>
              <a:rPr lang="en-US" altLang="zh-CN" sz="2400" dirty="0">
                <a:solidFill>
                  <a:srgbClr val="0000FF"/>
                </a:solidFill>
                <a:effectLst/>
              </a:rPr>
              <a:t>0</a:t>
            </a:r>
            <a:r>
              <a:rPr lang="zh-CN" altLang="en-US" sz="2400" dirty="0">
                <a:solidFill>
                  <a:srgbClr val="0000FF"/>
                </a:solidFill>
                <a:effectLst/>
              </a:rPr>
              <a:t>步：</a:t>
            </a:r>
            <a:r>
              <a:rPr lang="zh-CN" altLang="en-US" sz="2400" dirty="0">
                <a:effectLst/>
              </a:rPr>
              <a:t>给</a:t>
            </a:r>
            <a:r>
              <a:rPr lang="en-US" altLang="zh-CN" sz="2400" dirty="0">
                <a:effectLst/>
              </a:rPr>
              <a:t>G=(X,Y)</a:t>
            </a:r>
            <a:r>
              <a:rPr lang="zh-CN" altLang="en-US" sz="2400" dirty="0">
                <a:effectLst/>
              </a:rPr>
              <a:t>添加一些顶点和权为</a:t>
            </a:r>
            <a:r>
              <a:rPr lang="en-US" altLang="zh-CN" sz="2400" dirty="0">
                <a:effectLst/>
              </a:rPr>
              <a:t>0</a:t>
            </a:r>
            <a:r>
              <a:rPr lang="zh-CN" altLang="en-US" sz="2400" dirty="0">
                <a:effectLst/>
              </a:rPr>
              <a:t>的边，使其成为赋权完全二部图，仍记为</a:t>
            </a:r>
            <a:r>
              <a:rPr lang="en-US" altLang="zh-CN" sz="2400" dirty="0">
                <a:effectLst/>
              </a:rPr>
              <a:t>G</a:t>
            </a:r>
          </a:p>
          <a:p>
            <a:pPr>
              <a:defRPr/>
            </a:pPr>
            <a:r>
              <a:rPr lang="zh-CN" altLang="en-US" sz="2400" dirty="0">
                <a:solidFill>
                  <a:srgbClr val="0000FF"/>
                </a:solidFill>
                <a:effectLst/>
              </a:rPr>
              <a:t>第</a:t>
            </a:r>
            <a:r>
              <a:rPr lang="en-US" altLang="zh-CN" sz="2400" dirty="0">
                <a:solidFill>
                  <a:srgbClr val="0000FF"/>
                </a:solidFill>
                <a:effectLst/>
              </a:rPr>
              <a:t>1</a:t>
            </a:r>
            <a:r>
              <a:rPr lang="zh-CN" altLang="en-US" sz="2400" dirty="0">
                <a:solidFill>
                  <a:srgbClr val="0000FF"/>
                </a:solidFill>
                <a:effectLst/>
              </a:rPr>
              <a:t>步：</a:t>
            </a:r>
            <a:r>
              <a:rPr lang="zh-CN" altLang="zh-CN" sz="2400" dirty="0">
                <a:effectLst/>
              </a:rPr>
              <a:t>从</a:t>
            </a:r>
            <a:r>
              <a:rPr lang="en-US" altLang="zh-CN" sz="2400" dirty="0">
                <a:effectLst/>
              </a:rPr>
              <a:t>G</a:t>
            </a:r>
            <a:r>
              <a:rPr lang="zh-CN" altLang="en-US" sz="2400" dirty="0">
                <a:effectLst/>
              </a:rPr>
              <a:t>的</a:t>
            </a:r>
            <a:r>
              <a:rPr lang="zh-CN" altLang="zh-CN" sz="2400" dirty="0">
                <a:effectLst/>
              </a:rPr>
              <a:t>任一可行的顶点标号 </a:t>
            </a:r>
            <a:r>
              <a:rPr lang="en-US" altLang="zh-CN" sz="2400" i="1" dirty="0">
                <a:effectLst/>
              </a:rPr>
              <a:t>l</a:t>
            </a:r>
            <a:r>
              <a:rPr lang="en-US" altLang="zh-CN" sz="2400" dirty="0">
                <a:effectLst/>
              </a:rPr>
              <a:t> </a:t>
            </a:r>
            <a:r>
              <a:rPr lang="zh-CN" altLang="en-US" sz="2400" dirty="0">
                <a:effectLst/>
              </a:rPr>
              <a:t>（比如平凡标号）</a:t>
            </a:r>
            <a:r>
              <a:rPr lang="zh-CN" altLang="zh-CN" sz="2400" dirty="0">
                <a:effectLst/>
              </a:rPr>
              <a:t>开始，</a:t>
            </a:r>
            <a:r>
              <a:rPr lang="zh-CN" altLang="en-US" sz="2400" dirty="0">
                <a:effectLst/>
              </a:rPr>
              <a:t>求出相等子图</a:t>
            </a:r>
            <a:r>
              <a:rPr lang="zh-CN" altLang="zh-CN" sz="2400" dirty="0">
                <a:effectLst/>
              </a:rPr>
              <a:t> </a:t>
            </a:r>
            <a:r>
              <a:rPr lang="en-US" altLang="zh-CN" sz="2400" i="1" dirty="0" err="1">
                <a:effectLst/>
              </a:rPr>
              <a:t>G</a:t>
            </a:r>
            <a:r>
              <a:rPr lang="en-US" altLang="zh-CN" sz="2400" i="1" baseline="-25000" dirty="0" err="1">
                <a:effectLst/>
              </a:rPr>
              <a:t>l</a:t>
            </a:r>
            <a:r>
              <a:rPr lang="en-US" altLang="zh-CN" sz="2400" dirty="0">
                <a:effectLst/>
              </a:rPr>
              <a:t> . </a:t>
            </a:r>
            <a:endParaRPr lang="zh-CN" altLang="zh-CN" sz="2400" dirty="0">
              <a:effectLst/>
            </a:endParaRPr>
          </a:p>
          <a:p>
            <a:pPr>
              <a:defRPr/>
            </a:pPr>
            <a:r>
              <a:rPr lang="zh-CN" altLang="en-US" sz="2400" dirty="0">
                <a:solidFill>
                  <a:srgbClr val="0000FF"/>
                </a:solidFill>
                <a:effectLst/>
              </a:rPr>
              <a:t>第</a:t>
            </a:r>
            <a:r>
              <a:rPr lang="en-US" altLang="zh-CN" sz="2400" dirty="0">
                <a:solidFill>
                  <a:srgbClr val="0000FF"/>
                </a:solidFill>
                <a:effectLst/>
              </a:rPr>
              <a:t>2</a:t>
            </a:r>
            <a:r>
              <a:rPr lang="zh-CN" altLang="en-US" sz="2400" dirty="0">
                <a:solidFill>
                  <a:srgbClr val="0000FF"/>
                </a:solidFill>
                <a:effectLst/>
              </a:rPr>
              <a:t>步：</a:t>
            </a:r>
            <a:r>
              <a:rPr lang="zh-CN" altLang="zh-CN" sz="2400" dirty="0">
                <a:effectLst/>
              </a:rPr>
              <a:t>在 </a:t>
            </a:r>
            <a:r>
              <a:rPr lang="en-US" altLang="zh-CN" sz="2400" i="1" dirty="0" err="1">
                <a:effectLst/>
              </a:rPr>
              <a:t>G</a:t>
            </a:r>
            <a:r>
              <a:rPr lang="en-US" altLang="zh-CN" sz="2400" i="1" baseline="-25000" dirty="0" err="1">
                <a:effectLst/>
              </a:rPr>
              <a:t>l</a:t>
            </a:r>
            <a:r>
              <a:rPr lang="en-US" altLang="zh-CN" sz="2400" dirty="0">
                <a:effectLst/>
              </a:rPr>
              <a:t> </a:t>
            </a:r>
            <a:r>
              <a:rPr lang="zh-CN" altLang="zh-CN" sz="2400" dirty="0">
                <a:effectLst/>
              </a:rPr>
              <a:t>中执行匈牙利算法，如果求得</a:t>
            </a:r>
            <a:r>
              <a:rPr lang="en-US" altLang="zh-CN" sz="2400" i="1" dirty="0" err="1">
                <a:effectLst/>
              </a:rPr>
              <a:t>G</a:t>
            </a:r>
            <a:r>
              <a:rPr lang="en-US" altLang="zh-CN" sz="2400" i="1" baseline="-25000" dirty="0" err="1">
                <a:effectLst/>
              </a:rPr>
              <a:t>l</a:t>
            </a:r>
            <a:r>
              <a:rPr lang="zh-CN" altLang="en-US" sz="2400" dirty="0">
                <a:effectLst/>
              </a:rPr>
              <a:t>的一个</a:t>
            </a:r>
            <a:r>
              <a:rPr lang="zh-CN" altLang="zh-CN" sz="2400" dirty="0">
                <a:effectLst/>
              </a:rPr>
              <a:t>完美匹配</a:t>
            </a:r>
            <a:r>
              <a:rPr lang="en-US" altLang="zh-CN" sz="2400" dirty="0">
                <a:effectLst/>
              </a:rPr>
              <a:t> M</a:t>
            </a:r>
            <a:r>
              <a:rPr lang="zh-CN" altLang="zh-CN" sz="2400" dirty="0">
                <a:effectLst/>
              </a:rPr>
              <a:t>，则</a:t>
            </a:r>
            <a:r>
              <a:rPr lang="en-US" altLang="zh-CN" sz="2400" dirty="0">
                <a:effectLst/>
              </a:rPr>
              <a:t> M </a:t>
            </a:r>
            <a:r>
              <a:rPr lang="zh-CN" altLang="zh-CN" sz="2400" dirty="0">
                <a:effectLst/>
              </a:rPr>
              <a:t>即为</a:t>
            </a:r>
            <a:r>
              <a:rPr lang="en-US" altLang="zh-CN" sz="2400" dirty="0">
                <a:effectLst/>
              </a:rPr>
              <a:t> G </a:t>
            </a:r>
            <a:r>
              <a:rPr lang="zh-CN" altLang="zh-CN" sz="2400" dirty="0">
                <a:effectLst/>
              </a:rPr>
              <a:t>的最大权完美匹配，</a:t>
            </a:r>
            <a:r>
              <a:rPr lang="zh-CN" altLang="en-US" sz="2400" dirty="0">
                <a:solidFill>
                  <a:srgbClr val="FF0000"/>
                </a:solidFill>
                <a:effectLst/>
              </a:rPr>
              <a:t>删除其中权为</a:t>
            </a:r>
            <a:r>
              <a:rPr lang="en-US" altLang="zh-CN" sz="2400" dirty="0">
                <a:solidFill>
                  <a:srgbClr val="FF0000"/>
                </a:solidFill>
                <a:effectLst/>
              </a:rPr>
              <a:t>0</a:t>
            </a:r>
            <a:r>
              <a:rPr lang="zh-CN" altLang="en-US" sz="2400" dirty="0">
                <a:solidFill>
                  <a:srgbClr val="FF0000"/>
                </a:solidFill>
                <a:effectLst/>
              </a:rPr>
              <a:t>的边及其端点后，即得原始图的最大权匹配。</a:t>
            </a:r>
            <a:r>
              <a:rPr lang="zh-CN" altLang="zh-CN" sz="2400" dirty="0">
                <a:effectLst/>
              </a:rPr>
              <a:t>算法停止；否则，匈牙利算法必终止于某个 </a:t>
            </a:r>
            <a:r>
              <a:rPr lang="en-US" altLang="zh-CN" sz="2400" i="1" dirty="0">
                <a:effectLst/>
              </a:rPr>
              <a:t>S</a:t>
            </a:r>
            <a:r>
              <a:rPr lang="en-US" altLang="zh-CN" sz="2400" dirty="0">
                <a:effectLst/>
              </a:rPr>
              <a:t> ⊂ </a:t>
            </a:r>
            <a:r>
              <a:rPr lang="en-US" altLang="zh-CN" sz="2400" i="1" dirty="0">
                <a:effectLst/>
              </a:rPr>
              <a:t>X</a:t>
            </a:r>
            <a:r>
              <a:rPr lang="en-US" altLang="zh-CN" sz="2400" dirty="0">
                <a:effectLst/>
              </a:rPr>
              <a:t> </a:t>
            </a:r>
            <a:r>
              <a:rPr lang="zh-CN" altLang="zh-CN" sz="2400" dirty="0">
                <a:effectLst/>
              </a:rPr>
              <a:t>和 </a:t>
            </a:r>
            <a:r>
              <a:rPr lang="en-US" altLang="zh-CN" sz="2400" i="1" dirty="0">
                <a:effectLst/>
              </a:rPr>
              <a:t>T</a:t>
            </a:r>
            <a:r>
              <a:rPr lang="en-US" altLang="zh-CN" sz="2400" dirty="0">
                <a:effectLst/>
              </a:rPr>
              <a:t> ⊂ </a:t>
            </a:r>
            <a:r>
              <a:rPr lang="en-US" altLang="zh-CN" sz="2400" i="1" dirty="0">
                <a:effectLst/>
              </a:rPr>
              <a:t>Y</a:t>
            </a:r>
            <a:r>
              <a:rPr lang="en-US" altLang="zh-CN" sz="2400" dirty="0">
                <a:effectLst/>
              </a:rPr>
              <a:t> </a:t>
            </a:r>
            <a:r>
              <a:rPr lang="zh-CN" altLang="zh-CN" sz="2400" dirty="0">
                <a:effectLst/>
              </a:rPr>
              <a:t>使得 </a:t>
            </a:r>
            <a:r>
              <a:rPr lang="en-US" altLang="zh-CN" sz="2400" i="1" dirty="0" err="1">
                <a:effectLst/>
              </a:rPr>
              <a:t>N</a:t>
            </a:r>
            <a:r>
              <a:rPr lang="en-US" altLang="zh-CN" sz="2400" i="1" baseline="-25000" dirty="0" err="1">
                <a:effectLst/>
              </a:rPr>
              <a:t>Gl</a:t>
            </a:r>
            <a:r>
              <a:rPr lang="en-US" altLang="zh-CN" sz="2400" dirty="0">
                <a:effectLst/>
              </a:rPr>
              <a:t> (</a:t>
            </a:r>
            <a:r>
              <a:rPr lang="en-US" altLang="zh-CN" sz="2400" i="1" dirty="0">
                <a:effectLst/>
              </a:rPr>
              <a:t>S</a:t>
            </a:r>
            <a:r>
              <a:rPr lang="en-US" altLang="zh-CN" sz="2400" dirty="0">
                <a:effectLst/>
              </a:rPr>
              <a:t>) = </a:t>
            </a:r>
            <a:r>
              <a:rPr lang="en-US" altLang="zh-CN" sz="2400" i="1" dirty="0">
                <a:effectLst/>
              </a:rPr>
              <a:t>T</a:t>
            </a:r>
            <a:r>
              <a:rPr lang="en-US" altLang="zh-CN" sz="2400" dirty="0">
                <a:effectLst/>
              </a:rPr>
              <a:t> </a:t>
            </a:r>
            <a:r>
              <a:rPr lang="zh-CN" altLang="zh-CN" sz="2400" dirty="0">
                <a:effectLst/>
              </a:rPr>
              <a:t>，此时转下步。 </a:t>
            </a:r>
            <a:endParaRPr lang="en-US" altLang="zh-CN" sz="2400" dirty="0">
              <a:effectLst/>
            </a:endParaRPr>
          </a:p>
          <a:p>
            <a:pPr>
              <a:defRPr/>
            </a:pPr>
            <a:r>
              <a:rPr lang="zh-CN" altLang="en-US" sz="2400" dirty="0">
                <a:solidFill>
                  <a:srgbClr val="0000FF"/>
                </a:solidFill>
                <a:effectLst/>
              </a:rPr>
              <a:t>第</a:t>
            </a:r>
            <a:r>
              <a:rPr lang="en-US" altLang="zh-CN" sz="2400" dirty="0">
                <a:solidFill>
                  <a:srgbClr val="0000FF"/>
                </a:solidFill>
                <a:effectLst/>
              </a:rPr>
              <a:t>3</a:t>
            </a:r>
            <a:r>
              <a:rPr lang="zh-CN" altLang="en-US" sz="2400" dirty="0">
                <a:solidFill>
                  <a:srgbClr val="0000FF"/>
                </a:solidFill>
                <a:effectLst/>
              </a:rPr>
              <a:t>步：</a:t>
            </a:r>
            <a:r>
              <a:rPr lang="zh-CN" altLang="zh-CN" sz="2400" dirty="0">
                <a:effectLst/>
              </a:rPr>
              <a:t>按</a:t>
            </a:r>
            <a:r>
              <a:rPr lang="en-US" altLang="zh-CN" sz="2400" dirty="0">
                <a:effectLst/>
              </a:rPr>
              <a:t>(*)</a:t>
            </a:r>
            <a:r>
              <a:rPr lang="zh-CN" altLang="zh-CN" sz="2400" dirty="0">
                <a:effectLst/>
              </a:rPr>
              <a:t>式计算</a:t>
            </a:r>
            <a:r>
              <a:rPr lang="en-US" altLang="zh-CN" sz="2400" i="1" dirty="0">
                <a:effectLst/>
              </a:rPr>
              <a:t>α</a:t>
            </a:r>
            <a:r>
              <a:rPr lang="en-US" altLang="zh-CN" sz="2400" i="1" baseline="-25000" dirty="0">
                <a:effectLst/>
              </a:rPr>
              <a:t>l</a:t>
            </a:r>
            <a:r>
              <a:rPr lang="en-US" altLang="zh-CN" sz="2400" dirty="0">
                <a:effectLst/>
              </a:rPr>
              <a:t> </a:t>
            </a:r>
            <a:r>
              <a:rPr lang="zh-CN" altLang="zh-CN" sz="2400" dirty="0">
                <a:effectLst/>
              </a:rPr>
              <a:t>，按</a:t>
            </a:r>
            <a:r>
              <a:rPr lang="en-US" altLang="zh-CN" sz="2400" dirty="0">
                <a:effectLst/>
              </a:rPr>
              <a:t>(**)</a:t>
            </a:r>
            <a:r>
              <a:rPr lang="zh-CN" altLang="zh-CN" sz="2400" dirty="0">
                <a:effectLst/>
              </a:rPr>
              <a:t>计算新的可行顶点标号 </a:t>
            </a:r>
            <a:r>
              <a:rPr lang="en-US" altLang="zh-CN" sz="2400" i="1" dirty="0">
                <a:effectLst/>
              </a:rPr>
              <a:t>l</a:t>
            </a:r>
            <a:r>
              <a:rPr lang="en-US" altLang="zh-CN" sz="2400" dirty="0">
                <a:effectLst/>
              </a:rPr>
              <a:t>′, </a:t>
            </a:r>
            <a:r>
              <a:rPr lang="zh-CN" altLang="zh-CN" sz="2400" dirty="0">
                <a:effectLst/>
              </a:rPr>
              <a:t>以 </a:t>
            </a:r>
            <a:r>
              <a:rPr lang="en-US" altLang="zh-CN" sz="2400" i="1" dirty="0">
                <a:effectLst/>
              </a:rPr>
              <a:t>l</a:t>
            </a:r>
            <a:r>
              <a:rPr lang="en-US" altLang="zh-CN" sz="2400" dirty="0">
                <a:effectLst/>
              </a:rPr>
              <a:t> ′ </a:t>
            </a:r>
            <a:r>
              <a:rPr lang="zh-CN" altLang="zh-CN" sz="2400" dirty="0">
                <a:effectLst/>
              </a:rPr>
              <a:t>替代 </a:t>
            </a:r>
            <a:r>
              <a:rPr lang="en-US" altLang="zh-CN" sz="2400" i="1" dirty="0">
                <a:effectLst/>
              </a:rPr>
              <a:t>l</a:t>
            </a:r>
            <a:r>
              <a:rPr lang="zh-CN" altLang="zh-CN" sz="2400" i="1" dirty="0">
                <a:effectLst/>
              </a:rPr>
              <a:t>，</a:t>
            </a:r>
            <a:r>
              <a:rPr lang="zh-CN" altLang="zh-CN" sz="2400" dirty="0">
                <a:effectLst/>
              </a:rPr>
              <a:t>以 </a:t>
            </a:r>
            <a:r>
              <a:rPr lang="en-US" altLang="zh-CN" sz="2400" i="1" dirty="0" err="1">
                <a:effectLst/>
              </a:rPr>
              <a:t>G</a:t>
            </a:r>
            <a:r>
              <a:rPr lang="en-US" altLang="zh-CN" sz="2400" i="1" baseline="-25000" dirty="0" err="1">
                <a:effectLst/>
              </a:rPr>
              <a:t>l</a:t>
            </a:r>
            <a:r>
              <a:rPr lang="en-US" altLang="zh-CN" sz="2400" baseline="-25000" dirty="0">
                <a:effectLst/>
              </a:rPr>
              <a:t>′</a:t>
            </a:r>
            <a:r>
              <a:rPr lang="en-US" altLang="zh-CN" sz="2400" dirty="0">
                <a:effectLst/>
              </a:rPr>
              <a:t> </a:t>
            </a:r>
            <a:r>
              <a:rPr lang="zh-CN" altLang="zh-CN" sz="2400" dirty="0">
                <a:effectLst/>
              </a:rPr>
              <a:t>替代 </a:t>
            </a:r>
            <a:r>
              <a:rPr lang="en-US" altLang="zh-CN" sz="2400" i="1" dirty="0" err="1">
                <a:effectLst/>
              </a:rPr>
              <a:t>G</a:t>
            </a:r>
            <a:r>
              <a:rPr lang="en-US" altLang="zh-CN" sz="2400" i="1" baseline="-25000" dirty="0" err="1">
                <a:effectLst/>
              </a:rPr>
              <a:t>l</a:t>
            </a:r>
            <a:r>
              <a:rPr lang="en-US" altLang="zh-CN" sz="2400" dirty="0">
                <a:effectLst/>
              </a:rPr>
              <a:t> </a:t>
            </a:r>
            <a:r>
              <a:rPr lang="zh-CN" altLang="zh-CN" sz="2400" dirty="0">
                <a:effectLst/>
              </a:rPr>
              <a:t>，转第 ２步。</a:t>
            </a:r>
          </a:p>
          <a:p>
            <a:pPr>
              <a:defRPr/>
            </a:pPr>
            <a:r>
              <a:rPr lang="en-US" altLang="zh-CN" sz="2400" dirty="0">
                <a:effectLst/>
              </a:rPr>
              <a:t> </a:t>
            </a:r>
            <a:endParaRPr lang="zh-CN" altLang="zh-CN" sz="2400" dirty="0">
              <a:effectLst/>
            </a:endParaRPr>
          </a:p>
          <a:p>
            <a:pPr>
              <a:defRPr/>
            </a:pPr>
            <a:endParaRPr lang="zh-CN" altLang="zh-CN" sz="2400" dirty="0">
              <a:effectLst/>
            </a:endParaRPr>
          </a:p>
          <a:p>
            <a:pPr>
              <a:defRPr/>
            </a:pPr>
            <a:endParaRPr lang="zh-CN" alt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p:txBody>
          <a:bodyPr/>
          <a:lstStyle/>
          <a:p>
            <a:pPr marL="0" indent="0">
              <a:buFont typeface="Wingdings" panose="05000000000000000000" pitchFamily="2" charset="2"/>
              <a:buNone/>
              <a:defRPr/>
            </a:pPr>
            <a:r>
              <a:rPr lang="zh-CN" altLang="zh-CN" dirty="0">
                <a:solidFill>
                  <a:srgbClr val="FF0000"/>
                </a:solidFill>
                <a:effectLst/>
              </a:rPr>
              <a:t>定义</a:t>
            </a:r>
            <a:r>
              <a:rPr lang="en-US" altLang="zh-CN" dirty="0">
                <a:solidFill>
                  <a:srgbClr val="FF0000"/>
                </a:solidFill>
                <a:effectLst/>
              </a:rPr>
              <a:t>3.1.2  </a:t>
            </a:r>
          </a:p>
          <a:p>
            <a:pPr>
              <a:defRPr/>
            </a:pPr>
            <a:r>
              <a:rPr lang="zh-CN" altLang="zh-CN" dirty="0">
                <a:effectLst/>
              </a:rPr>
              <a:t>设 </a:t>
            </a:r>
            <a:r>
              <a:rPr lang="en-US" altLang="zh-CN" i="1" dirty="0">
                <a:effectLst/>
              </a:rPr>
              <a:t>M</a:t>
            </a:r>
            <a:r>
              <a:rPr lang="en-US" altLang="zh-CN" dirty="0">
                <a:effectLst/>
              </a:rPr>
              <a:t> </a:t>
            </a:r>
            <a:r>
              <a:rPr lang="zh-CN" altLang="zh-CN" dirty="0">
                <a:effectLst/>
              </a:rPr>
              <a:t>是 </a:t>
            </a:r>
            <a:r>
              <a:rPr lang="en-US" altLang="zh-CN" i="1" dirty="0">
                <a:effectLst/>
              </a:rPr>
              <a:t>G</a:t>
            </a:r>
            <a:r>
              <a:rPr lang="en-US" altLang="zh-CN" dirty="0">
                <a:effectLst/>
              </a:rPr>
              <a:t> </a:t>
            </a:r>
            <a:r>
              <a:rPr lang="zh-CN" altLang="zh-CN" dirty="0">
                <a:effectLst/>
              </a:rPr>
              <a:t>的一个匹配</a:t>
            </a:r>
            <a:endParaRPr lang="en-US" altLang="zh-CN" dirty="0">
              <a:effectLst/>
            </a:endParaRPr>
          </a:p>
          <a:p>
            <a:pPr>
              <a:defRPr/>
            </a:pPr>
            <a:r>
              <a:rPr lang="zh-CN" altLang="zh-CN" dirty="0">
                <a:effectLst/>
              </a:rPr>
              <a:t>若 </a:t>
            </a:r>
            <a:r>
              <a:rPr lang="en-US" altLang="zh-CN" i="1" dirty="0">
                <a:effectLst/>
              </a:rPr>
              <a:t>G</a:t>
            </a:r>
            <a:r>
              <a:rPr lang="en-US" altLang="zh-CN" dirty="0">
                <a:effectLst/>
              </a:rPr>
              <a:t> </a:t>
            </a:r>
            <a:r>
              <a:rPr lang="zh-CN" altLang="zh-CN" dirty="0">
                <a:effectLst/>
              </a:rPr>
              <a:t>中无匹配 </a:t>
            </a:r>
            <a:r>
              <a:rPr lang="en-US" altLang="zh-CN" i="1" dirty="0">
                <a:effectLst/>
              </a:rPr>
              <a:t>M</a:t>
            </a:r>
            <a:r>
              <a:rPr lang="en-US" altLang="zh-CN" dirty="0">
                <a:effectLst/>
              </a:rPr>
              <a:t> ′ , </a:t>
            </a:r>
            <a:r>
              <a:rPr lang="zh-CN" altLang="zh-CN" dirty="0">
                <a:effectLst/>
              </a:rPr>
              <a:t>使得 </a:t>
            </a:r>
            <a:r>
              <a:rPr lang="en-US" altLang="zh-CN" dirty="0">
                <a:effectLst/>
              </a:rPr>
              <a:t>| </a:t>
            </a:r>
            <a:r>
              <a:rPr lang="en-US" altLang="zh-CN" i="1" dirty="0">
                <a:effectLst/>
              </a:rPr>
              <a:t>M</a:t>
            </a:r>
            <a:r>
              <a:rPr lang="en-US" altLang="zh-CN" dirty="0">
                <a:effectLst/>
              </a:rPr>
              <a:t> ′ |&gt;| </a:t>
            </a:r>
            <a:r>
              <a:rPr lang="en-US" altLang="zh-CN" i="1" dirty="0">
                <a:effectLst/>
              </a:rPr>
              <a:t>M</a:t>
            </a:r>
            <a:r>
              <a:rPr lang="en-US" altLang="zh-CN" dirty="0">
                <a:effectLst/>
              </a:rPr>
              <a:t> |, </a:t>
            </a:r>
            <a:r>
              <a:rPr lang="zh-CN" altLang="zh-CN" dirty="0">
                <a:effectLst/>
              </a:rPr>
              <a:t>则称 </a:t>
            </a:r>
            <a:r>
              <a:rPr lang="en-US" altLang="zh-CN" i="1" dirty="0">
                <a:effectLst/>
              </a:rPr>
              <a:t>M</a:t>
            </a:r>
            <a:r>
              <a:rPr lang="en-US" altLang="zh-CN" dirty="0">
                <a:effectLst/>
              </a:rPr>
              <a:t> </a:t>
            </a:r>
            <a:r>
              <a:rPr lang="zh-CN" altLang="zh-CN" dirty="0">
                <a:effectLst/>
              </a:rPr>
              <a:t>是 </a:t>
            </a:r>
            <a:r>
              <a:rPr lang="en-US" altLang="zh-CN" i="1" dirty="0">
                <a:effectLst/>
              </a:rPr>
              <a:t>G</a:t>
            </a:r>
            <a:r>
              <a:rPr lang="en-US" altLang="zh-CN" dirty="0">
                <a:effectLst/>
              </a:rPr>
              <a:t> </a:t>
            </a:r>
            <a:r>
              <a:rPr lang="zh-CN" altLang="zh-CN" dirty="0">
                <a:effectLst/>
              </a:rPr>
              <a:t>的一个</a:t>
            </a:r>
            <a:r>
              <a:rPr lang="zh-CN" altLang="zh-CN" dirty="0">
                <a:solidFill>
                  <a:srgbClr val="FF0000"/>
                </a:solidFill>
                <a:effectLst/>
              </a:rPr>
              <a:t>最大匹配</a:t>
            </a:r>
            <a:r>
              <a:rPr lang="zh-CN" altLang="zh-CN" dirty="0">
                <a:effectLst/>
              </a:rPr>
              <a:t>；</a:t>
            </a:r>
            <a:endParaRPr lang="en-US" altLang="zh-CN" dirty="0">
              <a:effectLst/>
            </a:endParaRPr>
          </a:p>
          <a:p>
            <a:pPr>
              <a:defRPr/>
            </a:pPr>
            <a:endParaRPr lang="en-US" altLang="zh-CN" dirty="0">
              <a:effectLst/>
            </a:endParaRPr>
          </a:p>
          <a:p>
            <a:pPr>
              <a:defRPr/>
            </a:pPr>
            <a:r>
              <a:rPr lang="zh-CN" altLang="zh-CN" dirty="0">
                <a:effectLst/>
              </a:rPr>
              <a:t>如果 </a:t>
            </a:r>
            <a:r>
              <a:rPr lang="en-US" altLang="zh-CN" i="1" dirty="0">
                <a:effectLst/>
              </a:rPr>
              <a:t>G</a:t>
            </a:r>
            <a:r>
              <a:rPr lang="en-US" altLang="zh-CN" dirty="0">
                <a:effectLst/>
              </a:rPr>
              <a:t> </a:t>
            </a:r>
            <a:r>
              <a:rPr lang="zh-CN" altLang="zh-CN" dirty="0">
                <a:effectLst/>
              </a:rPr>
              <a:t>中</a:t>
            </a:r>
            <a:r>
              <a:rPr lang="zh-CN" altLang="zh-CN" dirty="0">
                <a:solidFill>
                  <a:srgbClr val="FF0000"/>
                </a:solidFill>
                <a:effectLst/>
              </a:rPr>
              <a:t>每个点都是 </a:t>
            </a:r>
            <a:r>
              <a:rPr lang="en-US" altLang="zh-CN" i="1" dirty="0">
                <a:solidFill>
                  <a:srgbClr val="FF0000"/>
                </a:solidFill>
                <a:effectLst/>
              </a:rPr>
              <a:t>M</a:t>
            </a:r>
            <a:r>
              <a:rPr lang="en-US" altLang="zh-CN" dirty="0">
                <a:solidFill>
                  <a:srgbClr val="FF0000"/>
                </a:solidFill>
                <a:effectLst/>
              </a:rPr>
              <a:t> </a:t>
            </a:r>
            <a:r>
              <a:rPr lang="zh-CN" altLang="zh-CN" dirty="0">
                <a:solidFill>
                  <a:srgbClr val="FF0000"/>
                </a:solidFill>
                <a:effectLst/>
              </a:rPr>
              <a:t>饱和</a:t>
            </a:r>
            <a:r>
              <a:rPr lang="zh-CN" altLang="zh-CN" dirty="0">
                <a:effectLst/>
              </a:rPr>
              <a:t>的</a:t>
            </a:r>
            <a:r>
              <a:rPr lang="en-US" altLang="zh-CN" dirty="0">
                <a:effectLst/>
              </a:rPr>
              <a:t>, </a:t>
            </a:r>
            <a:r>
              <a:rPr lang="zh-CN" altLang="zh-CN" dirty="0">
                <a:effectLst/>
              </a:rPr>
              <a:t>则称 </a:t>
            </a:r>
            <a:r>
              <a:rPr lang="en-US" altLang="zh-CN" i="1" dirty="0">
                <a:effectLst/>
              </a:rPr>
              <a:t>M</a:t>
            </a:r>
            <a:r>
              <a:rPr lang="en-US" altLang="zh-CN" dirty="0">
                <a:effectLst/>
              </a:rPr>
              <a:t> </a:t>
            </a:r>
            <a:r>
              <a:rPr lang="zh-CN" altLang="zh-CN" dirty="0">
                <a:effectLst/>
              </a:rPr>
              <a:t>是 </a:t>
            </a:r>
            <a:r>
              <a:rPr lang="en-US" altLang="zh-CN" i="1" dirty="0">
                <a:effectLst/>
              </a:rPr>
              <a:t>G</a:t>
            </a:r>
            <a:r>
              <a:rPr lang="en-US" altLang="zh-CN" dirty="0">
                <a:effectLst/>
              </a:rPr>
              <a:t> </a:t>
            </a:r>
            <a:r>
              <a:rPr lang="zh-CN" altLang="zh-CN" dirty="0">
                <a:effectLst/>
              </a:rPr>
              <a:t>的</a:t>
            </a:r>
            <a:r>
              <a:rPr lang="zh-CN" altLang="zh-CN" dirty="0">
                <a:solidFill>
                  <a:srgbClr val="FF0000"/>
                </a:solidFill>
                <a:effectLst/>
              </a:rPr>
              <a:t>完美匹配</a:t>
            </a:r>
            <a:r>
              <a:rPr lang="en-US" altLang="zh-CN" dirty="0">
                <a:effectLst/>
              </a:rPr>
              <a:t>(Perfect matching).</a:t>
            </a:r>
            <a:endParaRPr lang="zh-CN" altLang="zh-CN" dirty="0">
              <a:effectLst/>
            </a:endParaRPr>
          </a:p>
          <a:p>
            <a:pPr>
              <a:defRPr/>
            </a:pPr>
            <a:r>
              <a:rPr lang="en-US" altLang="zh-CN" dirty="0">
                <a:effectLst/>
              </a:rPr>
              <a:t> </a:t>
            </a:r>
            <a:endParaRPr lang="zh-CN" altLang="zh-CN" dirty="0">
              <a:effectLst/>
            </a:endParaRPr>
          </a:p>
          <a:p>
            <a:pPr>
              <a:defRPr/>
            </a:pPr>
            <a:r>
              <a:rPr lang="zh-CN" altLang="zh-CN" dirty="0">
                <a:effectLst/>
              </a:rPr>
              <a:t>显然</a:t>
            </a:r>
            <a:r>
              <a:rPr lang="en-US" altLang="zh-CN" dirty="0">
                <a:effectLst/>
              </a:rPr>
              <a:t>, </a:t>
            </a:r>
            <a:r>
              <a:rPr lang="zh-CN" altLang="zh-CN" dirty="0">
                <a:solidFill>
                  <a:srgbClr val="FF0000"/>
                </a:solidFill>
                <a:effectLst/>
              </a:rPr>
              <a:t>完美匹配必是最大匹配</a:t>
            </a:r>
            <a:r>
              <a:rPr lang="zh-CN" altLang="zh-CN" dirty="0">
                <a:effectLst/>
              </a:rPr>
              <a:t>。</a:t>
            </a:r>
          </a:p>
          <a:p>
            <a:pPr>
              <a:defRPr/>
            </a:pP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476250"/>
            <a:ext cx="8540750" cy="720725"/>
          </a:xfrm>
        </p:spPr>
        <p:txBody>
          <a:bodyPr/>
          <a:lstStyle/>
          <a:p>
            <a:pPr algn="l">
              <a:defRPr/>
            </a:pPr>
            <a:r>
              <a:rPr lang="zh-CN" altLang="zh-CN" sz="2800" dirty="0">
                <a:solidFill>
                  <a:srgbClr val="FF0000"/>
                </a:solidFill>
                <a:effectLst/>
              </a:rPr>
              <a:t>例 </a:t>
            </a:r>
            <a:r>
              <a:rPr lang="en-US" altLang="zh-CN" sz="2800" dirty="0">
                <a:solidFill>
                  <a:srgbClr val="FF0000"/>
                </a:solidFill>
                <a:effectLst/>
              </a:rPr>
              <a:t>3.4.2 </a:t>
            </a:r>
            <a:r>
              <a:rPr lang="zh-CN" altLang="zh-CN" sz="2800" dirty="0">
                <a:solidFill>
                  <a:srgbClr val="FF0000"/>
                </a:solidFill>
                <a:effectLst/>
              </a:rPr>
              <a:t>设赋权完全二部图 </a:t>
            </a:r>
            <a:r>
              <a:rPr lang="en-US" altLang="zh-CN" sz="2800" i="1" dirty="0">
                <a:solidFill>
                  <a:srgbClr val="FF0000"/>
                </a:solidFill>
                <a:effectLst/>
              </a:rPr>
              <a:t>K</a:t>
            </a:r>
            <a:r>
              <a:rPr lang="en-US" altLang="zh-CN" sz="2800" baseline="-25000" dirty="0">
                <a:solidFill>
                  <a:srgbClr val="FF0000"/>
                </a:solidFill>
                <a:effectLst/>
              </a:rPr>
              <a:t>5</a:t>
            </a:r>
            <a:r>
              <a:rPr lang="en-US" altLang="zh-CN" sz="2800" i="1" baseline="-25000" dirty="0">
                <a:solidFill>
                  <a:srgbClr val="FF0000"/>
                </a:solidFill>
                <a:effectLst/>
              </a:rPr>
              <a:t>,</a:t>
            </a:r>
            <a:r>
              <a:rPr lang="en-US" altLang="zh-CN" sz="2800" baseline="-25000" dirty="0">
                <a:solidFill>
                  <a:srgbClr val="FF0000"/>
                </a:solidFill>
                <a:effectLst/>
              </a:rPr>
              <a:t>5</a:t>
            </a:r>
            <a:r>
              <a:rPr lang="en-US" altLang="zh-CN" sz="2800" dirty="0">
                <a:solidFill>
                  <a:srgbClr val="FF0000"/>
                </a:solidFill>
                <a:effectLst/>
              </a:rPr>
              <a:t>=</a:t>
            </a:r>
            <a:r>
              <a:rPr lang="zh-CN" altLang="zh-CN" sz="2800" dirty="0">
                <a:solidFill>
                  <a:srgbClr val="FF0000"/>
                </a:solidFill>
                <a:effectLst/>
              </a:rPr>
              <a:t>（</a:t>
            </a:r>
            <a:r>
              <a:rPr lang="en-US" altLang="zh-CN" sz="2800" dirty="0">
                <a:solidFill>
                  <a:srgbClr val="FF0000"/>
                </a:solidFill>
                <a:effectLst/>
              </a:rPr>
              <a:t>X, Y</a:t>
            </a:r>
            <a:r>
              <a:rPr lang="zh-CN" altLang="zh-CN" sz="2800" dirty="0">
                <a:solidFill>
                  <a:srgbClr val="FF0000"/>
                </a:solidFill>
                <a:effectLst/>
              </a:rPr>
              <a:t>）的权矩阵如下，求其最大权完美匹配。</a:t>
            </a:r>
            <a:br>
              <a:rPr lang="zh-CN" altLang="zh-CN" sz="2800" dirty="0">
                <a:effectLst/>
              </a:rPr>
            </a:br>
            <a:br>
              <a:rPr lang="en-US" altLang="zh-CN" sz="2800" dirty="0">
                <a:effectLst/>
              </a:rPr>
            </a:br>
            <a:endParaRPr lang="zh-CN" altLang="en-US" sz="2800" dirty="0"/>
          </a:p>
        </p:txBody>
      </p:sp>
      <p:sp>
        <p:nvSpPr>
          <p:cNvPr id="3" name="内容占位符 2"/>
          <p:cNvSpPr>
            <a:spLocks noGrp="1"/>
          </p:cNvSpPr>
          <p:nvPr>
            <p:ph idx="1"/>
          </p:nvPr>
        </p:nvSpPr>
        <p:spPr>
          <a:xfrm>
            <a:off x="323850" y="765175"/>
            <a:ext cx="8540750" cy="1871663"/>
          </a:xfrm>
        </p:spPr>
        <p:txBody>
          <a:bodyPr/>
          <a:lstStyle/>
          <a:p>
            <a:pPr>
              <a:defRPr/>
            </a:pPr>
            <a:r>
              <a:rPr lang="zh-CN" altLang="zh-CN" sz="2800" dirty="0">
                <a:solidFill>
                  <a:srgbClr val="0000FF"/>
                </a:solidFill>
                <a:effectLst/>
              </a:rPr>
              <a:t>解：求出 </a:t>
            </a:r>
            <a:r>
              <a:rPr lang="en-US" altLang="zh-CN" sz="2800" dirty="0">
                <a:solidFill>
                  <a:srgbClr val="0000FF"/>
                </a:solidFill>
                <a:effectLst/>
              </a:rPr>
              <a:t>X </a:t>
            </a:r>
            <a:r>
              <a:rPr lang="zh-CN" altLang="zh-CN" sz="2800" dirty="0">
                <a:solidFill>
                  <a:srgbClr val="0000FF"/>
                </a:solidFill>
                <a:effectLst/>
              </a:rPr>
              <a:t>中每个顶点关联的最大权（权矩阵每行的最大元），依次为 </a:t>
            </a:r>
            <a:r>
              <a:rPr lang="en-US" altLang="zh-CN" sz="2800" dirty="0">
                <a:solidFill>
                  <a:srgbClr val="0000FF"/>
                </a:solidFill>
                <a:effectLst/>
              </a:rPr>
              <a:t>5, 2, 4, 1, 3</a:t>
            </a:r>
            <a:r>
              <a:rPr lang="zh-CN" altLang="zh-CN" sz="2800" dirty="0">
                <a:solidFill>
                  <a:srgbClr val="0000FF"/>
                </a:solidFill>
                <a:effectLst/>
              </a:rPr>
              <a:t>。取初始匹配 </a:t>
            </a:r>
            <a:r>
              <a:rPr lang="en-US" altLang="zh-CN" sz="2800" dirty="0">
                <a:solidFill>
                  <a:srgbClr val="0000FF"/>
                </a:solidFill>
                <a:effectLst/>
              </a:rPr>
              <a:t>M={</a:t>
            </a:r>
            <a:r>
              <a:rPr lang="en-US" altLang="zh-CN" sz="2800" i="1" dirty="0">
                <a:solidFill>
                  <a:srgbClr val="0000FF"/>
                </a:solidFill>
                <a:effectLst/>
              </a:rPr>
              <a:t>x</a:t>
            </a:r>
            <a:r>
              <a:rPr lang="en-US" altLang="zh-CN" sz="2800" baseline="-25000" dirty="0">
                <a:solidFill>
                  <a:srgbClr val="0000FF"/>
                </a:solidFill>
                <a:effectLst/>
              </a:rPr>
              <a:t>2</a:t>
            </a:r>
            <a:r>
              <a:rPr lang="en-US" altLang="zh-CN" sz="2800" dirty="0">
                <a:solidFill>
                  <a:srgbClr val="0000FF"/>
                </a:solidFill>
                <a:effectLst/>
              </a:rPr>
              <a:t> </a:t>
            </a:r>
            <a:r>
              <a:rPr lang="en-US" altLang="zh-CN" sz="2800" i="1" dirty="0">
                <a:solidFill>
                  <a:srgbClr val="0000FF"/>
                </a:solidFill>
                <a:effectLst/>
              </a:rPr>
              <a:t>y</a:t>
            </a:r>
            <a:r>
              <a:rPr lang="en-US" altLang="zh-CN" sz="2800" baseline="-25000" dirty="0">
                <a:solidFill>
                  <a:srgbClr val="0000FF"/>
                </a:solidFill>
                <a:effectLst/>
              </a:rPr>
              <a:t>2</a:t>
            </a:r>
            <a:r>
              <a:rPr lang="en-US" altLang="zh-CN" sz="2800" dirty="0">
                <a:solidFill>
                  <a:srgbClr val="0000FF"/>
                </a:solidFill>
                <a:effectLst/>
              </a:rPr>
              <a:t>, </a:t>
            </a:r>
            <a:r>
              <a:rPr lang="en-US" altLang="zh-CN" sz="2800" i="1" dirty="0">
                <a:solidFill>
                  <a:srgbClr val="0000FF"/>
                </a:solidFill>
                <a:effectLst/>
              </a:rPr>
              <a:t>x</a:t>
            </a:r>
            <a:r>
              <a:rPr lang="en-US" altLang="zh-CN" sz="2800" baseline="-25000" dirty="0">
                <a:solidFill>
                  <a:srgbClr val="0000FF"/>
                </a:solidFill>
                <a:effectLst/>
              </a:rPr>
              <a:t>3</a:t>
            </a:r>
            <a:r>
              <a:rPr lang="en-US" altLang="zh-CN" sz="2800" dirty="0">
                <a:solidFill>
                  <a:srgbClr val="0000FF"/>
                </a:solidFill>
                <a:effectLst/>
              </a:rPr>
              <a:t> </a:t>
            </a:r>
            <a:r>
              <a:rPr lang="en-US" altLang="zh-CN" sz="2800" i="1" dirty="0">
                <a:solidFill>
                  <a:srgbClr val="0000FF"/>
                </a:solidFill>
                <a:effectLst/>
              </a:rPr>
              <a:t>y</a:t>
            </a:r>
            <a:r>
              <a:rPr lang="en-US" altLang="zh-CN" sz="2800" baseline="-25000" dirty="0">
                <a:solidFill>
                  <a:srgbClr val="0000FF"/>
                </a:solidFill>
                <a:effectLst/>
              </a:rPr>
              <a:t>3</a:t>
            </a:r>
            <a:r>
              <a:rPr lang="en-US" altLang="zh-CN" sz="2800" dirty="0">
                <a:solidFill>
                  <a:srgbClr val="0000FF"/>
                </a:solidFill>
                <a:effectLst/>
              </a:rPr>
              <a:t>, </a:t>
            </a:r>
            <a:r>
              <a:rPr lang="en-US" altLang="zh-CN" sz="2800" i="1" dirty="0">
                <a:solidFill>
                  <a:srgbClr val="0000FF"/>
                </a:solidFill>
                <a:effectLst/>
              </a:rPr>
              <a:t>x</a:t>
            </a:r>
            <a:r>
              <a:rPr lang="en-US" altLang="zh-CN" sz="2800" baseline="-25000" dirty="0">
                <a:solidFill>
                  <a:srgbClr val="0000FF"/>
                </a:solidFill>
                <a:effectLst/>
              </a:rPr>
              <a:t>5</a:t>
            </a:r>
            <a:r>
              <a:rPr lang="en-US" altLang="zh-CN" sz="2800" dirty="0">
                <a:solidFill>
                  <a:srgbClr val="0000FF"/>
                </a:solidFill>
                <a:effectLst/>
              </a:rPr>
              <a:t> </a:t>
            </a:r>
            <a:r>
              <a:rPr lang="en-US" altLang="zh-CN" sz="2800" i="1" dirty="0">
                <a:solidFill>
                  <a:srgbClr val="0000FF"/>
                </a:solidFill>
                <a:effectLst/>
              </a:rPr>
              <a:t>y</a:t>
            </a:r>
            <a:r>
              <a:rPr lang="en-US" altLang="zh-CN" sz="2800" baseline="-25000" dirty="0">
                <a:solidFill>
                  <a:srgbClr val="0000FF"/>
                </a:solidFill>
                <a:effectLst/>
              </a:rPr>
              <a:t>5</a:t>
            </a:r>
            <a:r>
              <a:rPr lang="en-US" altLang="zh-CN" sz="2800" dirty="0">
                <a:solidFill>
                  <a:srgbClr val="0000FF"/>
                </a:solidFill>
                <a:effectLst/>
              </a:rPr>
              <a:t>}</a:t>
            </a:r>
            <a:r>
              <a:rPr lang="zh-CN" altLang="zh-CN" sz="2800" dirty="0">
                <a:solidFill>
                  <a:srgbClr val="0000FF"/>
                </a:solidFill>
                <a:effectLst/>
              </a:rPr>
              <a:t>。给定初始可行顶点标号为平凡标号，获得相等子图</a:t>
            </a:r>
            <a:r>
              <a:rPr lang="en-US" altLang="zh-CN" sz="2800" dirty="0">
                <a:solidFill>
                  <a:srgbClr val="0000FF"/>
                </a:solidFill>
                <a:effectLst/>
              </a:rPr>
              <a:t> </a:t>
            </a:r>
            <a:r>
              <a:rPr lang="en-US" altLang="zh-CN" sz="2800" dirty="0" err="1">
                <a:solidFill>
                  <a:srgbClr val="0000FF"/>
                </a:solidFill>
                <a:effectLst/>
              </a:rPr>
              <a:t>G</a:t>
            </a:r>
            <a:r>
              <a:rPr lang="en-US" altLang="zh-CN" sz="2800" i="1" baseline="-25000" dirty="0" err="1">
                <a:solidFill>
                  <a:srgbClr val="0000FF"/>
                </a:solidFill>
                <a:effectLst/>
              </a:rPr>
              <a:t>l</a:t>
            </a:r>
            <a:r>
              <a:rPr lang="en-US" altLang="zh-CN" sz="2800" dirty="0">
                <a:solidFill>
                  <a:srgbClr val="0000FF"/>
                </a:solidFill>
                <a:effectLst/>
              </a:rPr>
              <a:t> </a:t>
            </a:r>
            <a:r>
              <a:rPr lang="zh-CN" altLang="zh-CN" sz="2800" dirty="0">
                <a:solidFill>
                  <a:srgbClr val="0000FF"/>
                </a:solidFill>
                <a:effectLst/>
              </a:rPr>
              <a:t>如下。</a:t>
            </a:r>
          </a:p>
          <a:p>
            <a:pPr>
              <a:defRPr/>
            </a:pPr>
            <a:endParaRPr lang="zh-CN" altLang="en-US" sz="2800" dirty="0">
              <a:solidFill>
                <a:srgbClr val="0000FF"/>
              </a:solidFill>
            </a:endParaRPr>
          </a:p>
        </p:txBody>
      </p:sp>
      <p:graphicFrame>
        <p:nvGraphicFramePr>
          <p:cNvPr id="159748" name="对象 3"/>
          <p:cNvGraphicFramePr>
            <a:graphicFrameLocks noChangeAspect="1"/>
          </p:cNvGraphicFramePr>
          <p:nvPr/>
        </p:nvGraphicFramePr>
        <p:xfrm>
          <a:off x="179388" y="3141663"/>
          <a:ext cx="4675187" cy="3167062"/>
        </p:xfrm>
        <a:graphic>
          <a:graphicData uri="http://schemas.openxmlformats.org/presentationml/2006/ole">
            <mc:AlternateContent xmlns:mc="http://schemas.openxmlformats.org/markup-compatibility/2006">
              <mc:Choice xmlns:v="urn:schemas-microsoft-com:vml" Requires="v">
                <p:oleObj spid="_x0000_s160099" name="公式" r:id="rId4" imgW="4254500" imgH="2882900" progId="Equation.3">
                  <p:embed/>
                </p:oleObj>
              </mc:Choice>
              <mc:Fallback>
                <p:oleObj name="公式" r:id="rId4" imgW="4254500" imgH="2882900" progId="Equation.3">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3141663"/>
                        <a:ext cx="4675187" cy="316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974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3050" y="2708275"/>
            <a:ext cx="379095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9750" name="组合 6"/>
          <p:cNvGrpSpPr/>
          <p:nvPr/>
        </p:nvGrpSpPr>
        <p:grpSpPr bwMode="auto">
          <a:xfrm>
            <a:off x="6348413" y="3338513"/>
            <a:ext cx="2559050" cy="1530350"/>
            <a:chOff x="6348383" y="3337940"/>
            <a:chExt cx="2558948" cy="1531220"/>
          </a:xfrm>
        </p:grpSpPr>
        <p:cxnSp>
          <p:nvCxnSpPr>
            <p:cNvPr id="8" name="直接连接符 7"/>
            <p:cNvCxnSpPr/>
            <p:nvPr/>
          </p:nvCxnSpPr>
          <p:spPr>
            <a:xfrm>
              <a:off x="6462678" y="3428478"/>
              <a:ext cx="0" cy="1299313"/>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6348383" y="3337940"/>
              <a:ext cx="201604" cy="21602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11" name="椭圆 10"/>
            <p:cNvSpPr/>
            <p:nvPr/>
          </p:nvSpPr>
          <p:spPr>
            <a:xfrm>
              <a:off x="6348383" y="4653137"/>
              <a:ext cx="201604" cy="21602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cxnSp>
          <p:nvCxnSpPr>
            <p:cNvPr id="12" name="直接连接符 11"/>
            <p:cNvCxnSpPr/>
            <p:nvPr/>
          </p:nvCxnSpPr>
          <p:spPr>
            <a:xfrm>
              <a:off x="7257984" y="3428478"/>
              <a:ext cx="0" cy="1299313"/>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7143688" y="3337940"/>
              <a:ext cx="201605" cy="21602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14" name="椭圆 13"/>
            <p:cNvSpPr/>
            <p:nvPr/>
          </p:nvSpPr>
          <p:spPr>
            <a:xfrm>
              <a:off x="7143688" y="4653137"/>
              <a:ext cx="201605" cy="21602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cxnSp>
          <p:nvCxnSpPr>
            <p:cNvPr id="15" name="直接连接符 14"/>
            <p:cNvCxnSpPr/>
            <p:nvPr/>
          </p:nvCxnSpPr>
          <p:spPr>
            <a:xfrm>
              <a:off x="8820021" y="3428478"/>
              <a:ext cx="0" cy="1299313"/>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705726" y="3337940"/>
              <a:ext cx="201605" cy="21602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17" name="椭圆 16"/>
            <p:cNvSpPr/>
            <p:nvPr/>
          </p:nvSpPr>
          <p:spPr>
            <a:xfrm>
              <a:off x="8705726" y="4653137"/>
              <a:ext cx="201605" cy="21602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9748" name="对象 3"/>
          <p:cNvGraphicFramePr>
            <a:graphicFrameLocks noChangeAspect="1"/>
          </p:cNvGraphicFramePr>
          <p:nvPr/>
        </p:nvGraphicFramePr>
        <p:xfrm>
          <a:off x="179388" y="3143568"/>
          <a:ext cx="4675187" cy="3167062"/>
        </p:xfrm>
        <a:graphic>
          <a:graphicData uri="http://schemas.openxmlformats.org/presentationml/2006/ole">
            <mc:AlternateContent xmlns:mc="http://schemas.openxmlformats.org/markup-compatibility/2006">
              <mc:Choice xmlns:v="urn:schemas-microsoft-com:vml" Requires="v">
                <p:oleObj spid="_x0000_s426250" name="公式" r:id="rId3" imgW="4254500" imgH="2882900" progId="Equation.3">
                  <p:embed/>
                </p:oleObj>
              </mc:Choice>
              <mc:Fallback>
                <p:oleObj name="公式" r:id="rId3" imgW="4254500" imgH="2882900" progId="Equation.3">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3143568"/>
                        <a:ext cx="4675187" cy="316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p:nvPr/>
        </p:nvGraphicFramePr>
        <p:xfrm>
          <a:off x="291465" y="119380"/>
          <a:ext cx="4047490" cy="2628265"/>
        </p:xfrm>
        <a:graphic>
          <a:graphicData uri="http://schemas.openxmlformats.org/presentationml/2006/ole">
            <mc:AlternateContent xmlns:mc="http://schemas.openxmlformats.org/markup-compatibility/2006">
              <mc:Choice xmlns:v="urn:schemas-microsoft-com:vml" Requires="v">
                <p:oleObj spid="_x0000_s426251" r:id="rId5" imgW="1745615" imgH="1412875" progId="Visio.Drawing.11">
                  <p:embed/>
                </p:oleObj>
              </mc:Choice>
              <mc:Fallback>
                <p:oleObj r:id="rId5" imgW="1745615" imgH="1412875" progId="Visio.Drawing.11">
                  <p:embed/>
                  <p:pic>
                    <p:nvPicPr>
                      <p:cNvPr id="0" name="图片 8"/>
                      <p:cNvPicPr/>
                      <p:nvPr/>
                    </p:nvPicPr>
                    <p:blipFill>
                      <a:blip r:embed="rId6"/>
                      <a:stretch>
                        <a:fillRect/>
                      </a:stretch>
                    </p:blipFill>
                    <p:spPr>
                      <a:xfrm>
                        <a:off x="291465" y="119380"/>
                        <a:ext cx="4047490" cy="2628265"/>
                      </a:xfrm>
                      <a:prstGeom prst="rect">
                        <a:avLst/>
                      </a:prstGeom>
                    </p:spPr>
                  </p:pic>
                </p:oleObj>
              </mc:Fallback>
            </mc:AlternateContent>
          </a:graphicData>
        </a:graphic>
      </p:graphicFrame>
      <p:sp>
        <p:nvSpPr>
          <p:cNvPr id="10" name="文本框 9"/>
          <p:cNvSpPr txBox="1"/>
          <p:nvPr/>
        </p:nvSpPr>
        <p:spPr>
          <a:xfrm>
            <a:off x="3923928" y="1082533"/>
            <a:ext cx="2193290" cy="521970"/>
          </a:xfrm>
          <a:prstGeom prst="rect">
            <a:avLst/>
          </a:prstGeom>
          <a:noFill/>
        </p:spPr>
        <p:txBody>
          <a:bodyPr wrap="square" rtlCol="0">
            <a:spAutoFit/>
          </a:bodyPr>
          <a:lstStyle/>
          <a:p>
            <a:r>
              <a:rPr lang="zh-CN" altLang="en-US" sz="2800">
                <a:solidFill>
                  <a:srgbClr val="0000FF"/>
                </a:solidFill>
              </a:rPr>
              <a:t>平凡标号图</a:t>
            </a:r>
          </a:p>
        </p:txBody>
      </p:sp>
      <p:graphicFrame>
        <p:nvGraphicFramePr>
          <p:cNvPr id="18" name="对象 17"/>
          <p:cNvGraphicFramePr/>
          <p:nvPr/>
        </p:nvGraphicFramePr>
        <p:xfrm>
          <a:off x="5152390" y="2546985"/>
          <a:ext cx="3879850" cy="4098925"/>
        </p:xfrm>
        <a:graphic>
          <a:graphicData uri="http://schemas.openxmlformats.org/presentationml/2006/ole">
            <mc:AlternateContent xmlns:mc="http://schemas.openxmlformats.org/markup-compatibility/2006">
              <mc:Choice xmlns:v="urn:schemas-microsoft-com:vml" Requires="v">
                <p:oleObj spid="_x0000_s426252" r:id="rId7" imgW="3876675" imgH="4095750" progId="Paint.Picture">
                  <p:embed/>
                </p:oleObj>
              </mc:Choice>
              <mc:Fallback>
                <p:oleObj r:id="rId7" imgW="3876675" imgH="4095750" progId="Paint.Picture">
                  <p:embed/>
                  <p:pic>
                    <p:nvPicPr>
                      <p:cNvPr id="0" name="图片 18"/>
                      <p:cNvPicPr/>
                      <p:nvPr/>
                    </p:nvPicPr>
                    <p:blipFill>
                      <a:blip r:embed="rId8"/>
                      <a:stretch>
                        <a:fillRect/>
                      </a:stretch>
                    </p:blipFill>
                    <p:spPr>
                      <a:xfrm>
                        <a:off x="5152390" y="2546985"/>
                        <a:ext cx="3879850" cy="4098925"/>
                      </a:xfrm>
                      <a:prstGeom prst="rect">
                        <a:avLst/>
                      </a:prstGeom>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476250"/>
            <a:ext cx="8540750" cy="720725"/>
          </a:xfrm>
        </p:spPr>
        <p:txBody>
          <a:bodyPr/>
          <a:lstStyle/>
          <a:p>
            <a:pPr algn="l">
              <a:defRPr/>
            </a:pPr>
            <a:r>
              <a:rPr lang="zh-CN" altLang="zh-CN" sz="2800" dirty="0">
                <a:effectLst/>
              </a:rPr>
              <a:t>例 </a:t>
            </a:r>
            <a:r>
              <a:rPr lang="en-US" altLang="zh-CN" sz="2800" dirty="0">
                <a:effectLst/>
              </a:rPr>
              <a:t>3.4.2 </a:t>
            </a:r>
            <a:r>
              <a:rPr lang="zh-CN" altLang="zh-CN" sz="2800" dirty="0">
                <a:effectLst/>
              </a:rPr>
              <a:t>设赋权完全二部图 </a:t>
            </a:r>
            <a:r>
              <a:rPr lang="en-US" altLang="zh-CN" sz="2800" i="1" dirty="0">
                <a:effectLst/>
              </a:rPr>
              <a:t>K</a:t>
            </a:r>
            <a:r>
              <a:rPr lang="en-US" altLang="zh-CN" sz="2800" baseline="-25000" dirty="0">
                <a:effectLst/>
              </a:rPr>
              <a:t>5</a:t>
            </a:r>
            <a:r>
              <a:rPr lang="en-US" altLang="zh-CN" sz="2800" i="1" baseline="-25000" dirty="0">
                <a:effectLst/>
              </a:rPr>
              <a:t>,</a:t>
            </a:r>
            <a:r>
              <a:rPr lang="en-US" altLang="zh-CN" sz="2800" baseline="-25000" dirty="0">
                <a:effectLst/>
              </a:rPr>
              <a:t>5</a:t>
            </a:r>
            <a:r>
              <a:rPr lang="en-US" altLang="zh-CN" sz="2800" dirty="0">
                <a:effectLst/>
              </a:rPr>
              <a:t>=</a:t>
            </a:r>
            <a:r>
              <a:rPr lang="zh-CN" altLang="zh-CN" sz="2800" dirty="0">
                <a:effectLst/>
              </a:rPr>
              <a:t>（</a:t>
            </a:r>
            <a:r>
              <a:rPr lang="en-US" altLang="zh-CN" sz="2800" dirty="0">
                <a:effectLst/>
              </a:rPr>
              <a:t>X, Y</a:t>
            </a:r>
            <a:r>
              <a:rPr lang="zh-CN" altLang="zh-CN" sz="2800" dirty="0">
                <a:effectLst/>
              </a:rPr>
              <a:t>）的权矩阵如下，求其最大权完美匹配。</a:t>
            </a:r>
            <a:br>
              <a:rPr lang="zh-CN" altLang="zh-CN" sz="2800" dirty="0">
                <a:effectLst/>
              </a:rPr>
            </a:br>
            <a:br>
              <a:rPr lang="en-US" altLang="zh-CN" sz="2800" dirty="0">
                <a:effectLst/>
              </a:rPr>
            </a:br>
            <a:endParaRPr lang="zh-CN" altLang="en-US" sz="2800" dirty="0"/>
          </a:p>
        </p:txBody>
      </p:sp>
      <p:sp>
        <p:nvSpPr>
          <p:cNvPr id="3" name="内容占位符 2"/>
          <p:cNvSpPr>
            <a:spLocks noGrp="1"/>
          </p:cNvSpPr>
          <p:nvPr>
            <p:ph idx="1"/>
          </p:nvPr>
        </p:nvSpPr>
        <p:spPr>
          <a:xfrm>
            <a:off x="62865" y="836930"/>
            <a:ext cx="9081135" cy="1871980"/>
          </a:xfrm>
        </p:spPr>
        <p:txBody>
          <a:bodyPr/>
          <a:lstStyle/>
          <a:p>
            <a:pPr>
              <a:defRPr/>
            </a:pPr>
            <a:r>
              <a:rPr lang="zh-CN" altLang="zh-CN" sz="2800" dirty="0">
                <a:solidFill>
                  <a:srgbClr val="0000FF"/>
                </a:solidFill>
                <a:effectLst/>
              </a:rPr>
              <a:t>在相等子图 </a:t>
            </a:r>
            <a:r>
              <a:rPr lang="en-US" altLang="zh-CN" sz="2800" dirty="0" err="1">
                <a:solidFill>
                  <a:srgbClr val="0000FF"/>
                </a:solidFill>
                <a:effectLst/>
              </a:rPr>
              <a:t>G</a:t>
            </a:r>
            <a:r>
              <a:rPr lang="en-US" altLang="zh-CN" sz="2800" i="1" baseline="-25000" dirty="0" err="1">
                <a:solidFill>
                  <a:srgbClr val="0000FF"/>
                </a:solidFill>
                <a:effectLst/>
              </a:rPr>
              <a:t>l</a:t>
            </a:r>
            <a:r>
              <a:rPr lang="en-US" altLang="zh-CN" sz="2800" dirty="0">
                <a:solidFill>
                  <a:srgbClr val="0000FF"/>
                </a:solidFill>
                <a:effectLst/>
              </a:rPr>
              <a:t> </a:t>
            </a:r>
            <a:r>
              <a:rPr lang="zh-CN" altLang="zh-CN" sz="2800" dirty="0">
                <a:solidFill>
                  <a:srgbClr val="0000FF"/>
                </a:solidFill>
                <a:effectLst/>
              </a:rPr>
              <a:t>中执行匈牙利算法，对匹配进行一次增广路扩张后，得新的匹配</a:t>
            </a:r>
            <a:r>
              <a:rPr lang="en-US" altLang="zh-CN" sz="2800" dirty="0">
                <a:solidFill>
                  <a:srgbClr val="0000FF"/>
                </a:solidFill>
                <a:effectLst/>
              </a:rPr>
              <a:t>M = {</a:t>
            </a:r>
            <a:r>
              <a:rPr lang="en-US" altLang="zh-CN" sz="2800" i="1" dirty="0">
                <a:solidFill>
                  <a:srgbClr val="0000FF"/>
                </a:solidFill>
                <a:effectLst/>
              </a:rPr>
              <a:t>x</a:t>
            </a:r>
            <a:r>
              <a:rPr lang="en-US" altLang="zh-CN" sz="2800" baseline="-25000" dirty="0">
                <a:solidFill>
                  <a:srgbClr val="0000FF"/>
                </a:solidFill>
                <a:effectLst/>
              </a:rPr>
              <a:t>1</a:t>
            </a:r>
            <a:r>
              <a:rPr lang="en-US" altLang="zh-CN" sz="2800" dirty="0">
                <a:solidFill>
                  <a:srgbClr val="0000FF"/>
                </a:solidFill>
                <a:effectLst/>
              </a:rPr>
              <a:t> </a:t>
            </a:r>
            <a:r>
              <a:rPr lang="en-US" altLang="zh-CN" sz="2800" i="1" dirty="0">
                <a:solidFill>
                  <a:srgbClr val="0000FF"/>
                </a:solidFill>
                <a:effectLst/>
              </a:rPr>
              <a:t>y</a:t>
            </a:r>
            <a:r>
              <a:rPr lang="en-US" altLang="zh-CN" sz="2800" baseline="-25000" dirty="0">
                <a:solidFill>
                  <a:srgbClr val="0000FF"/>
                </a:solidFill>
                <a:effectLst/>
              </a:rPr>
              <a:t>2</a:t>
            </a:r>
            <a:r>
              <a:rPr lang="en-US" altLang="zh-CN" sz="2800" dirty="0">
                <a:solidFill>
                  <a:srgbClr val="0000FF"/>
                </a:solidFill>
                <a:effectLst/>
              </a:rPr>
              <a:t>, </a:t>
            </a:r>
            <a:r>
              <a:rPr lang="en-US" altLang="zh-CN" sz="2800" i="1" dirty="0">
                <a:solidFill>
                  <a:srgbClr val="0000FF"/>
                </a:solidFill>
                <a:effectLst/>
              </a:rPr>
              <a:t>x</a:t>
            </a:r>
            <a:r>
              <a:rPr lang="en-US" altLang="zh-CN" sz="2800" baseline="-25000" dirty="0">
                <a:solidFill>
                  <a:srgbClr val="0000FF"/>
                </a:solidFill>
                <a:effectLst/>
              </a:rPr>
              <a:t>2</a:t>
            </a:r>
            <a:r>
              <a:rPr lang="en-US" altLang="zh-CN" sz="2800" dirty="0">
                <a:solidFill>
                  <a:srgbClr val="0000FF"/>
                </a:solidFill>
                <a:effectLst/>
              </a:rPr>
              <a:t> </a:t>
            </a:r>
            <a:r>
              <a:rPr lang="en-US" altLang="zh-CN" sz="2800" i="1" dirty="0">
                <a:solidFill>
                  <a:srgbClr val="0000FF"/>
                </a:solidFill>
                <a:effectLst/>
              </a:rPr>
              <a:t>y</a:t>
            </a:r>
            <a:r>
              <a:rPr lang="en-US" altLang="zh-CN" sz="2800" baseline="-25000" dirty="0">
                <a:solidFill>
                  <a:srgbClr val="0000FF"/>
                </a:solidFill>
                <a:effectLst/>
              </a:rPr>
              <a:t>1</a:t>
            </a:r>
            <a:r>
              <a:rPr lang="en-US" altLang="zh-CN" sz="2800" dirty="0">
                <a:solidFill>
                  <a:srgbClr val="0000FF"/>
                </a:solidFill>
                <a:effectLst/>
              </a:rPr>
              <a:t>, </a:t>
            </a:r>
            <a:r>
              <a:rPr lang="en-US" altLang="zh-CN" sz="2800" i="1" dirty="0">
                <a:solidFill>
                  <a:srgbClr val="0000FF"/>
                </a:solidFill>
                <a:effectLst/>
              </a:rPr>
              <a:t>x</a:t>
            </a:r>
            <a:r>
              <a:rPr lang="en-US" altLang="zh-CN" sz="2800" baseline="-25000" dirty="0">
                <a:solidFill>
                  <a:srgbClr val="0000FF"/>
                </a:solidFill>
                <a:effectLst/>
              </a:rPr>
              <a:t>3</a:t>
            </a:r>
            <a:r>
              <a:rPr lang="en-US" altLang="zh-CN" sz="2800" dirty="0">
                <a:solidFill>
                  <a:srgbClr val="0000FF"/>
                </a:solidFill>
                <a:effectLst/>
              </a:rPr>
              <a:t> </a:t>
            </a:r>
            <a:r>
              <a:rPr lang="en-US" altLang="zh-CN" sz="2800" i="1" dirty="0">
                <a:solidFill>
                  <a:srgbClr val="0000FF"/>
                </a:solidFill>
                <a:effectLst/>
              </a:rPr>
              <a:t>y</a:t>
            </a:r>
            <a:r>
              <a:rPr lang="en-US" altLang="zh-CN" sz="2800" baseline="-25000" dirty="0">
                <a:solidFill>
                  <a:srgbClr val="0000FF"/>
                </a:solidFill>
                <a:effectLst/>
              </a:rPr>
              <a:t>3</a:t>
            </a:r>
            <a:r>
              <a:rPr lang="en-US" altLang="zh-CN" sz="2800" dirty="0">
                <a:solidFill>
                  <a:srgbClr val="0000FF"/>
                </a:solidFill>
                <a:effectLst/>
              </a:rPr>
              <a:t>, </a:t>
            </a:r>
            <a:r>
              <a:rPr lang="en-US" altLang="zh-CN" sz="2800" i="1" dirty="0">
                <a:solidFill>
                  <a:srgbClr val="0000FF"/>
                </a:solidFill>
                <a:effectLst/>
              </a:rPr>
              <a:t>x</a:t>
            </a:r>
            <a:r>
              <a:rPr lang="en-US" altLang="zh-CN" sz="2800" baseline="-25000" dirty="0">
                <a:solidFill>
                  <a:srgbClr val="0000FF"/>
                </a:solidFill>
                <a:effectLst/>
              </a:rPr>
              <a:t>5</a:t>
            </a:r>
            <a:r>
              <a:rPr lang="en-US" altLang="zh-CN" sz="2800" dirty="0">
                <a:solidFill>
                  <a:srgbClr val="0000FF"/>
                </a:solidFill>
                <a:effectLst/>
              </a:rPr>
              <a:t> </a:t>
            </a:r>
            <a:r>
              <a:rPr lang="en-US" altLang="zh-CN" sz="2800" i="1" dirty="0">
                <a:solidFill>
                  <a:srgbClr val="0000FF"/>
                </a:solidFill>
                <a:effectLst/>
              </a:rPr>
              <a:t>y</a:t>
            </a:r>
            <a:r>
              <a:rPr lang="en-US" altLang="zh-CN" sz="2800" baseline="-25000" dirty="0">
                <a:solidFill>
                  <a:srgbClr val="0000FF"/>
                </a:solidFill>
                <a:effectLst/>
              </a:rPr>
              <a:t>5</a:t>
            </a:r>
            <a:r>
              <a:rPr lang="en-US" altLang="zh-CN" sz="2800" dirty="0">
                <a:solidFill>
                  <a:srgbClr val="0000FF"/>
                </a:solidFill>
                <a:effectLst/>
              </a:rPr>
              <a:t>}</a:t>
            </a:r>
            <a:r>
              <a:rPr lang="zh-CN" altLang="zh-CN" sz="2800" dirty="0">
                <a:solidFill>
                  <a:srgbClr val="0000FF"/>
                </a:solidFill>
                <a:effectLst/>
              </a:rPr>
              <a:t>，并发现当前的 </a:t>
            </a:r>
            <a:r>
              <a:rPr lang="en-US" altLang="zh-CN" sz="2800" dirty="0" err="1">
                <a:solidFill>
                  <a:srgbClr val="0000FF"/>
                </a:solidFill>
                <a:effectLst/>
              </a:rPr>
              <a:t>G</a:t>
            </a:r>
            <a:r>
              <a:rPr lang="en-US" altLang="zh-CN" sz="2800" i="1" baseline="-25000" dirty="0" err="1">
                <a:solidFill>
                  <a:srgbClr val="0000FF"/>
                </a:solidFill>
                <a:effectLst/>
              </a:rPr>
              <a:t>l</a:t>
            </a:r>
            <a:r>
              <a:rPr lang="en-US" altLang="zh-CN" sz="2800" dirty="0">
                <a:solidFill>
                  <a:srgbClr val="0000FF"/>
                </a:solidFill>
                <a:effectLst/>
              </a:rPr>
              <a:t> </a:t>
            </a:r>
            <a:r>
              <a:rPr lang="zh-CN" altLang="zh-CN" sz="2800" dirty="0">
                <a:solidFill>
                  <a:srgbClr val="0000FF"/>
                </a:solidFill>
                <a:effectLst/>
              </a:rPr>
              <a:t>无完美匹配，匈牙利算法终止时获得 </a:t>
            </a:r>
            <a:r>
              <a:rPr lang="en-US" altLang="zh-CN" sz="2800" dirty="0">
                <a:solidFill>
                  <a:srgbClr val="0000FF"/>
                </a:solidFill>
                <a:effectLst/>
              </a:rPr>
              <a:t>S = {</a:t>
            </a:r>
            <a:r>
              <a:rPr lang="en-US" altLang="zh-CN" sz="2800" i="1" dirty="0">
                <a:solidFill>
                  <a:srgbClr val="0000FF"/>
                </a:solidFill>
                <a:effectLst/>
              </a:rPr>
              <a:t>x</a:t>
            </a:r>
            <a:r>
              <a:rPr lang="en-US" altLang="zh-CN" sz="2800" baseline="-25000" dirty="0">
                <a:solidFill>
                  <a:srgbClr val="0000FF"/>
                </a:solidFill>
                <a:effectLst/>
              </a:rPr>
              <a:t>1,</a:t>
            </a:r>
            <a:r>
              <a:rPr lang="en-US" altLang="zh-CN" sz="2800" dirty="0">
                <a:solidFill>
                  <a:srgbClr val="0000FF"/>
                </a:solidFill>
                <a:effectLst/>
              </a:rPr>
              <a:t> </a:t>
            </a:r>
            <a:r>
              <a:rPr lang="en-US" altLang="zh-CN" sz="2800" i="1" dirty="0">
                <a:solidFill>
                  <a:srgbClr val="0000FF"/>
                </a:solidFill>
                <a:effectLst/>
              </a:rPr>
              <a:t>x</a:t>
            </a:r>
            <a:r>
              <a:rPr lang="en-US" altLang="zh-CN" sz="2800" baseline="-25000" dirty="0">
                <a:solidFill>
                  <a:srgbClr val="0000FF"/>
                </a:solidFill>
                <a:effectLst/>
              </a:rPr>
              <a:t>3</a:t>
            </a:r>
            <a:r>
              <a:rPr lang="en-US" altLang="zh-CN" sz="2800" dirty="0">
                <a:solidFill>
                  <a:srgbClr val="0000FF"/>
                </a:solidFill>
                <a:effectLst/>
              </a:rPr>
              <a:t>, </a:t>
            </a:r>
            <a:r>
              <a:rPr lang="en-US" altLang="zh-CN" sz="2800" i="1" dirty="0">
                <a:solidFill>
                  <a:srgbClr val="0000FF"/>
                </a:solidFill>
                <a:effectLst/>
              </a:rPr>
              <a:t>x</a:t>
            </a:r>
            <a:r>
              <a:rPr lang="en-US" altLang="zh-CN" sz="2800" baseline="-25000" dirty="0">
                <a:solidFill>
                  <a:srgbClr val="0000FF"/>
                </a:solidFill>
                <a:effectLst/>
              </a:rPr>
              <a:t>4</a:t>
            </a:r>
            <a:r>
              <a:rPr lang="en-US" altLang="zh-CN" sz="2800" dirty="0">
                <a:solidFill>
                  <a:srgbClr val="0000FF"/>
                </a:solidFill>
                <a:effectLst/>
              </a:rPr>
              <a:t>}, N(S) = T = {</a:t>
            </a:r>
            <a:r>
              <a:rPr lang="en-US" altLang="zh-CN" sz="2800" i="1" dirty="0">
                <a:solidFill>
                  <a:srgbClr val="0000FF"/>
                </a:solidFill>
                <a:effectLst/>
              </a:rPr>
              <a:t>y</a:t>
            </a:r>
            <a:r>
              <a:rPr lang="en-US" altLang="zh-CN" sz="2800" baseline="-25000" dirty="0">
                <a:solidFill>
                  <a:srgbClr val="0000FF"/>
                </a:solidFill>
                <a:effectLst/>
              </a:rPr>
              <a:t>2</a:t>
            </a:r>
            <a:r>
              <a:rPr lang="en-US" altLang="zh-CN" sz="2800" dirty="0">
                <a:solidFill>
                  <a:srgbClr val="0000FF"/>
                </a:solidFill>
                <a:effectLst/>
              </a:rPr>
              <a:t>, </a:t>
            </a:r>
            <a:r>
              <a:rPr lang="en-US" altLang="zh-CN" sz="2800" i="1" dirty="0">
                <a:solidFill>
                  <a:srgbClr val="0000FF"/>
                </a:solidFill>
                <a:effectLst/>
              </a:rPr>
              <a:t>y</a:t>
            </a:r>
            <a:r>
              <a:rPr lang="en-US" altLang="zh-CN" sz="2800" baseline="-25000" dirty="0">
                <a:solidFill>
                  <a:srgbClr val="0000FF"/>
                </a:solidFill>
                <a:effectLst/>
              </a:rPr>
              <a:t>3</a:t>
            </a:r>
            <a:r>
              <a:rPr lang="en-US" altLang="zh-CN" sz="2800" dirty="0">
                <a:solidFill>
                  <a:srgbClr val="0000FF"/>
                </a:solidFill>
                <a:effectLst/>
              </a:rPr>
              <a:t>}</a:t>
            </a:r>
            <a:r>
              <a:rPr lang="zh-CN" altLang="zh-CN" sz="2800" dirty="0">
                <a:solidFill>
                  <a:srgbClr val="0000FF"/>
                </a:solidFill>
                <a:effectLst/>
              </a:rPr>
              <a:t>（见例</a:t>
            </a:r>
            <a:r>
              <a:rPr lang="en-US" altLang="zh-CN" sz="2800" dirty="0">
                <a:solidFill>
                  <a:srgbClr val="0000FF"/>
                </a:solidFill>
                <a:effectLst/>
              </a:rPr>
              <a:t>3.4.1</a:t>
            </a:r>
            <a:r>
              <a:rPr lang="zh-CN" altLang="en-US" sz="2800" dirty="0">
                <a:solidFill>
                  <a:srgbClr val="0000FF"/>
                </a:solidFill>
                <a:effectLst/>
              </a:rPr>
              <a:t>）</a:t>
            </a:r>
            <a:endParaRPr lang="zh-CN" altLang="en-US" sz="2800" dirty="0">
              <a:solidFill>
                <a:srgbClr val="0000FF"/>
              </a:solidFill>
            </a:endParaRPr>
          </a:p>
        </p:txBody>
      </p:sp>
      <p:grpSp>
        <p:nvGrpSpPr>
          <p:cNvPr id="160772" name="组合 26"/>
          <p:cNvGrpSpPr/>
          <p:nvPr/>
        </p:nvGrpSpPr>
        <p:grpSpPr bwMode="auto">
          <a:xfrm>
            <a:off x="3818730" y="3100387"/>
            <a:ext cx="5114925" cy="3609975"/>
            <a:chOff x="2627784" y="2996952"/>
            <a:chExt cx="5114925" cy="3609975"/>
          </a:xfrm>
        </p:grpSpPr>
        <p:pic>
          <p:nvPicPr>
            <p:cNvPr id="16077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996952"/>
              <a:ext cx="5114925" cy="360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连接符 6"/>
            <p:cNvCxnSpPr/>
            <p:nvPr/>
          </p:nvCxnSpPr>
          <p:spPr>
            <a:xfrm>
              <a:off x="6521921" y="3476377"/>
              <a:ext cx="0" cy="142875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6406034" y="3439865"/>
              <a:ext cx="201612" cy="23653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9" name="椭圆 8"/>
            <p:cNvSpPr/>
            <p:nvPr/>
          </p:nvSpPr>
          <p:spPr>
            <a:xfrm>
              <a:off x="6406034" y="4754315"/>
              <a:ext cx="201612" cy="2381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cxnSp>
          <p:nvCxnSpPr>
            <p:cNvPr id="10" name="直接连接符 9"/>
            <p:cNvCxnSpPr/>
            <p:nvPr/>
          </p:nvCxnSpPr>
          <p:spPr>
            <a:xfrm>
              <a:off x="4950296" y="3493840"/>
              <a:ext cx="0" cy="142875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4835996" y="3457327"/>
              <a:ext cx="201613" cy="2365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12" name="椭圆 11"/>
            <p:cNvSpPr/>
            <p:nvPr/>
          </p:nvSpPr>
          <p:spPr>
            <a:xfrm>
              <a:off x="4835996" y="4771777"/>
              <a:ext cx="201613" cy="2381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cxnSp>
          <p:nvCxnSpPr>
            <p:cNvPr id="13" name="直接连接符 12"/>
            <p:cNvCxnSpPr>
              <a:stCxn id="14" idx="3"/>
            </p:cNvCxnSpPr>
            <p:nvPr/>
          </p:nvCxnSpPr>
          <p:spPr>
            <a:xfrm flipH="1">
              <a:off x="3392959" y="3624015"/>
              <a:ext cx="703262" cy="1150937"/>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4067646" y="3439865"/>
              <a:ext cx="201613" cy="2159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15" name="椭圆 14"/>
            <p:cNvSpPr/>
            <p:nvPr/>
          </p:nvSpPr>
          <p:spPr>
            <a:xfrm>
              <a:off x="3253259" y="4755902"/>
              <a:ext cx="201612" cy="2159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cxnSp>
          <p:nvCxnSpPr>
            <p:cNvPr id="24" name="直接连接符 23"/>
            <p:cNvCxnSpPr>
              <a:endCxn id="26" idx="1"/>
            </p:cNvCxnSpPr>
            <p:nvPr/>
          </p:nvCxnSpPr>
          <p:spPr>
            <a:xfrm>
              <a:off x="3454871" y="3655765"/>
              <a:ext cx="641350" cy="1141412"/>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3291359" y="3439865"/>
              <a:ext cx="201612" cy="2159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26" name="椭圆 25"/>
            <p:cNvSpPr/>
            <p:nvPr/>
          </p:nvSpPr>
          <p:spPr>
            <a:xfrm>
              <a:off x="4067646" y="4765427"/>
              <a:ext cx="201613" cy="2159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grpSp>
      <p:pic>
        <p:nvPicPr>
          <p:cNvPr id="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286" y="3241266"/>
            <a:ext cx="3240360" cy="3452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Rot="1" noChangeAspect="1" noMove="1" noResize="1" noEditPoints="1" noAdjustHandles="1" noChangeArrowheads="1" noChangeShapeType="1" noTextEdit="1"/>
          </p:cNvSpPr>
          <p:nvPr>
            <p:ph type="title"/>
          </p:nvPr>
        </p:nvSpPr>
        <p:spPr>
          <a:xfrm>
            <a:off x="0" y="2378621"/>
            <a:ext cx="8540750" cy="720725"/>
          </a:xfrm>
          <a:blipFill rotWithShape="1">
            <a:blip r:embed="rId2"/>
            <a:stretch>
              <a:fillRect b="-15254"/>
            </a:stretch>
          </a:blipFill>
        </p:spPr>
        <p:txBody>
          <a:bodyPr/>
          <a:lstStyle/>
          <a:p>
            <a:pPr>
              <a:defRPr/>
            </a:pPr>
            <a:r>
              <a:rPr lang="zh-CN" altLang="en-US">
                <a:noFill/>
              </a:rPr>
              <a:t> </a:t>
            </a:r>
          </a:p>
        </p:txBody>
      </p:sp>
      <p:graphicFrame>
        <p:nvGraphicFramePr>
          <p:cNvPr id="4" name="内容占位符 3"/>
          <p:cNvGraphicFramePr>
            <a:graphicFrameLocks noGrp="1"/>
          </p:cNvGraphicFramePr>
          <p:nvPr>
            <p:ph idx="1"/>
          </p:nvPr>
        </p:nvGraphicFramePr>
        <p:xfrm>
          <a:off x="294532" y="3068960"/>
          <a:ext cx="8856984" cy="2294091"/>
        </p:xfrm>
        <a:graphic>
          <a:graphicData uri="http://schemas.openxmlformats.org/drawingml/2006/table">
            <a:tbl>
              <a:tblPr firstRow="1" bandRow="1">
                <a:tableStyleId>{ED083AE6-46FA-4A59-8FB0-9F97EB10719F}</a:tableStyleId>
              </a:tblPr>
              <a:tblGrid>
                <a:gridCol w="668451">
                  <a:extLst>
                    <a:ext uri="{9D8B030D-6E8A-4147-A177-3AD203B41FA5}">
                      <a16:colId xmlns:a16="http://schemas.microsoft.com/office/drawing/2014/main" val="20000"/>
                    </a:ext>
                  </a:extLst>
                </a:gridCol>
                <a:gridCol w="752008">
                  <a:extLst>
                    <a:ext uri="{9D8B030D-6E8A-4147-A177-3AD203B41FA5}">
                      <a16:colId xmlns:a16="http://schemas.microsoft.com/office/drawing/2014/main" val="20001"/>
                    </a:ext>
                  </a:extLst>
                </a:gridCol>
                <a:gridCol w="1705472">
                  <a:extLst>
                    <a:ext uri="{9D8B030D-6E8A-4147-A177-3AD203B41FA5}">
                      <a16:colId xmlns:a16="http://schemas.microsoft.com/office/drawing/2014/main" val="20002"/>
                    </a:ext>
                  </a:extLst>
                </a:gridCol>
                <a:gridCol w="1368152">
                  <a:extLst>
                    <a:ext uri="{9D8B030D-6E8A-4147-A177-3AD203B41FA5}">
                      <a16:colId xmlns:a16="http://schemas.microsoft.com/office/drawing/2014/main" val="20003"/>
                    </a:ext>
                  </a:extLst>
                </a:gridCol>
                <a:gridCol w="1368152">
                  <a:extLst>
                    <a:ext uri="{9D8B030D-6E8A-4147-A177-3AD203B41FA5}">
                      <a16:colId xmlns:a16="http://schemas.microsoft.com/office/drawing/2014/main" val="20004"/>
                    </a:ext>
                  </a:extLst>
                </a:gridCol>
                <a:gridCol w="1728192">
                  <a:extLst>
                    <a:ext uri="{9D8B030D-6E8A-4147-A177-3AD203B41FA5}">
                      <a16:colId xmlns:a16="http://schemas.microsoft.com/office/drawing/2014/main" val="20005"/>
                    </a:ext>
                  </a:extLst>
                </a:gridCol>
                <a:gridCol w="1266557">
                  <a:extLst>
                    <a:ext uri="{9D8B030D-6E8A-4147-A177-3AD203B41FA5}">
                      <a16:colId xmlns:a16="http://schemas.microsoft.com/office/drawing/2014/main" val="20006"/>
                    </a:ext>
                  </a:extLst>
                </a:gridCol>
              </a:tblGrid>
              <a:tr h="518160">
                <a:tc>
                  <a:txBody>
                    <a:bodyPr/>
                    <a:lstStyle/>
                    <a:p>
                      <a:endParaRPr lang="zh-CN" dirty="0"/>
                    </a:p>
                  </a:txBody>
                  <a:tcPr>
                    <a:blipFill rotWithShape="1">
                      <a:blip r:embed="rId3"/>
                      <a:stretch>
                        <a:fillRect l="-909" t="-11765" r="-1220909" b="-343529"/>
                      </a:stretch>
                    </a:blipFill>
                  </a:tcPr>
                </a:tc>
                <a:tc>
                  <a:txBody>
                    <a:bodyPr/>
                    <a:lstStyle/>
                    <a:p>
                      <a:endParaRPr lang="zh-CN"/>
                    </a:p>
                  </a:txBody>
                  <a:tcPr>
                    <a:blipFill rotWithShape="1">
                      <a:blip r:embed="rId3"/>
                      <a:stretch>
                        <a:fillRect l="-90244" t="-11765" r="-991870" b="-343529"/>
                      </a:stretch>
                    </a:blipFill>
                  </a:tcPr>
                </a:tc>
                <a:tc>
                  <a:txBody>
                    <a:bodyPr/>
                    <a:lstStyle/>
                    <a:p>
                      <a:r>
                        <a:rPr lang="en-US" altLang="zh-CN" sz="2800" b="1" dirty="0">
                          <a:solidFill>
                            <a:srgbClr val="0000FF"/>
                          </a:solidFill>
                        </a:rPr>
                        <a:t>S</a:t>
                      </a:r>
                      <a:endParaRPr lang="zh-CN" altLang="en-US" sz="2800" b="1" dirty="0">
                        <a:solidFill>
                          <a:srgbClr val="0000FF"/>
                        </a:solidFill>
                      </a:endParaRPr>
                    </a:p>
                  </a:txBody>
                  <a:tcPr/>
                </a:tc>
                <a:tc>
                  <a:txBody>
                    <a:bodyPr/>
                    <a:lstStyle/>
                    <a:p>
                      <a:r>
                        <a:rPr lang="en-US" altLang="zh-CN" sz="2800" b="1" dirty="0">
                          <a:solidFill>
                            <a:srgbClr val="0000FF"/>
                          </a:solidFill>
                        </a:rPr>
                        <a:t>T</a:t>
                      </a:r>
                      <a:endParaRPr lang="zh-CN" altLang="en-US" sz="2800" b="1" dirty="0">
                        <a:solidFill>
                          <a:srgbClr val="0000FF"/>
                        </a:solidFill>
                      </a:endParaRPr>
                    </a:p>
                  </a:txBody>
                  <a:tcPr/>
                </a:tc>
                <a:tc>
                  <a:txBody>
                    <a:bodyPr/>
                    <a:lstStyle/>
                    <a:p>
                      <a:r>
                        <a:rPr lang="en-US" altLang="zh-CN" sz="2800" b="1" dirty="0">
                          <a:solidFill>
                            <a:srgbClr val="0000FF"/>
                          </a:solidFill>
                        </a:rPr>
                        <a:t>N(S)</a:t>
                      </a:r>
                      <a:endParaRPr lang="zh-CN" altLang="en-US" sz="2800" b="1" dirty="0">
                        <a:solidFill>
                          <a:srgbClr val="0000FF"/>
                        </a:solidFill>
                      </a:endParaRPr>
                    </a:p>
                  </a:txBody>
                  <a:tcPr/>
                </a:tc>
                <a:tc>
                  <a:txBody>
                    <a:bodyPr/>
                    <a:lstStyle/>
                    <a:p>
                      <a:r>
                        <a:rPr lang="en-US" altLang="zh-CN" sz="2800" b="1" dirty="0">
                          <a:solidFill>
                            <a:srgbClr val="0000FF"/>
                          </a:solidFill>
                        </a:rPr>
                        <a:t>N(S)-T</a:t>
                      </a:r>
                      <a:endParaRPr lang="zh-CN" altLang="en-US" sz="2800" b="1" dirty="0">
                        <a:solidFill>
                          <a:srgbClr val="0000FF"/>
                        </a:solidFill>
                      </a:endParaRPr>
                    </a:p>
                  </a:txBody>
                  <a:tcPr/>
                </a:tc>
                <a:tc>
                  <a:txBody>
                    <a:bodyPr/>
                    <a:lstStyle/>
                    <a:p>
                      <a:endParaRPr lang="zh-CN"/>
                    </a:p>
                  </a:txBody>
                  <a:tcPr>
                    <a:blipFill rotWithShape="1">
                      <a:blip r:embed="rId3"/>
                      <a:stretch>
                        <a:fillRect l="-599038" t="-11765" b="-343529"/>
                      </a:stretch>
                    </a:blipFill>
                  </a:tcPr>
                </a:tc>
                <a:extLst>
                  <a:ext uri="{0D108BD9-81ED-4DB2-BD59-A6C34878D82A}">
                    <a16:rowId xmlns:a16="http://schemas.microsoft.com/office/drawing/2014/main" val="10000"/>
                  </a:ext>
                </a:extLst>
              </a:tr>
              <a:tr h="518160">
                <a:tc>
                  <a:txBody>
                    <a:bodyPr/>
                    <a:lstStyle/>
                    <a:p>
                      <a:endParaRPr lang="zh-CN" altLang="en-US" sz="2800" b="1" dirty="0">
                        <a:solidFill>
                          <a:srgbClr val="0000FF"/>
                        </a:solidFill>
                      </a:endParaRPr>
                    </a:p>
                  </a:txBody>
                  <a:tcPr/>
                </a:tc>
                <a:tc>
                  <a:txBody>
                    <a:bodyPr/>
                    <a:lstStyle/>
                    <a:p>
                      <a:endParaRPr lang="zh-CN" altLang="en-US" sz="2800" b="1">
                        <a:solidFill>
                          <a:srgbClr val="0000FF"/>
                        </a:solidFill>
                      </a:endParaRPr>
                    </a:p>
                  </a:txBody>
                  <a:tcPr/>
                </a:tc>
                <a:tc>
                  <a:txBody>
                    <a:bodyPr/>
                    <a:lstStyle/>
                    <a:p>
                      <a:endParaRPr lang="zh-CN" dirty="0"/>
                    </a:p>
                  </a:txBody>
                  <a:tcPr>
                    <a:blipFill rotWithShape="1">
                      <a:blip r:embed="rId3"/>
                      <a:stretch>
                        <a:fillRect l="-83571" t="-111765" r="-335714" b="-243529"/>
                      </a:stretch>
                    </a:blipFill>
                  </a:tcPr>
                </a:tc>
                <a:tc>
                  <a:txBody>
                    <a:bodyPr/>
                    <a:lstStyle/>
                    <a:p>
                      <a:r>
                        <a:rPr lang="en-US" altLang="zh-CN" sz="2800" b="1" dirty="0">
                          <a:solidFill>
                            <a:srgbClr val="0000FF"/>
                          </a:solidFill>
                        </a:rPr>
                        <a:t>Ø</a:t>
                      </a:r>
                      <a:endParaRPr lang="zh-CN" altLang="en-US" sz="2800" b="1" dirty="0">
                        <a:solidFill>
                          <a:srgbClr val="0000FF"/>
                        </a:solidFill>
                      </a:endParaRPr>
                    </a:p>
                  </a:txBody>
                  <a:tcPr/>
                </a:tc>
                <a:tc>
                  <a:txBody>
                    <a:bodyPr/>
                    <a:lstStyle/>
                    <a:p>
                      <a:endParaRPr lang="zh-CN"/>
                    </a:p>
                  </a:txBody>
                  <a:tcPr>
                    <a:blipFill rotWithShape="1">
                      <a:blip r:embed="rId3"/>
                      <a:stretch>
                        <a:fillRect l="-328000" t="-111765" r="-218222" b="-243529"/>
                      </a:stretch>
                    </a:blipFill>
                  </a:tcPr>
                </a:tc>
                <a:tc>
                  <a:txBody>
                    <a:bodyPr/>
                    <a:lstStyle/>
                    <a:p>
                      <a:endParaRPr lang="zh-CN" dirty="0"/>
                    </a:p>
                  </a:txBody>
                  <a:tcPr>
                    <a:blipFill rotWithShape="1">
                      <a:blip r:embed="rId3"/>
                      <a:stretch>
                        <a:fillRect l="-340283" t="-111765" r="-73498" b="-243529"/>
                      </a:stretch>
                    </a:blipFill>
                  </a:tcPr>
                </a:tc>
                <a:tc>
                  <a:txBody>
                    <a:bodyPr/>
                    <a:lstStyle/>
                    <a:p>
                      <a:endParaRPr lang="zh-CN" altLang="en-US" sz="2800" b="1" dirty="0">
                        <a:solidFill>
                          <a:srgbClr val="0000FF"/>
                        </a:solidFill>
                      </a:endParaRPr>
                    </a:p>
                  </a:txBody>
                  <a:tcPr/>
                </a:tc>
                <a:extLst>
                  <a:ext uri="{0D108BD9-81ED-4DB2-BD59-A6C34878D82A}">
                    <a16:rowId xmlns:a16="http://schemas.microsoft.com/office/drawing/2014/main" val="10001"/>
                  </a:ext>
                </a:extLst>
              </a:tr>
              <a:tr h="518160">
                <a:tc>
                  <a:txBody>
                    <a:bodyPr/>
                    <a:lstStyle/>
                    <a:p>
                      <a:endParaRPr lang="zh-CN"/>
                    </a:p>
                  </a:txBody>
                  <a:tcPr>
                    <a:blipFill rotWithShape="1">
                      <a:blip r:embed="rId3"/>
                      <a:stretch>
                        <a:fillRect l="-909" t="-211765" r="-1220909" b="-143529"/>
                      </a:stretch>
                    </a:blipFill>
                  </a:tcPr>
                </a:tc>
                <a:tc>
                  <a:txBody>
                    <a:bodyPr/>
                    <a:lstStyle/>
                    <a:p>
                      <a:endParaRPr lang="zh-CN"/>
                    </a:p>
                  </a:txBody>
                  <a:tcPr>
                    <a:blipFill rotWithShape="1">
                      <a:blip r:embed="rId3"/>
                      <a:stretch>
                        <a:fillRect l="-90244" t="-211765" r="-991870" b="-143529"/>
                      </a:stretch>
                    </a:blipFill>
                  </a:tcPr>
                </a:tc>
                <a:tc>
                  <a:txBody>
                    <a:bodyPr/>
                    <a:lstStyle/>
                    <a:p>
                      <a:endParaRPr lang="zh-CN"/>
                    </a:p>
                  </a:txBody>
                  <a:tcPr>
                    <a:blipFill rotWithShape="1">
                      <a:blip r:embed="rId3"/>
                      <a:stretch>
                        <a:fillRect l="-83571" t="-211765" r="-335714" b="-143529"/>
                      </a:stretch>
                    </a:blipFill>
                  </a:tcPr>
                </a:tc>
                <a:tc>
                  <a:txBody>
                    <a:bodyPr/>
                    <a:lstStyle/>
                    <a:p>
                      <a:endParaRPr lang="zh-CN"/>
                    </a:p>
                  </a:txBody>
                  <a:tcPr>
                    <a:blipFill rotWithShape="1">
                      <a:blip r:embed="rId3"/>
                      <a:stretch>
                        <a:fillRect l="-229464" t="-211765" r="-319643" b="-143529"/>
                      </a:stretch>
                    </a:blipFill>
                  </a:tcPr>
                </a:tc>
                <a:tc>
                  <a:txBody>
                    <a:bodyPr/>
                    <a:lstStyle/>
                    <a:p>
                      <a:endParaRPr lang="zh-CN"/>
                    </a:p>
                  </a:txBody>
                  <a:tcPr>
                    <a:blipFill rotWithShape="1">
                      <a:blip r:embed="rId3"/>
                      <a:stretch>
                        <a:fillRect l="-328000" t="-211765" r="-218222" b="-143529"/>
                      </a:stretch>
                    </a:blipFill>
                  </a:tcPr>
                </a:tc>
                <a:tc>
                  <a:txBody>
                    <a:bodyPr/>
                    <a:lstStyle/>
                    <a:p>
                      <a:endParaRPr lang="zh-CN" dirty="0"/>
                    </a:p>
                  </a:txBody>
                  <a:tcPr>
                    <a:blipFill rotWithShape="1">
                      <a:blip r:embed="rId3"/>
                      <a:stretch>
                        <a:fillRect l="-340283" t="-211765" r="-73498" b="-143529"/>
                      </a:stretch>
                    </a:blipFill>
                  </a:tcPr>
                </a:tc>
                <a:tc>
                  <a:txBody>
                    <a:bodyPr/>
                    <a:lstStyle/>
                    <a:p>
                      <a:endParaRPr lang="zh-CN" altLang="en-US" sz="2800" b="1" dirty="0">
                        <a:solidFill>
                          <a:srgbClr val="0000FF"/>
                        </a:solidFill>
                      </a:endParaRPr>
                    </a:p>
                  </a:txBody>
                  <a:tcPr/>
                </a:tc>
                <a:extLst>
                  <a:ext uri="{0D108BD9-81ED-4DB2-BD59-A6C34878D82A}">
                    <a16:rowId xmlns:a16="http://schemas.microsoft.com/office/drawing/2014/main" val="10002"/>
                  </a:ext>
                </a:extLst>
              </a:tr>
              <a:tr h="739611">
                <a:tc>
                  <a:txBody>
                    <a:bodyPr/>
                    <a:lstStyle/>
                    <a:p>
                      <a:endParaRPr lang="zh-CN" dirty="0"/>
                    </a:p>
                  </a:txBody>
                  <a:tcPr>
                    <a:blipFill rotWithShape="1">
                      <a:blip r:embed="rId3"/>
                      <a:stretch>
                        <a:fillRect l="-909" t="-217213" r="-1220909"/>
                      </a:stretch>
                    </a:blipFill>
                  </a:tcPr>
                </a:tc>
                <a:tc>
                  <a:txBody>
                    <a:bodyPr/>
                    <a:lstStyle/>
                    <a:p>
                      <a:endParaRPr lang="zh-CN"/>
                    </a:p>
                  </a:txBody>
                  <a:tcPr>
                    <a:blipFill rotWithShape="1">
                      <a:blip r:embed="rId3"/>
                      <a:stretch>
                        <a:fillRect l="-90244" t="-217213" r="-991870"/>
                      </a:stretch>
                    </a:blipFill>
                  </a:tcPr>
                </a:tc>
                <a:tc>
                  <a:txBody>
                    <a:bodyPr/>
                    <a:lstStyle/>
                    <a:p>
                      <a:endParaRPr lang="zh-CN"/>
                    </a:p>
                  </a:txBody>
                  <a:tcPr>
                    <a:blipFill rotWithShape="1">
                      <a:blip r:embed="rId3"/>
                      <a:stretch>
                        <a:fillRect l="-83571" t="-217213" r="-335714"/>
                      </a:stretch>
                    </a:blipFill>
                  </a:tcPr>
                </a:tc>
                <a:tc>
                  <a:txBody>
                    <a:bodyPr/>
                    <a:lstStyle/>
                    <a:p>
                      <a:endParaRPr lang="zh-CN"/>
                    </a:p>
                  </a:txBody>
                  <a:tcPr>
                    <a:blipFill rotWithShape="1">
                      <a:blip r:embed="rId3"/>
                      <a:stretch>
                        <a:fillRect l="-229464" t="-217213" r="-319643"/>
                      </a:stretch>
                    </a:blipFill>
                  </a:tcPr>
                </a:tc>
                <a:tc>
                  <a:txBody>
                    <a:bodyPr/>
                    <a:lstStyle/>
                    <a:p>
                      <a:endParaRPr lang="zh-CN" dirty="0"/>
                    </a:p>
                  </a:txBody>
                  <a:tcPr>
                    <a:blipFill rotWithShape="1">
                      <a:blip r:embed="rId3"/>
                      <a:stretch>
                        <a:fillRect l="-328000" t="-217213" r="-218222"/>
                      </a:stretch>
                    </a:blipFill>
                  </a:tcPr>
                </a:tc>
                <a:tc>
                  <a:txBody>
                    <a:bodyPr/>
                    <a:lstStyle/>
                    <a:p>
                      <a:endParaRPr lang="zh-CN" altLang="en-US" sz="2800" b="1" dirty="0">
                        <a:solidFill>
                          <a:srgbClr val="0000FF"/>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2800" b="1" dirty="0">
                        <a:solidFill>
                          <a:srgbClr val="0000FF"/>
                        </a:solidFill>
                      </a:endParaRPr>
                    </a:p>
                  </a:txBody>
                  <a:tcPr/>
                </a:tc>
                <a:extLst>
                  <a:ext uri="{0D108BD9-81ED-4DB2-BD59-A6C34878D82A}">
                    <a16:rowId xmlns:a16="http://schemas.microsoft.com/office/drawing/2014/main" val="10003"/>
                  </a:ext>
                </a:extLst>
              </a:tr>
            </a:tbl>
          </a:graphicData>
        </a:graphic>
      </p:graphicFrame>
      <p:pic>
        <p:nvPicPr>
          <p:cNvPr id="14439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109933"/>
            <a:ext cx="2662237" cy="2351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44391" name="矩形 2"/>
              <p:cNvSpPr>
                <a:spLocks noChangeArrowheads="1"/>
              </p:cNvSpPr>
              <p:nvPr/>
            </p:nvSpPr>
            <p:spPr bwMode="auto">
              <a:xfrm>
                <a:off x="0" y="5589588"/>
                <a:ext cx="9144000" cy="15696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r>
                  <a:rPr lang="zh-CN" altLang="en-US" sz="2400" dirty="0">
                    <a:solidFill>
                      <a:srgbClr val="0000FF"/>
                    </a:solidFill>
                  </a:rPr>
                  <a:t>非增广路为：</a:t>
                </a:r>
                <a:r>
                  <a:rPr lang="en-US" altLang="zh-CN" sz="2400" dirty="0">
                    <a:solidFill>
                      <a:srgbClr val="0000FF"/>
                    </a:solidFill>
                  </a:rPr>
                  <a:t> </a:t>
                </a:r>
                <a14:m>
                  <m:oMath xmlns:m="http://schemas.openxmlformats.org/officeDocument/2006/math">
                    <m:r>
                      <a:rPr lang="en-US" altLang="zh-CN" sz="2400" i="1" dirty="0" smtClean="0">
                        <a:solidFill>
                          <a:srgbClr val="FF0000"/>
                        </a:solidFill>
                        <a:latin typeface="Cambria Math"/>
                      </a:rPr>
                      <m:t>𝑥</m:t>
                    </m:r>
                    <m:r>
                      <a:rPr lang="en-US" altLang="zh-CN" sz="2400" i="1" baseline="-25000" dirty="0" smtClean="0">
                        <a:solidFill>
                          <a:srgbClr val="FF0000"/>
                        </a:solidFill>
                        <a:latin typeface="Cambria Math"/>
                      </a:rPr>
                      <m:t>4</m:t>
                    </m:r>
                    <m:r>
                      <a:rPr lang="en-US" altLang="zh-CN" sz="2400" i="1" dirty="0" smtClean="0">
                        <a:solidFill>
                          <a:srgbClr val="FF0000"/>
                        </a:solidFill>
                        <a:latin typeface="Cambria Math"/>
                      </a:rPr>
                      <m:t>→</m:t>
                    </m:r>
                    <m:r>
                      <a:rPr lang="en-US" altLang="zh-CN" sz="2400" i="1" dirty="0" smtClean="0">
                        <a:solidFill>
                          <a:srgbClr val="FF0000"/>
                        </a:solidFill>
                        <a:latin typeface="Cambria Math"/>
                      </a:rPr>
                      <m:t>𝑦</m:t>
                    </m:r>
                    <m:r>
                      <a:rPr lang="en-US" altLang="zh-CN" sz="2400" i="1" baseline="-25000" dirty="0" smtClean="0">
                        <a:solidFill>
                          <a:srgbClr val="FF0000"/>
                        </a:solidFill>
                        <a:latin typeface="Cambria Math"/>
                      </a:rPr>
                      <m:t>3</m:t>
                    </m:r>
                    <m:r>
                      <a:rPr lang="en-US" altLang="zh-CN" sz="2400" i="1" dirty="0" smtClean="0">
                        <a:solidFill>
                          <a:srgbClr val="FF0000"/>
                        </a:solidFill>
                        <a:latin typeface="Cambria Math"/>
                      </a:rPr>
                      <m:t>→</m:t>
                    </m:r>
                    <m:r>
                      <a:rPr lang="en-US" altLang="zh-CN" sz="2400" i="1" dirty="0" smtClean="0">
                        <a:solidFill>
                          <a:srgbClr val="FF0000"/>
                        </a:solidFill>
                        <a:latin typeface="Cambria Math"/>
                      </a:rPr>
                      <m:t>𝑥</m:t>
                    </m:r>
                    <m:r>
                      <a:rPr lang="en-US" altLang="zh-CN" sz="2400" i="1" baseline="-25000" dirty="0" smtClean="0">
                        <a:solidFill>
                          <a:srgbClr val="FF0000"/>
                        </a:solidFill>
                        <a:latin typeface="Cambria Math"/>
                      </a:rPr>
                      <m:t>3</m:t>
                    </m:r>
                    <m:r>
                      <a:rPr lang="en-US" altLang="zh-CN" sz="2400" i="1" dirty="0" smtClean="0">
                        <a:solidFill>
                          <a:srgbClr val="FF0000"/>
                        </a:solidFill>
                        <a:latin typeface="Cambria Math"/>
                      </a:rPr>
                      <m:t>→</m:t>
                    </m:r>
                    <m:r>
                      <a:rPr lang="en-US" altLang="zh-CN" sz="2400" i="1" dirty="0" smtClean="0">
                        <a:solidFill>
                          <a:srgbClr val="FF0000"/>
                        </a:solidFill>
                        <a:latin typeface="Cambria Math"/>
                      </a:rPr>
                      <m:t>𝑦</m:t>
                    </m:r>
                    <m:r>
                      <a:rPr lang="en-US" altLang="zh-CN" sz="2400" i="1" baseline="-25000" dirty="0" smtClean="0">
                        <a:solidFill>
                          <a:srgbClr val="FF0000"/>
                        </a:solidFill>
                        <a:latin typeface="Cambria Math"/>
                      </a:rPr>
                      <m:t>2</m:t>
                    </m:r>
                    <m:r>
                      <a:rPr lang="en-US" altLang="zh-CN" sz="2400" i="1" dirty="0" smtClean="0">
                        <a:solidFill>
                          <a:srgbClr val="FF0000"/>
                        </a:solidFill>
                        <a:latin typeface="Cambria Math"/>
                      </a:rPr>
                      <m:t>→</m:t>
                    </m:r>
                    <m:r>
                      <a:rPr lang="en-US" altLang="zh-CN" sz="2400" i="1" dirty="0" smtClean="0">
                        <a:solidFill>
                          <a:srgbClr val="FF0000"/>
                        </a:solidFill>
                        <a:latin typeface="Cambria Math"/>
                      </a:rPr>
                      <m:t>𝑥</m:t>
                    </m:r>
                    <m:r>
                      <a:rPr lang="en-US" altLang="zh-CN" sz="2400" i="1" baseline="-25000" dirty="0" smtClean="0">
                        <a:solidFill>
                          <a:srgbClr val="FF0000"/>
                        </a:solidFill>
                        <a:latin typeface="Cambria Math"/>
                      </a:rPr>
                      <m:t>1</m:t>
                    </m:r>
                  </m:oMath>
                </a14:m>
                <a:endParaRPr lang="zh-CN" altLang="en-US" sz="2400" baseline="-25000" dirty="0">
                  <a:solidFill>
                    <a:srgbClr val="FF0000"/>
                  </a:solidFill>
                </a:endParaRPr>
              </a:p>
              <a:p>
                <a:pPr algn="ctr" eaLnBrk="1" hangingPunct="1">
                  <a:spcBef>
                    <a:spcPct val="0"/>
                  </a:spcBef>
                  <a:buClrTx/>
                  <a:buSzTx/>
                  <a:buFont typeface="Wingdings" panose="05000000000000000000" pitchFamily="2" charset="2"/>
                  <a:buNone/>
                </a:pPr>
                <a:endParaRPr lang="zh-CN" altLang="en-US" sz="2400" dirty="0">
                  <a:solidFill>
                    <a:srgbClr val="FF0000"/>
                  </a:solidFill>
                </a:endParaRPr>
              </a:p>
              <a:p>
                <a:pPr eaLnBrk="1" hangingPunct="1">
                  <a:spcBef>
                    <a:spcPct val="0"/>
                  </a:spcBef>
                  <a:buClrTx/>
                  <a:buSzTx/>
                  <a:buFont typeface="Wingdings" panose="05000000000000000000" pitchFamily="2" charset="2"/>
                  <a:buChar char="p"/>
                </a:pPr>
                <a:endParaRPr lang="en-US" altLang="zh-CN" sz="2400" dirty="0">
                  <a:solidFill>
                    <a:srgbClr val="0000FF"/>
                  </a:solidFill>
                </a:endParaRPr>
              </a:p>
              <a:p>
                <a:pPr eaLnBrk="1" hangingPunct="1">
                  <a:spcBef>
                    <a:spcPct val="0"/>
                  </a:spcBef>
                  <a:buClrTx/>
                  <a:buSzTx/>
                  <a:buFont typeface="Wingdings" panose="05000000000000000000" pitchFamily="2" charset="2"/>
                  <a:buChar char="p"/>
                </a:pPr>
                <a:endParaRPr lang="zh-CN" altLang="en-US" sz="2400" dirty="0">
                  <a:solidFill>
                    <a:srgbClr val="0000FF"/>
                  </a:solidFill>
                </a:endParaRPr>
              </a:p>
            </p:txBody>
          </p:sp>
        </mc:Choice>
        <mc:Fallback xmlns="">
          <p:sp>
            <p:nvSpPr>
              <p:cNvPr id="144391" name="矩形 2"/>
              <p:cNvSpPr>
                <a:spLocks noRot="1" noChangeAspect="1" noMove="1" noResize="1" noEditPoints="1" noAdjustHandles="1" noChangeArrowheads="1" noChangeShapeType="1" noTextEdit="1"/>
              </p:cNvSpPr>
              <p:nvPr/>
            </p:nvSpPr>
            <p:spPr bwMode="auto">
              <a:xfrm>
                <a:off x="0" y="5589588"/>
                <a:ext cx="9144000" cy="1569660"/>
              </a:xfrm>
              <a:prstGeom prst="rect">
                <a:avLst/>
              </a:prstGeom>
              <a:blipFill rotWithShape="1">
                <a:blip r:embed="rId5"/>
                <a:stretch>
                  <a:fillRect t="-428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矩形 2"/>
          <p:cNvSpPr/>
          <p:nvPr/>
        </p:nvSpPr>
        <p:spPr>
          <a:xfrm>
            <a:off x="2140886" y="6164128"/>
            <a:ext cx="4862228" cy="461665"/>
          </a:xfrm>
          <a:prstGeom prst="rect">
            <a:avLst/>
          </a:prstGeom>
        </p:spPr>
        <p:txBody>
          <a:bodyPr wrap="none">
            <a:spAutoFit/>
          </a:bodyPr>
          <a:lstStyle/>
          <a:p>
            <a:r>
              <a:rPr lang="en-US" altLang="zh-CN" sz="2400" i="1" dirty="0">
                <a:solidFill>
                  <a:srgbClr val="0000FF"/>
                </a:solidFill>
              </a:rPr>
              <a:t>S </a:t>
            </a:r>
            <a:r>
              <a:rPr lang="en-US" altLang="zh-CN" sz="2400" dirty="0">
                <a:solidFill>
                  <a:srgbClr val="0000FF"/>
                </a:solidFill>
              </a:rPr>
              <a:t>=</a:t>
            </a:r>
            <a:r>
              <a:rPr lang="en-US" altLang="zh-CN" sz="2400" i="1" dirty="0">
                <a:solidFill>
                  <a:srgbClr val="0000FF"/>
                </a:solidFill>
              </a:rPr>
              <a:t> </a:t>
            </a:r>
            <a:r>
              <a:rPr lang="en-US" altLang="zh-CN" sz="2400" dirty="0">
                <a:solidFill>
                  <a:srgbClr val="0000FF"/>
                </a:solidFill>
              </a:rPr>
              <a:t>{</a:t>
            </a:r>
            <a:r>
              <a:rPr lang="en-US" altLang="zh-CN" sz="2400" i="1" dirty="0">
                <a:solidFill>
                  <a:srgbClr val="0000FF"/>
                </a:solidFill>
              </a:rPr>
              <a:t> x </a:t>
            </a:r>
            <a:r>
              <a:rPr lang="en-US" altLang="zh-CN" sz="2400" baseline="-25000" dirty="0">
                <a:solidFill>
                  <a:srgbClr val="0000FF"/>
                </a:solidFill>
              </a:rPr>
              <a:t>4</a:t>
            </a:r>
            <a:r>
              <a:rPr lang="en-US" altLang="zh-CN" sz="2400" i="1" dirty="0">
                <a:solidFill>
                  <a:srgbClr val="0000FF"/>
                </a:solidFill>
              </a:rPr>
              <a:t> </a:t>
            </a:r>
            <a:r>
              <a:rPr lang="en-US" altLang="zh-CN" sz="2400" dirty="0">
                <a:solidFill>
                  <a:srgbClr val="0000FF"/>
                </a:solidFill>
              </a:rPr>
              <a:t>,</a:t>
            </a:r>
            <a:r>
              <a:rPr lang="en-US" altLang="zh-CN" sz="2400" i="1" dirty="0">
                <a:solidFill>
                  <a:srgbClr val="0000FF"/>
                </a:solidFill>
              </a:rPr>
              <a:t> x</a:t>
            </a:r>
            <a:r>
              <a:rPr lang="en-US" altLang="zh-CN" sz="2400" baseline="-25000" dirty="0">
                <a:solidFill>
                  <a:srgbClr val="0000FF"/>
                </a:solidFill>
              </a:rPr>
              <a:t>3</a:t>
            </a:r>
            <a:r>
              <a:rPr lang="en-US" altLang="zh-CN" sz="2400" i="1" dirty="0">
                <a:solidFill>
                  <a:srgbClr val="0000FF"/>
                </a:solidFill>
              </a:rPr>
              <a:t> </a:t>
            </a:r>
            <a:r>
              <a:rPr lang="en-US" altLang="zh-CN" sz="2400" dirty="0">
                <a:solidFill>
                  <a:srgbClr val="0000FF"/>
                </a:solidFill>
              </a:rPr>
              <a:t>,</a:t>
            </a:r>
            <a:r>
              <a:rPr lang="en-US" altLang="zh-CN" sz="2400" i="1" dirty="0">
                <a:solidFill>
                  <a:srgbClr val="0000FF"/>
                </a:solidFill>
              </a:rPr>
              <a:t> x</a:t>
            </a:r>
            <a:r>
              <a:rPr lang="en-US" altLang="zh-CN" sz="2400" baseline="-25000" dirty="0">
                <a:solidFill>
                  <a:srgbClr val="0000FF"/>
                </a:solidFill>
              </a:rPr>
              <a:t>1</a:t>
            </a:r>
            <a:r>
              <a:rPr lang="en-US" altLang="zh-CN" sz="2400" i="1" dirty="0">
                <a:solidFill>
                  <a:srgbClr val="0000FF"/>
                </a:solidFill>
              </a:rPr>
              <a:t> </a:t>
            </a:r>
            <a:r>
              <a:rPr lang="en-US" altLang="zh-CN" sz="2400" dirty="0">
                <a:solidFill>
                  <a:srgbClr val="0000FF"/>
                </a:solidFill>
              </a:rPr>
              <a:t>,},</a:t>
            </a:r>
            <a:r>
              <a:rPr lang="en-US" altLang="zh-CN" sz="2400" i="1" dirty="0">
                <a:solidFill>
                  <a:srgbClr val="0000FF"/>
                </a:solidFill>
              </a:rPr>
              <a:t> T </a:t>
            </a:r>
            <a:r>
              <a:rPr lang="en-US" altLang="zh-CN" sz="2400" dirty="0">
                <a:solidFill>
                  <a:srgbClr val="0000FF"/>
                </a:solidFill>
              </a:rPr>
              <a:t>=</a:t>
            </a:r>
            <a:r>
              <a:rPr lang="en-US" altLang="zh-CN" sz="2400" i="1" dirty="0">
                <a:solidFill>
                  <a:srgbClr val="0000FF"/>
                </a:solidFill>
              </a:rPr>
              <a:t> </a:t>
            </a:r>
            <a:r>
              <a:rPr lang="en-US" altLang="zh-CN" sz="2400" dirty="0">
                <a:solidFill>
                  <a:srgbClr val="0000FF"/>
                </a:solidFill>
              </a:rPr>
              <a:t>{</a:t>
            </a:r>
            <a:r>
              <a:rPr lang="en-US" altLang="zh-CN" sz="2400" i="1" dirty="0">
                <a:solidFill>
                  <a:srgbClr val="0000FF"/>
                </a:solidFill>
              </a:rPr>
              <a:t> y </a:t>
            </a:r>
            <a:r>
              <a:rPr lang="en-US" altLang="zh-CN" sz="2400" baseline="-25000" dirty="0">
                <a:solidFill>
                  <a:srgbClr val="0000FF"/>
                </a:solidFill>
              </a:rPr>
              <a:t>3</a:t>
            </a:r>
            <a:r>
              <a:rPr lang="en-US" altLang="zh-CN" sz="2400" i="1" dirty="0">
                <a:solidFill>
                  <a:srgbClr val="0000FF"/>
                </a:solidFill>
              </a:rPr>
              <a:t> </a:t>
            </a:r>
            <a:r>
              <a:rPr lang="en-US" altLang="zh-CN" sz="2400" dirty="0">
                <a:solidFill>
                  <a:srgbClr val="0000FF"/>
                </a:solidFill>
              </a:rPr>
              <a:t>,</a:t>
            </a:r>
            <a:r>
              <a:rPr lang="en-US" altLang="zh-CN" sz="2400" i="1" dirty="0">
                <a:solidFill>
                  <a:srgbClr val="0000FF"/>
                </a:solidFill>
              </a:rPr>
              <a:t> y</a:t>
            </a:r>
            <a:r>
              <a:rPr lang="en-US" altLang="zh-CN" sz="2400" baseline="-25000" dirty="0">
                <a:solidFill>
                  <a:srgbClr val="0000FF"/>
                </a:solidFill>
              </a:rPr>
              <a:t>2</a:t>
            </a:r>
            <a:r>
              <a:rPr lang="en-US" altLang="zh-CN" sz="2400" i="1" dirty="0">
                <a:solidFill>
                  <a:srgbClr val="0000FF"/>
                </a:solidFill>
              </a:rPr>
              <a:t> </a:t>
            </a:r>
            <a:r>
              <a:rPr lang="en-US" altLang="zh-CN" sz="2400" dirty="0">
                <a:solidFill>
                  <a:srgbClr val="0000FF"/>
                </a:solidFill>
              </a:rPr>
              <a:t>}</a:t>
            </a:r>
            <a:r>
              <a:rPr lang="zh-CN" altLang="zh-CN" sz="2400" dirty="0">
                <a:solidFill>
                  <a:srgbClr val="0000FF"/>
                </a:solidFill>
              </a:rPr>
              <a:t>。</a:t>
            </a:r>
          </a:p>
        </p:txBody>
      </p:sp>
      <p:cxnSp>
        <p:nvCxnSpPr>
          <p:cNvPr id="9" name="直接连接符 8"/>
          <p:cNvCxnSpPr/>
          <p:nvPr/>
        </p:nvCxnSpPr>
        <p:spPr>
          <a:xfrm flipV="1">
            <a:off x="4318421" y="545702"/>
            <a:ext cx="576263" cy="1008062"/>
          </a:xfrm>
          <a:prstGeom prst="line">
            <a:avLst/>
          </a:prstGeom>
          <a:ln w="444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3742357" y="571087"/>
            <a:ext cx="576064" cy="982678"/>
          </a:xfrm>
          <a:prstGeom prst="line">
            <a:avLst/>
          </a:prstGeom>
          <a:ln w="44450">
            <a:solidFill>
              <a:srgbClr val="0000FF"/>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4786672" y="463075"/>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FFFFFF"/>
              </a:solidFill>
            </a:endParaRPr>
          </a:p>
        </p:txBody>
      </p:sp>
      <p:sp>
        <p:nvSpPr>
          <p:cNvPr id="19" name="椭圆 18"/>
          <p:cNvSpPr/>
          <p:nvPr/>
        </p:nvSpPr>
        <p:spPr>
          <a:xfrm>
            <a:off x="4210409" y="1445753"/>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FFFFFF"/>
              </a:solidFill>
            </a:endParaRPr>
          </a:p>
        </p:txBody>
      </p:sp>
      <p:sp>
        <p:nvSpPr>
          <p:cNvPr id="20" name="椭圆 19"/>
          <p:cNvSpPr/>
          <p:nvPr/>
        </p:nvSpPr>
        <p:spPr>
          <a:xfrm>
            <a:off x="4210409" y="477599"/>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FFFFFF"/>
              </a:solidFill>
            </a:endParaRPr>
          </a:p>
        </p:txBody>
      </p:sp>
      <p:sp>
        <p:nvSpPr>
          <p:cNvPr id="21" name="椭圆 20"/>
          <p:cNvSpPr/>
          <p:nvPr/>
        </p:nvSpPr>
        <p:spPr>
          <a:xfrm>
            <a:off x="3634345" y="1445340"/>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FFFFFF"/>
              </a:solidFill>
            </a:endParaRPr>
          </a:p>
        </p:txBody>
      </p:sp>
      <p:sp>
        <p:nvSpPr>
          <p:cNvPr id="22" name="椭圆 21"/>
          <p:cNvSpPr/>
          <p:nvPr/>
        </p:nvSpPr>
        <p:spPr>
          <a:xfrm>
            <a:off x="3059832" y="491711"/>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rgbClr val="FFFFFF"/>
              </a:solidFill>
            </a:endParaRPr>
          </a:p>
        </p:txBody>
      </p:sp>
    </p:spTree>
    <p:extLst>
      <p:ext uri="{BB962C8B-B14F-4D97-AF65-F5344CB8AC3E}">
        <p14:creationId xmlns:p14="http://schemas.microsoft.com/office/powerpoint/2010/main" val="31344479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0601" y="116632"/>
            <a:ext cx="9036050" cy="565150"/>
          </a:xfrm>
        </p:spPr>
        <p:txBody>
          <a:bodyPr/>
          <a:lstStyle/>
          <a:p>
            <a:pPr>
              <a:defRPr/>
            </a:pPr>
            <a:r>
              <a:rPr lang="zh-CN" altLang="zh-CN" sz="2400" dirty="0">
                <a:effectLst/>
              </a:rPr>
              <a:t>按公式</a:t>
            </a:r>
            <a:r>
              <a:rPr lang="en-US" altLang="zh-CN" sz="2400" i="1" dirty="0">
                <a:solidFill>
                  <a:srgbClr val="FF0000"/>
                </a:solidFill>
                <a:effectLst/>
              </a:rPr>
              <a:t>α</a:t>
            </a:r>
            <a:r>
              <a:rPr lang="en-US" altLang="zh-CN" sz="2400" i="1" baseline="-25000" dirty="0">
                <a:solidFill>
                  <a:srgbClr val="FF0000"/>
                </a:solidFill>
                <a:effectLst/>
              </a:rPr>
              <a:t>l</a:t>
            </a:r>
            <a:r>
              <a:rPr lang="en-US" altLang="zh-CN" sz="2400" dirty="0">
                <a:solidFill>
                  <a:srgbClr val="FF0000"/>
                </a:solidFill>
                <a:effectLst/>
              </a:rPr>
              <a:t>  = min{</a:t>
            </a:r>
            <a:r>
              <a:rPr lang="en-US" altLang="zh-CN" sz="2400" i="1" dirty="0">
                <a:solidFill>
                  <a:srgbClr val="FF0000"/>
                </a:solidFill>
                <a:effectLst/>
              </a:rPr>
              <a:t>l</a:t>
            </a:r>
            <a:r>
              <a:rPr lang="en-US" altLang="zh-CN" sz="2400" dirty="0">
                <a:solidFill>
                  <a:srgbClr val="FF0000"/>
                </a:solidFill>
                <a:effectLst/>
              </a:rPr>
              <a:t>(</a:t>
            </a:r>
            <a:r>
              <a:rPr lang="en-US" altLang="zh-CN" sz="2400" i="1" dirty="0">
                <a:solidFill>
                  <a:srgbClr val="FF0000"/>
                </a:solidFill>
                <a:effectLst/>
              </a:rPr>
              <a:t>x</a:t>
            </a:r>
            <a:r>
              <a:rPr lang="en-US" altLang="zh-CN" sz="2400" dirty="0">
                <a:solidFill>
                  <a:srgbClr val="FF0000"/>
                </a:solidFill>
                <a:effectLst/>
              </a:rPr>
              <a:t>) + </a:t>
            </a:r>
            <a:r>
              <a:rPr lang="en-US" altLang="zh-CN" sz="2400" i="1" dirty="0">
                <a:solidFill>
                  <a:srgbClr val="FF0000"/>
                </a:solidFill>
                <a:effectLst/>
              </a:rPr>
              <a:t>l</a:t>
            </a:r>
            <a:r>
              <a:rPr lang="en-US" altLang="zh-CN" sz="2400" dirty="0">
                <a:solidFill>
                  <a:srgbClr val="FF0000"/>
                </a:solidFill>
                <a:effectLst/>
              </a:rPr>
              <a:t>( </a:t>
            </a:r>
            <a:r>
              <a:rPr lang="en-US" altLang="zh-CN" sz="2400" i="1" dirty="0">
                <a:solidFill>
                  <a:srgbClr val="FF0000"/>
                </a:solidFill>
                <a:effectLst/>
              </a:rPr>
              <a:t>y</a:t>
            </a:r>
            <a:r>
              <a:rPr lang="en-US" altLang="zh-CN" sz="2400" dirty="0">
                <a:solidFill>
                  <a:srgbClr val="FF0000"/>
                </a:solidFill>
                <a:effectLst/>
              </a:rPr>
              <a:t>) − </a:t>
            </a:r>
            <a:r>
              <a:rPr lang="en-US" altLang="zh-CN" sz="2400" i="1" dirty="0">
                <a:solidFill>
                  <a:srgbClr val="FF0000"/>
                </a:solidFill>
                <a:effectLst/>
              </a:rPr>
              <a:t>w</a:t>
            </a:r>
            <a:r>
              <a:rPr lang="en-US" altLang="zh-CN" sz="2400" dirty="0">
                <a:solidFill>
                  <a:srgbClr val="FF0000"/>
                </a:solidFill>
                <a:effectLst/>
              </a:rPr>
              <a:t>(</a:t>
            </a:r>
            <a:r>
              <a:rPr lang="en-US" altLang="zh-CN" sz="2400" i="1" dirty="0" err="1">
                <a:solidFill>
                  <a:srgbClr val="FF0000"/>
                </a:solidFill>
                <a:effectLst/>
              </a:rPr>
              <a:t>xy</a:t>
            </a:r>
            <a:r>
              <a:rPr lang="en-US" altLang="zh-CN" sz="2400" dirty="0">
                <a:solidFill>
                  <a:srgbClr val="FF0000"/>
                </a:solidFill>
                <a:effectLst/>
              </a:rPr>
              <a:t>) </a:t>
            </a:r>
            <a:r>
              <a:rPr lang="zh-CN" altLang="en-US" sz="2400" dirty="0">
                <a:solidFill>
                  <a:srgbClr val="FF0000"/>
                </a:solidFill>
                <a:effectLst/>
              </a:rPr>
              <a:t>，</a:t>
            </a:r>
            <a:r>
              <a:rPr lang="en-US" altLang="zh-CN" sz="2400" i="1" dirty="0">
                <a:solidFill>
                  <a:srgbClr val="FF0000"/>
                </a:solidFill>
                <a:effectLst/>
              </a:rPr>
              <a:t>x</a:t>
            </a:r>
            <a:r>
              <a:rPr lang="en-US" altLang="zh-CN" sz="2400" dirty="0">
                <a:solidFill>
                  <a:srgbClr val="FF0000"/>
                </a:solidFill>
                <a:effectLst/>
              </a:rPr>
              <a:t> ∈ </a:t>
            </a:r>
            <a:r>
              <a:rPr lang="en-US" altLang="zh-CN" sz="2400" i="1" dirty="0">
                <a:solidFill>
                  <a:srgbClr val="FF0000"/>
                </a:solidFill>
                <a:effectLst/>
              </a:rPr>
              <a:t>S</a:t>
            </a:r>
            <a:r>
              <a:rPr lang="en-US" altLang="zh-CN" sz="2400" dirty="0">
                <a:solidFill>
                  <a:srgbClr val="FF0000"/>
                </a:solidFill>
                <a:effectLst/>
              </a:rPr>
              <a:t>, </a:t>
            </a:r>
            <a:r>
              <a:rPr lang="en-US" altLang="zh-CN" sz="2400" i="1" dirty="0">
                <a:solidFill>
                  <a:srgbClr val="FF0000"/>
                </a:solidFill>
                <a:effectLst/>
              </a:rPr>
              <a:t>y</a:t>
            </a:r>
            <a:r>
              <a:rPr lang="en-US" altLang="zh-CN" sz="2400" dirty="0">
                <a:solidFill>
                  <a:srgbClr val="FF0000"/>
                </a:solidFill>
                <a:effectLst/>
              </a:rPr>
              <a:t> ∈</a:t>
            </a:r>
            <a:r>
              <a:rPr lang="en-US" altLang="zh-CN" sz="2400" i="1" dirty="0">
                <a:solidFill>
                  <a:srgbClr val="FF0000"/>
                </a:solidFill>
                <a:effectLst/>
              </a:rPr>
              <a:t>Y</a:t>
            </a:r>
            <a:r>
              <a:rPr lang="en-US" altLang="zh-CN" sz="2400" dirty="0">
                <a:solidFill>
                  <a:srgbClr val="FF0000"/>
                </a:solidFill>
                <a:effectLst/>
              </a:rPr>
              <a:t> - </a:t>
            </a:r>
            <a:r>
              <a:rPr lang="en-US" altLang="zh-CN" sz="2400" i="1" dirty="0">
                <a:solidFill>
                  <a:srgbClr val="FF0000"/>
                </a:solidFill>
                <a:effectLst/>
              </a:rPr>
              <a:t>T</a:t>
            </a:r>
            <a:r>
              <a:rPr lang="en-US" altLang="zh-CN" sz="2400" dirty="0">
                <a:solidFill>
                  <a:srgbClr val="FF0000"/>
                </a:solidFill>
                <a:effectLst/>
              </a:rPr>
              <a:t>}</a:t>
            </a:r>
            <a:r>
              <a:rPr lang="zh-CN" altLang="zh-CN" sz="2400" dirty="0">
                <a:effectLst/>
              </a:rPr>
              <a:t>计算</a:t>
            </a:r>
            <a:r>
              <a:rPr lang="zh-CN" altLang="en-US" sz="2400" dirty="0">
                <a:effectLst/>
              </a:rPr>
              <a:t>，如图红点所示</a:t>
            </a:r>
            <a:endParaRPr lang="en-US" altLang="zh-CN" sz="2400" dirty="0">
              <a:effectLst/>
            </a:endParaRPr>
          </a:p>
          <a:p>
            <a:pPr>
              <a:defRPr/>
            </a:pPr>
            <a:r>
              <a:rPr lang="en-US" altLang="zh-CN" sz="2400" dirty="0">
                <a:solidFill>
                  <a:srgbClr val="0000FF"/>
                </a:solidFill>
                <a:effectLst/>
              </a:rPr>
              <a:t>L(x1)+l(y1)-w(x1y1)=5+0-3=2; L(x1)+l(y4)-w(x1y4)=5+0-4=</a:t>
            </a:r>
            <a:r>
              <a:rPr lang="en-US" altLang="zh-CN" sz="2400" dirty="0">
                <a:solidFill>
                  <a:srgbClr val="FF0000"/>
                </a:solidFill>
                <a:effectLst/>
              </a:rPr>
              <a:t>1</a:t>
            </a:r>
            <a:r>
              <a:rPr lang="en-US" altLang="zh-CN" sz="2400" dirty="0">
                <a:solidFill>
                  <a:srgbClr val="0000FF"/>
                </a:solidFill>
                <a:effectLst/>
              </a:rPr>
              <a:t>;</a:t>
            </a:r>
          </a:p>
          <a:p>
            <a:pPr>
              <a:defRPr/>
            </a:pPr>
            <a:r>
              <a:rPr lang="en-US" altLang="zh-CN" sz="2400" dirty="0">
                <a:solidFill>
                  <a:srgbClr val="0000FF"/>
                </a:solidFill>
                <a:effectLst/>
              </a:rPr>
              <a:t>L(x1)+l(y5)-w(x1y5)=5+0-1=4</a:t>
            </a:r>
            <a:r>
              <a:rPr lang="en-US" altLang="zh-CN" sz="2400" dirty="0">
                <a:solidFill>
                  <a:srgbClr val="00B050"/>
                </a:solidFill>
                <a:effectLst/>
              </a:rPr>
              <a:t>; L(x3)+l(y1)-w(x3y1)=4+0-2=2;</a:t>
            </a:r>
          </a:p>
          <a:p>
            <a:pPr>
              <a:defRPr/>
            </a:pPr>
            <a:r>
              <a:rPr lang="en-US" altLang="zh-CN" sz="2400" dirty="0">
                <a:solidFill>
                  <a:srgbClr val="00B050"/>
                </a:solidFill>
                <a:effectLst/>
              </a:rPr>
              <a:t>L(x3)+l(y4)-w(x3y4)=4+0-1=3; L(x3)+l(y5)-w(x3y5)=4+0-0=4;</a:t>
            </a:r>
          </a:p>
          <a:p>
            <a:pPr>
              <a:defRPr/>
            </a:pPr>
            <a:r>
              <a:rPr lang="en-US" altLang="zh-CN" sz="2400" dirty="0">
                <a:solidFill>
                  <a:srgbClr val="0000FF"/>
                </a:solidFill>
                <a:effectLst/>
              </a:rPr>
              <a:t>L(x4)+l(y1)-w(x4y1)=1+0-0=</a:t>
            </a:r>
            <a:r>
              <a:rPr lang="en-US" altLang="zh-CN" sz="2400" dirty="0">
                <a:solidFill>
                  <a:srgbClr val="FF0000"/>
                </a:solidFill>
                <a:effectLst/>
              </a:rPr>
              <a:t>1</a:t>
            </a:r>
            <a:r>
              <a:rPr lang="en-US" altLang="zh-CN" sz="2400" dirty="0">
                <a:solidFill>
                  <a:srgbClr val="0000FF"/>
                </a:solidFill>
                <a:effectLst/>
              </a:rPr>
              <a:t>;L(x4)+l(y4)-w(x4y4)=1+0-0=</a:t>
            </a:r>
            <a:r>
              <a:rPr lang="en-US" altLang="zh-CN" sz="2400" dirty="0">
                <a:solidFill>
                  <a:srgbClr val="FF0000"/>
                </a:solidFill>
                <a:effectLst/>
              </a:rPr>
              <a:t>1</a:t>
            </a:r>
            <a:r>
              <a:rPr lang="en-US" altLang="zh-CN" sz="2400" dirty="0">
                <a:solidFill>
                  <a:srgbClr val="0000FF"/>
                </a:solidFill>
                <a:effectLst/>
              </a:rPr>
              <a:t>; L(x4)+l(y5)-w(x4y5)=1+0-0=</a:t>
            </a:r>
            <a:r>
              <a:rPr lang="en-US" altLang="zh-CN" sz="2400" dirty="0">
                <a:solidFill>
                  <a:srgbClr val="FF0000"/>
                </a:solidFill>
                <a:effectLst/>
              </a:rPr>
              <a:t>1</a:t>
            </a:r>
            <a:endParaRPr lang="en-US" altLang="zh-CN" sz="2400" dirty="0">
              <a:solidFill>
                <a:srgbClr val="0000FF"/>
              </a:solidFill>
              <a:effectLst/>
            </a:endParaRPr>
          </a:p>
          <a:p>
            <a:pPr>
              <a:defRPr/>
            </a:pPr>
            <a:endParaRPr lang="en-US" altLang="zh-CN" sz="2400" dirty="0">
              <a:solidFill>
                <a:srgbClr val="00B050"/>
              </a:solidFill>
              <a:effectLst/>
            </a:endParaRPr>
          </a:p>
          <a:p>
            <a:pPr>
              <a:defRPr/>
            </a:pPr>
            <a:r>
              <a:rPr lang="zh-CN" altLang="en-US" sz="2400" dirty="0">
                <a:effectLst/>
              </a:rPr>
              <a:t>取上面最小值，</a:t>
            </a:r>
            <a:r>
              <a:rPr lang="zh-CN" altLang="zh-CN" sz="2400" dirty="0">
                <a:effectLst/>
              </a:rPr>
              <a:t>得</a:t>
            </a:r>
            <a:r>
              <a:rPr lang="en-US" altLang="zh-CN" sz="2400" i="1" dirty="0">
                <a:solidFill>
                  <a:srgbClr val="FF0000"/>
                </a:solidFill>
                <a:effectLst/>
              </a:rPr>
              <a:t>α</a:t>
            </a:r>
            <a:r>
              <a:rPr lang="en-US" altLang="zh-CN" sz="2400" i="1" baseline="-25000" dirty="0">
                <a:solidFill>
                  <a:srgbClr val="FF0000"/>
                </a:solidFill>
                <a:effectLst/>
              </a:rPr>
              <a:t>l</a:t>
            </a:r>
            <a:r>
              <a:rPr lang="en-US" altLang="zh-CN" sz="2400" dirty="0">
                <a:solidFill>
                  <a:srgbClr val="FF0000"/>
                </a:solidFill>
                <a:effectLst/>
              </a:rPr>
              <a:t>  = 1 </a:t>
            </a:r>
            <a:r>
              <a:rPr lang="zh-CN" altLang="en-US" sz="2400" dirty="0">
                <a:effectLst/>
              </a:rPr>
              <a:t>。</a:t>
            </a:r>
            <a:endParaRPr lang="en-US" altLang="zh-CN" sz="2400" dirty="0">
              <a:effectLst/>
            </a:endParaRPr>
          </a:p>
          <a:p>
            <a:pPr>
              <a:defRPr/>
            </a:pPr>
            <a:endParaRPr lang="en-US" altLang="zh-CN" sz="2400" dirty="0">
              <a:solidFill>
                <a:srgbClr val="0000FF"/>
              </a:solidFill>
              <a:effectLst/>
            </a:endParaRPr>
          </a:p>
          <a:p>
            <a:pPr>
              <a:defRPr/>
            </a:pPr>
            <a:endParaRPr lang="en-US" altLang="zh-CN" sz="2400" dirty="0">
              <a:solidFill>
                <a:srgbClr val="0000FF"/>
              </a:solidFill>
              <a:effectLst/>
            </a:endParaRPr>
          </a:p>
          <a:p>
            <a:pPr>
              <a:defRPr/>
            </a:pPr>
            <a:endParaRPr lang="en-US" altLang="zh-CN" sz="2400" dirty="0">
              <a:effectLst/>
            </a:endParaRPr>
          </a:p>
          <a:p>
            <a:pPr>
              <a:defRPr/>
            </a:pPr>
            <a:endParaRPr lang="zh-CN" altLang="en-US" sz="2400" dirty="0"/>
          </a:p>
        </p:txBody>
      </p:sp>
      <p:graphicFrame>
        <p:nvGraphicFramePr>
          <p:cNvPr id="18" name="对象 17"/>
          <p:cNvGraphicFramePr>
            <a:graphicFrameLocks noChangeAspect="1"/>
          </p:cNvGraphicFramePr>
          <p:nvPr/>
        </p:nvGraphicFramePr>
        <p:xfrm>
          <a:off x="0" y="4221088"/>
          <a:ext cx="4249997" cy="2879030"/>
        </p:xfrm>
        <a:graphic>
          <a:graphicData uri="http://schemas.openxmlformats.org/presentationml/2006/ole">
            <mc:AlternateContent xmlns:mc="http://schemas.openxmlformats.org/markup-compatibility/2006">
              <mc:Choice xmlns:v="urn:schemas-microsoft-com:vml" Requires="v">
                <p:oleObj spid="_x0000_s409886" name="公式" r:id="rId3" imgW="4254500" imgH="2882900" progId="Equation.3">
                  <p:embed/>
                </p:oleObj>
              </mc:Choice>
              <mc:Fallback>
                <p:oleObj name="公式" r:id="rId3" imgW="4254500" imgH="2882900" progId="Equation.3">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221088"/>
                        <a:ext cx="4249997" cy="2879030"/>
                      </a:xfrm>
                      <a:prstGeom prst="rect">
                        <a:avLst/>
                      </a:prstGeom>
                      <a:noFill/>
                      <a:ln>
                        <a:noFill/>
                      </a:ln>
                    </p:spPr>
                  </p:pic>
                </p:oleObj>
              </mc:Fallback>
            </mc:AlternateContent>
          </a:graphicData>
        </a:graphic>
      </p:graphicFrame>
      <p:grpSp>
        <p:nvGrpSpPr>
          <p:cNvPr id="2" name="组合 1"/>
          <p:cNvGrpSpPr/>
          <p:nvPr/>
        </p:nvGrpSpPr>
        <p:grpSpPr>
          <a:xfrm>
            <a:off x="4651659" y="3068960"/>
            <a:ext cx="4524375" cy="3124200"/>
            <a:chOff x="4644008" y="3688056"/>
            <a:chExt cx="4524375" cy="3124200"/>
          </a:xfrm>
        </p:grpSpPr>
        <p:pic>
          <p:nvPicPr>
            <p:cNvPr id="409836" name="Picture 2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3688056"/>
              <a:ext cx="4524375"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等于号 22"/>
            <p:cNvSpPr/>
            <p:nvPr/>
          </p:nvSpPr>
          <p:spPr>
            <a:xfrm>
              <a:off x="5151885" y="3904426"/>
              <a:ext cx="288290" cy="111125"/>
            </a:xfrm>
            <a:prstGeom prst="mathEqual">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7" name="等于号 26"/>
            <p:cNvSpPr/>
            <p:nvPr/>
          </p:nvSpPr>
          <p:spPr>
            <a:xfrm>
              <a:off x="6587966" y="3893322"/>
              <a:ext cx="288290" cy="111125"/>
            </a:xfrm>
            <a:prstGeom prst="mathEqual">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8" name="等于号 27"/>
            <p:cNvSpPr/>
            <p:nvPr/>
          </p:nvSpPr>
          <p:spPr>
            <a:xfrm>
              <a:off x="7289828" y="3890006"/>
              <a:ext cx="288290" cy="111125"/>
            </a:xfrm>
            <a:prstGeom prst="mathEqual">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9" name="等于号 28"/>
            <p:cNvSpPr/>
            <p:nvPr/>
          </p:nvSpPr>
          <p:spPr>
            <a:xfrm>
              <a:off x="5205056" y="5694139"/>
              <a:ext cx="288290" cy="111125"/>
            </a:xfrm>
            <a:prstGeom prst="mathEqual">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3" name="等于号 32"/>
            <p:cNvSpPr/>
            <p:nvPr/>
          </p:nvSpPr>
          <p:spPr>
            <a:xfrm>
              <a:off x="7273309" y="5699072"/>
              <a:ext cx="288290" cy="111125"/>
            </a:xfrm>
            <a:prstGeom prst="mathEqual">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4" name="等于号 33"/>
            <p:cNvSpPr/>
            <p:nvPr/>
          </p:nvSpPr>
          <p:spPr>
            <a:xfrm>
              <a:off x="7925819" y="5737171"/>
              <a:ext cx="288290" cy="111125"/>
            </a:xfrm>
            <a:prstGeom prst="mathEqual">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pSp>
      <mc:AlternateContent xmlns:mc="http://schemas.openxmlformats.org/markup-compatibility/2006" xmlns:p14="http://schemas.microsoft.com/office/powerpoint/2010/main">
        <mc:Choice Requires="p14">
          <p:contentPart p14:bwMode="auto" r:id="rId6">
            <p14:nvContentPartPr>
              <p14:cNvPr id="4" name="墨迹 3"/>
              <p14:cNvContentPartPr/>
              <p14:nvPr/>
            </p14:nvContentPartPr>
            <p14:xfrm>
              <a:off x="5467320" y="546120"/>
              <a:ext cx="775080" cy="32040"/>
            </p14:xfrm>
          </p:contentPart>
        </mc:Choice>
        <mc:Fallback xmlns="">
          <p:pic>
            <p:nvPicPr>
              <p:cNvPr id="4" name="墨迹 3"/>
              <p:cNvPicPr/>
              <p:nvPr/>
            </p:nvPicPr>
            <p:blipFill>
              <a:blip r:embed="rId7"/>
              <a:stretch>
                <a:fillRect/>
              </a:stretch>
            </p:blipFill>
            <p:spPr>
              <a:xfrm>
                <a:off x="5457960" y="536760"/>
                <a:ext cx="793800" cy="50760"/>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2357" name="Picture 7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9" y="529687"/>
            <a:ext cx="3779911" cy="3417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4" name="直接连接符 33"/>
          <p:cNvCxnSpPr/>
          <p:nvPr/>
        </p:nvCxnSpPr>
        <p:spPr>
          <a:xfrm>
            <a:off x="7760970" y="1283970"/>
            <a:ext cx="17780" cy="954263"/>
          </a:xfrm>
          <a:prstGeom prst="line">
            <a:avLst/>
          </a:prstGeom>
          <a:ln w="31750" cmpd="sng">
            <a:solidFill>
              <a:schemeClr val="accent2">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内容占位符 2"/>
          <p:cNvSpPr>
            <a:spLocks noGrp="1"/>
          </p:cNvSpPr>
          <p:nvPr>
            <p:ph idx="1"/>
          </p:nvPr>
        </p:nvSpPr>
        <p:spPr>
          <a:xfrm>
            <a:off x="94911" y="-27419"/>
            <a:ext cx="8942602" cy="1615705"/>
          </a:xfrm>
        </p:spPr>
        <p:txBody>
          <a:bodyPr/>
          <a:lstStyle/>
          <a:p>
            <a:pPr>
              <a:defRPr/>
            </a:pPr>
            <a:r>
              <a:rPr lang="zh-CN" altLang="zh-CN" sz="2000" dirty="0">
                <a:effectLst/>
              </a:rPr>
              <a:t>按公式</a:t>
            </a:r>
            <a:r>
              <a:rPr lang="en-US" altLang="zh-CN" sz="2000" i="1" dirty="0">
                <a:solidFill>
                  <a:srgbClr val="FF0000"/>
                </a:solidFill>
                <a:effectLst/>
              </a:rPr>
              <a:t>α</a:t>
            </a:r>
            <a:r>
              <a:rPr lang="en-US" altLang="zh-CN" sz="2000" i="1" baseline="-25000" dirty="0">
                <a:solidFill>
                  <a:srgbClr val="FF0000"/>
                </a:solidFill>
                <a:effectLst/>
              </a:rPr>
              <a:t>l</a:t>
            </a:r>
            <a:r>
              <a:rPr lang="en-US" altLang="zh-CN" sz="2000" dirty="0">
                <a:solidFill>
                  <a:srgbClr val="FF0000"/>
                </a:solidFill>
                <a:effectLst/>
              </a:rPr>
              <a:t>  = min{</a:t>
            </a:r>
            <a:r>
              <a:rPr lang="en-US" altLang="zh-CN" sz="2000" i="1" dirty="0">
                <a:solidFill>
                  <a:srgbClr val="FF0000"/>
                </a:solidFill>
                <a:effectLst/>
              </a:rPr>
              <a:t>l</a:t>
            </a:r>
            <a:r>
              <a:rPr lang="en-US" altLang="zh-CN" sz="2000" dirty="0">
                <a:solidFill>
                  <a:srgbClr val="FF0000"/>
                </a:solidFill>
                <a:effectLst/>
              </a:rPr>
              <a:t>(</a:t>
            </a:r>
            <a:r>
              <a:rPr lang="en-US" altLang="zh-CN" sz="2000" i="1" dirty="0">
                <a:solidFill>
                  <a:srgbClr val="FF0000"/>
                </a:solidFill>
                <a:effectLst/>
              </a:rPr>
              <a:t>x</a:t>
            </a:r>
            <a:r>
              <a:rPr lang="en-US" altLang="zh-CN" sz="2000" dirty="0">
                <a:solidFill>
                  <a:srgbClr val="FF0000"/>
                </a:solidFill>
                <a:effectLst/>
              </a:rPr>
              <a:t>) + </a:t>
            </a:r>
            <a:r>
              <a:rPr lang="en-US" altLang="zh-CN" sz="2000" i="1" dirty="0">
                <a:solidFill>
                  <a:srgbClr val="FF0000"/>
                </a:solidFill>
                <a:effectLst/>
              </a:rPr>
              <a:t>l</a:t>
            </a:r>
            <a:r>
              <a:rPr lang="en-US" altLang="zh-CN" sz="2000" dirty="0">
                <a:solidFill>
                  <a:srgbClr val="FF0000"/>
                </a:solidFill>
                <a:effectLst/>
              </a:rPr>
              <a:t>( </a:t>
            </a:r>
            <a:r>
              <a:rPr lang="en-US" altLang="zh-CN" sz="2000" i="1" dirty="0">
                <a:solidFill>
                  <a:srgbClr val="FF0000"/>
                </a:solidFill>
                <a:effectLst/>
              </a:rPr>
              <a:t>y</a:t>
            </a:r>
            <a:r>
              <a:rPr lang="en-US" altLang="zh-CN" sz="2000" dirty="0">
                <a:solidFill>
                  <a:srgbClr val="FF0000"/>
                </a:solidFill>
                <a:effectLst/>
              </a:rPr>
              <a:t>) − </a:t>
            </a:r>
            <a:r>
              <a:rPr lang="en-US" altLang="zh-CN" sz="2000" i="1" dirty="0">
                <a:solidFill>
                  <a:srgbClr val="FF0000"/>
                </a:solidFill>
                <a:effectLst/>
              </a:rPr>
              <a:t>w</a:t>
            </a:r>
            <a:r>
              <a:rPr lang="en-US" altLang="zh-CN" sz="2000" dirty="0">
                <a:solidFill>
                  <a:srgbClr val="FF0000"/>
                </a:solidFill>
                <a:effectLst/>
              </a:rPr>
              <a:t>(</a:t>
            </a:r>
            <a:r>
              <a:rPr lang="en-US" altLang="zh-CN" sz="2000" i="1" dirty="0" err="1">
                <a:solidFill>
                  <a:srgbClr val="FF0000"/>
                </a:solidFill>
                <a:effectLst/>
              </a:rPr>
              <a:t>xy</a:t>
            </a:r>
            <a:r>
              <a:rPr lang="en-US" altLang="zh-CN" sz="2000" dirty="0">
                <a:solidFill>
                  <a:srgbClr val="FF0000"/>
                </a:solidFill>
                <a:effectLst/>
              </a:rPr>
              <a:t>) </a:t>
            </a:r>
            <a:r>
              <a:rPr lang="en-US" altLang="zh-CN" sz="2000" i="1" dirty="0">
                <a:solidFill>
                  <a:srgbClr val="FF0000"/>
                </a:solidFill>
                <a:effectLst/>
              </a:rPr>
              <a:t>x</a:t>
            </a:r>
            <a:r>
              <a:rPr lang="en-US" altLang="zh-CN" sz="2000" dirty="0">
                <a:solidFill>
                  <a:srgbClr val="FF0000"/>
                </a:solidFill>
                <a:effectLst/>
              </a:rPr>
              <a:t> ∈ </a:t>
            </a:r>
            <a:r>
              <a:rPr lang="en-US" altLang="zh-CN" sz="2000" i="1" dirty="0">
                <a:solidFill>
                  <a:srgbClr val="FF0000"/>
                </a:solidFill>
                <a:effectLst/>
              </a:rPr>
              <a:t>S</a:t>
            </a:r>
            <a:r>
              <a:rPr lang="en-US" altLang="zh-CN" sz="2000" dirty="0">
                <a:solidFill>
                  <a:srgbClr val="FF0000"/>
                </a:solidFill>
                <a:effectLst/>
              </a:rPr>
              <a:t>, </a:t>
            </a:r>
            <a:r>
              <a:rPr lang="en-US" altLang="zh-CN" sz="2000" i="1" dirty="0">
                <a:solidFill>
                  <a:srgbClr val="FF0000"/>
                </a:solidFill>
                <a:effectLst/>
              </a:rPr>
              <a:t>y</a:t>
            </a:r>
            <a:r>
              <a:rPr lang="en-US" altLang="zh-CN" sz="2000" dirty="0">
                <a:solidFill>
                  <a:srgbClr val="FF0000"/>
                </a:solidFill>
                <a:effectLst/>
              </a:rPr>
              <a:t> ∈</a:t>
            </a:r>
            <a:r>
              <a:rPr lang="en-US" altLang="zh-CN" sz="2000" i="1" dirty="0">
                <a:solidFill>
                  <a:srgbClr val="FF0000"/>
                </a:solidFill>
                <a:effectLst/>
              </a:rPr>
              <a:t>Y</a:t>
            </a:r>
            <a:r>
              <a:rPr lang="en-US" altLang="zh-CN" sz="2000" dirty="0">
                <a:solidFill>
                  <a:srgbClr val="FF0000"/>
                </a:solidFill>
                <a:effectLst/>
              </a:rPr>
              <a:t> - </a:t>
            </a:r>
            <a:r>
              <a:rPr lang="en-US" altLang="zh-CN" sz="2000" i="1" dirty="0">
                <a:solidFill>
                  <a:srgbClr val="FF0000"/>
                </a:solidFill>
                <a:effectLst/>
              </a:rPr>
              <a:t>T</a:t>
            </a:r>
            <a:r>
              <a:rPr lang="en-US" altLang="zh-CN" sz="2000" dirty="0">
                <a:solidFill>
                  <a:srgbClr val="FF0000"/>
                </a:solidFill>
                <a:effectLst/>
              </a:rPr>
              <a:t>}</a:t>
            </a:r>
            <a:r>
              <a:rPr lang="zh-CN" altLang="zh-CN" sz="2000" dirty="0">
                <a:effectLst/>
              </a:rPr>
              <a:t>计算得</a:t>
            </a:r>
            <a:r>
              <a:rPr lang="en-US" altLang="zh-CN" sz="2000" i="1" dirty="0">
                <a:effectLst/>
              </a:rPr>
              <a:t>α</a:t>
            </a:r>
            <a:r>
              <a:rPr lang="en-US" altLang="zh-CN" sz="2000" i="1" baseline="-25000" dirty="0">
                <a:effectLst/>
              </a:rPr>
              <a:t>l</a:t>
            </a:r>
            <a:r>
              <a:rPr lang="en-US" altLang="zh-CN" sz="2000" dirty="0">
                <a:effectLst/>
              </a:rPr>
              <a:t>  = 1 </a:t>
            </a:r>
            <a:r>
              <a:rPr lang="zh-CN" altLang="zh-CN" sz="2000" dirty="0">
                <a:effectLst/>
              </a:rPr>
              <a:t>，</a:t>
            </a:r>
            <a:r>
              <a:rPr lang="zh-CN" altLang="en-US" sz="2000" dirty="0">
                <a:effectLst/>
              </a:rPr>
              <a:t>端点标号之和与边的权之差达到该最小值的有</a:t>
            </a:r>
            <a:r>
              <a:rPr lang="zh-CN" altLang="zh-CN" sz="2000" dirty="0">
                <a:effectLst/>
              </a:rPr>
              <a:t> </a:t>
            </a:r>
            <a:r>
              <a:rPr lang="en-US" altLang="zh-CN" sz="2000" dirty="0">
                <a:effectLst/>
              </a:rPr>
              <a:t>4 </a:t>
            </a:r>
            <a:r>
              <a:rPr lang="zh-CN" altLang="zh-CN" sz="2000" dirty="0">
                <a:effectLst/>
              </a:rPr>
              <a:t>条边：</a:t>
            </a:r>
            <a:r>
              <a:rPr lang="en-US" altLang="zh-CN" sz="2000" i="1" dirty="0">
                <a:solidFill>
                  <a:srgbClr val="FF0000"/>
                </a:solidFill>
                <a:effectLst/>
              </a:rPr>
              <a:t>x</a:t>
            </a:r>
            <a:r>
              <a:rPr lang="en-US" altLang="zh-CN" sz="2000" baseline="-25000" dirty="0">
                <a:solidFill>
                  <a:srgbClr val="FF0000"/>
                </a:solidFill>
                <a:effectLst/>
              </a:rPr>
              <a:t>1</a:t>
            </a:r>
            <a:r>
              <a:rPr lang="en-US" altLang="zh-CN" sz="2000" i="1" dirty="0">
                <a:solidFill>
                  <a:srgbClr val="FF0000"/>
                </a:solidFill>
                <a:effectLst/>
              </a:rPr>
              <a:t>y</a:t>
            </a:r>
            <a:r>
              <a:rPr lang="en-US" altLang="zh-CN" sz="2000" baseline="-25000" dirty="0">
                <a:solidFill>
                  <a:srgbClr val="FF0000"/>
                </a:solidFill>
                <a:effectLst/>
              </a:rPr>
              <a:t>4</a:t>
            </a:r>
            <a:r>
              <a:rPr lang="en-US" altLang="zh-CN" sz="2000" dirty="0">
                <a:solidFill>
                  <a:srgbClr val="FF0000"/>
                </a:solidFill>
                <a:effectLst/>
              </a:rPr>
              <a:t>, </a:t>
            </a:r>
            <a:r>
              <a:rPr lang="en-US" altLang="zh-CN" sz="2000" i="1" dirty="0">
                <a:solidFill>
                  <a:srgbClr val="FF0000"/>
                </a:solidFill>
                <a:effectLst/>
              </a:rPr>
              <a:t>x</a:t>
            </a:r>
            <a:r>
              <a:rPr lang="en-US" altLang="zh-CN" sz="2000" baseline="-25000" dirty="0">
                <a:solidFill>
                  <a:srgbClr val="FF0000"/>
                </a:solidFill>
                <a:effectLst/>
              </a:rPr>
              <a:t>4</a:t>
            </a:r>
            <a:r>
              <a:rPr lang="en-US" altLang="zh-CN" sz="2000" i="1" dirty="0">
                <a:solidFill>
                  <a:srgbClr val="FF0000"/>
                </a:solidFill>
                <a:effectLst/>
              </a:rPr>
              <a:t>y</a:t>
            </a:r>
            <a:r>
              <a:rPr lang="en-US" altLang="zh-CN" sz="2000" baseline="-25000" dirty="0">
                <a:solidFill>
                  <a:srgbClr val="FF0000"/>
                </a:solidFill>
                <a:effectLst/>
              </a:rPr>
              <a:t>1</a:t>
            </a:r>
            <a:r>
              <a:rPr lang="en-US" altLang="zh-CN" sz="2000" dirty="0">
                <a:solidFill>
                  <a:srgbClr val="FF0000"/>
                </a:solidFill>
                <a:effectLst/>
              </a:rPr>
              <a:t>, </a:t>
            </a:r>
            <a:r>
              <a:rPr lang="en-US" altLang="zh-CN" sz="2000" i="1" dirty="0">
                <a:solidFill>
                  <a:srgbClr val="FF0000"/>
                </a:solidFill>
                <a:effectLst/>
              </a:rPr>
              <a:t>x</a:t>
            </a:r>
            <a:r>
              <a:rPr lang="en-US" altLang="zh-CN" sz="2000" baseline="-25000" dirty="0">
                <a:solidFill>
                  <a:srgbClr val="FF0000"/>
                </a:solidFill>
                <a:effectLst/>
              </a:rPr>
              <a:t>4</a:t>
            </a:r>
            <a:r>
              <a:rPr lang="en-US" altLang="zh-CN" sz="2000" i="1" dirty="0">
                <a:solidFill>
                  <a:srgbClr val="FF0000"/>
                </a:solidFill>
                <a:effectLst/>
              </a:rPr>
              <a:t>y</a:t>
            </a:r>
            <a:r>
              <a:rPr lang="en-US" altLang="zh-CN" sz="2000" baseline="-25000" dirty="0">
                <a:solidFill>
                  <a:srgbClr val="FF0000"/>
                </a:solidFill>
                <a:effectLst/>
              </a:rPr>
              <a:t>4</a:t>
            </a:r>
            <a:r>
              <a:rPr lang="en-US" altLang="zh-CN" sz="2000" dirty="0">
                <a:solidFill>
                  <a:srgbClr val="FF0000"/>
                </a:solidFill>
                <a:effectLst/>
              </a:rPr>
              <a:t>, </a:t>
            </a:r>
            <a:r>
              <a:rPr lang="en-US" altLang="zh-CN" sz="2000" i="1" dirty="0">
                <a:solidFill>
                  <a:srgbClr val="FF0000"/>
                </a:solidFill>
                <a:effectLst/>
              </a:rPr>
              <a:t>x</a:t>
            </a:r>
            <a:r>
              <a:rPr lang="en-US" altLang="zh-CN" sz="2000" baseline="-25000" dirty="0">
                <a:solidFill>
                  <a:srgbClr val="FF0000"/>
                </a:solidFill>
                <a:effectLst/>
              </a:rPr>
              <a:t>4</a:t>
            </a:r>
            <a:r>
              <a:rPr lang="en-US" altLang="zh-CN" sz="2000" i="1" dirty="0">
                <a:solidFill>
                  <a:srgbClr val="FF0000"/>
                </a:solidFill>
                <a:effectLst/>
              </a:rPr>
              <a:t>y</a:t>
            </a:r>
            <a:r>
              <a:rPr lang="en-US" altLang="zh-CN" sz="2000" baseline="-25000" dirty="0">
                <a:solidFill>
                  <a:srgbClr val="FF0000"/>
                </a:solidFill>
                <a:effectLst/>
              </a:rPr>
              <a:t>5</a:t>
            </a:r>
            <a:r>
              <a:rPr lang="zh-CN" altLang="zh-CN" sz="2000" dirty="0">
                <a:effectLst/>
              </a:rPr>
              <a:t>。</a:t>
            </a:r>
            <a:endParaRPr lang="en-US" altLang="zh-CN" sz="2000" dirty="0">
              <a:effectLst/>
            </a:endParaRPr>
          </a:p>
          <a:p>
            <a:pPr>
              <a:defRPr/>
            </a:pPr>
            <a:endParaRPr lang="en-US" altLang="zh-CN" sz="2000" dirty="0">
              <a:effectLst/>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639743901"/>
              </p:ext>
            </p:extLst>
          </p:nvPr>
        </p:nvGraphicFramePr>
        <p:xfrm>
          <a:off x="30021" y="5510530"/>
          <a:ext cx="4243705" cy="1347470"/>
        </p:xfrm>
        <a:graphic>
          <a:graphicData uri="http://schemas.openxmlformats.org/presentationml/2006/ole">
            <mc:AlternateContent xmlns:mc="http://schemas.openxmlformats.org/markup-compatibility/2006">
              <mc:Choice xmlns:v="urn:schemas-microsoft-com:vml" Requires="v">
                <p:oleObj spid="_x0000_s412374" name="公式" r:id="rId5" imgW="3835400" imgH="1219200" progId="Equation.3">
                  <p:embed/>
                </p:oleObj>
              </mc:Choice>
              <mc:Fallback>
                <p:oleObj name="公式" r:id="rId5" imgW="3835400" imgH="1219200" progId="Equation.3">
                  <p:embed/>
                  <p:pic>
                    <p:nvPicPr>
                      <p:cNvPr id="0"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21" y="5510530"/>
                        <a:ext cx="4243705" cy="1347470"/>
                      </a:xfrm>
                      <a:prstGeom prst="rect">
                        <a:avLst/>
                      </a:prstGeom>
                      <a:solidFill>
                        <a:srgbClr val="FFFF00"/>
                      </a:solidFill>
                      <a:ln>
                        <a:noFill/>
                      </a:ln>
                    </p:spPr>
                  </p:pic>
                </p:oleObj>
              </mc:Fallback>
            </mc:AlternateContent>
          </a:graphicData>
        </a:graphic>
      </p:graphicFrame>
      <p:graphicFrame>
        <p:nvGraphicFramePr>
          <p:cNvPr id="4" name="对象 3"/>
          <p:cNvGraphicFramePr/>
          <p:nvPr/>
        </p:nvGraphicFramePr>
        <p:xfrm>
          <a:off x="899795" y="836930"/>
          <a:ext cx="2974340" cy="1805940"/>
        </p:xfrm>
        <a:graphic>
          <a:graphicData uri="http://schemas.openxmlformats.org/presentationml/2006/ole">
            <mc:AlternateContent xmlns:mc="http://schemas.openxmlformats.org/markup-compatibility/2006">
              <mc:Choice xmlns:v="urn:schemas-microsoft-com:vml" Requires="v">
                <p:oleObj spid="_x0000_s412375" r:id="rId7" imgW="1745615" imgH="1412875" progId="Visio.Drawing.11">
                  <p:embed/>
                </p:oleObj>
              </mc:Choice>
              <mc:Fallback>
                <p:oleObj r:id="rId7" imgW="1745615" imgH="1412875" progId="Visio.Drawing.11">
                  <p:embed/>
                  <p:pic>
                    <p:nvPicPr>
                      <p:cNvPr id="0" name="图片 6"/>
                      <p:cNvPicPr/>
                      <p:nvPr/>
                    </p:nvPicPr>
                    <p:blipFill>
                      <a:blip r:embed="rId8"/>
                      <a:stretch>
                        <a:fillRect/>
                      </a:stretch>
                    </p:blipFill>
                    <p:spPr>
                      <a:xfrm>
                        <a:off x="899795" y="836930"/>
                        <a:ext cx="2974340" cy="1805940"/>
                      </a:xfrm>
                      <a:prstGeom prst="rect">
                        <a:avLst/>
                      </a:prstGeom>
                    </p:spPr>
                  </p:pic>
                </p:oleObj>
              </mc:Fallback>
            </mc:AlternateContent>
          </a:graphicData>
        </a:graphic>
      </p:graphicFrame>
      <p:sp>
        <p:nvSpPr>
          <p:cNvPr id="10" name="文本框 9"/>
          <p:cNvSpPr txBox="1"/>
          <p:nvPr/>
        </p:nvSpPr>
        <p:spPr>
          <a:xfrm>
            <a:off x="35560" y="946785"/>
            <a:ext cx="1079500" cy="1568450"/>
          </a:xfrm>
          <a:prstGeom prst="rect">
            <a:avLst/>
          </a:prstGeom>
          <a:noFill/>
        </p:spPr>
        <p:txBody>
          <a:bodyPr wrap="square" rtlCol="0">
            <a:spAutoFit/>
          </a:bodyPr>
          <a:lstStyle/>
          <a:p>
            <a:r>
              <a:rPr lang="zh-CN" altLang="en-US" sz="2400" b="1">
                <a:solidFill>
                  <a:srgbClr val="0000FF"/>
                </a:solidFill>
              </a:rPr>
              <a:t>新的可行标号图</a:t>
            </a:r>
          </a:p>
        </p:txBody>
      </p:sp>
      <p:sp>
        <p:nvSpPr>
          <p:cNvPr id="8" name="TextBox 5"/>
          <p:cNvSpPr txBox="1"/>
          <p:nvPr/>
        </p:nvSpPr>
        <p:spPr>
          <a:xfrm>
            <a:off x="130175" y="2967990"/>
            <a:ext cx="4947920" cy="922020"/>
          </a:xfrm>
          <a:prstGeom prst="rect">
            <a:avLst/>
          </a:prstGeom>
          <a:noFill/>
        </p:spPr>
        <p:txBody>
          <a:bodyPr wrap="square" rtlCol="0">
            <a:spAutoFit/>
          </a:bodyPr>
          <a:lstStyle/>
          <a:p>
            <a:pPr algn="l"/>
            <a:r>
              <a:rPr lang="en-US" altLang="zh-CN" b="1" dirty="0">
                <a:solidFill>
                  <a:srgbClr val="8E082E"/>
                </a:solidFill>
              </a:rPr>
              <a:t>1.</a:t>
            </a:r>
            <a:r>
              <a:rPr lang="zh-CN" altLang="en-US" b="1" dirty="0">
                <a:solidFill>
                  <a:srgbClr val="8E082E"/>
                </a:solidFill>
              </a:rPr>
              <a:t>添加的边有可能是</a:t>
            </a:r>
            <a:r>
              <a:rPr lang="en-US" altLang="zh-CN" b="1" dirty="0">
                <a:solidFill>
                  <a:srgbClr val="8E082E"/>
                </a:solidFill>
              </a:rPr>
              <a:t>E</a:t>
            </a:r>
            <a:r>
              <a:rPr lang="en-US" altLang="zh-CN" b="1" baseline="-25000" dirty="0">
                <a:solidFill>
                  <a:srgbClr val="8E082E"/>
                </a:solidFill>
              </a:rPr>
              <a:t>1</a:t>
            </a:r>
            <a:r>
              <a:rPr lang="en-US" altLang="zh-CN" b="1" dirty="0">
                <a:solidFill>
                  <a:srgbClr val="8E082E"/>
                </a:solidFill>
              </a:rPr>
              <a:t>=</a:t>
            </a:r>
            <a:r>
              <a:rPr lang="zh-CN" altLang="en-US" b="1" dirty="0">
                <a:solidFill>
                  <a:srgbClr val="8E082E"/>
                </a:solidFill>
              </a:rPr>
              <a:t>｛</a:t>
            </a:r>
            <a:r>
              <a:rPr lang="en-US" altLang="zh-CN" b="1" dirty="0">
                <a:solidFill>
                  <a:srgbClr val="8E082E"/>
                </a:solidFill>
              </a:rPr>
              <a:t>uv|</a:t>
            </a:r>
            <a:r>
              <a:rPr lang="en-US" altLang="zh-CN" b="1" i="1" dirty="0">
                <a:solidFill>
                  <a:srgbClr val="8E082E"/>
                </a:solidFill>
                <a:effectLst/>
                <a:sym typeface="+mn-ea"/>
              </a:rPr>
              <a:t>u</a:t>
            </a:r>
            <a:r>
              <a:rPr lang="en-US" altLang="zh-CN" b="1" dirty="0">
                <a:solidFill>
                  <a:srgbClr val="8E082E"/>
                </a:solidFill>
                <a:effectLst/>
                <a:sym typeface="+mn-ea"/>
              </a:rPr>
              <a:t> ∈ </a:t>
            </a:r>
            <a:r>
              <a:rPr lang="en-US" altLang="zh-CN" b="1" i="1" dirty="0">
                <a:solidFill>
                  <a:srgbClr val="8E082E"/>
                </a:solidFill>
                <a:effectLst/>
                <a:sym typeface="+mn-ea"/>
              </a:rPr>
              <a:t>S</a:t>
            </a:r>
            <a:r>
              <a:rPr lang="en-US" altLang="zh-CN" b="1" dirty="0">
                <a:solidFill>
                  <a:srgbClr val="8E082E"/>
                </a:solidFill>
                <a:effectLst/>
                <a:sym typeface="+mn-ea"/>
              </a:rPr>
              <a:t>, v∈</a:t>
            </a:r>
            <a:r>
              <a:rPr lang="en-US" altLang="zh-CN" b="1" i="1" dirty="0">
                <a:solidFill>
                  <a:srgbClr val="8E082E"/>
                </a:solidFill>
                <a:effectLst/>
                <a:sym typeface="+mn-ea"/>
              </a:rPr>
              <a:t>Y-T}</a:t>
            </a:r>
            <a:r>
              <a:rPr lang="zh-CN" altLang="en-US" b="1" i="1" dirty="0">
                <a:solidFill>
                  <a:srgbClr val="8E082E"/>
                </a:solidFill>
                <a:effectLst/>
                <a:sym typeface="+mn-ea"/>
              </a:rPr>
              <a:t>中的边，如本例所加四条边，这些边的权值</a:t>
            </a:r>
            <a:r>
              <a:rPr lang="en-US" altLang="zh-CN" b="1" i="1" dirty="0">
                <a:solidFill>
                  <a:srgbClr val="8E082E"/>
                </a:solidFill>
                <a:effectLst/>
                <a:sym typeface="+mn-ea"/>
              </a:rPr>
              <a:t>=u</a:t>
            </a:r>
            <a:r>
              <a:rPr lang="zh-CN" altLang="en-US" b="1" i="1" dirty="0">
                <a:solidFill>
                  <a:srgbClr val="8E082E"/>
                </a:solidFill>
                <a:effectLst/>
                <a:sym typeface="+mn-ea"/>
              </a:rPr>
              <a:t>点所连边最大权值</a:t>
            </a:r>
            <a:r>
              <a:rPr lang="en-US" altLang="zh-CN" b="1" i="1" dirty="0">
                <a:solidFill>
                  <a:srgbClr val="8E082E"/>
                </a:solidFill>
                <a:effectLst/>
                <a:sym typeface="+mn-ea"/>
              </a:rPr>
              <a:t>-α</a:t>
            </a:r>
            <a:r>
              <a:rPr lang="en-US" altLang="zh-CN" b="1" i="1" baseline="-25000" dirty="0">
                <a:solidFill>
                  <a:srgbClr val="8E082E"/>
                </a:solidFill>
                <a:effectLst/>
                <a:sym typeface="+mn-ea"/>
              </a:rPr>
              <a:t>l</a:t>
            </a:r>
            <a:r>
              <a:rPr lang="en-US" altLang="zh-CN" b="1" dirty="0">
                <a:solidFill>
                  <a:srgbClr val="8E082E"/>
                </a:solidFill>
                <a:effectLst/>
                <a:sym typeface="+mn-ea"/>
              </a:rPr>
              <a:t> ;</a:t>
            </a:r>
            <a:endParaRPr lang="en-US" altLang="zh-CN" b="1" i="1" dirty="0">
              <a:solidFill>
                <a:srgbClr val="8E082E"/>
              </a:solidFill>
              <a:effectLst/>
              <a:sym typeface="+mn-ea"/>
            </a:endParaRPr>
          </a:p>
        </p:txBody>
      </p:sp>
      <p:sp>
        <p:nvSpPr>
          <p:cNvPr id="9" name="TextBox 5"/>
          <p:cNvSpPr txBox="1"/>
          <p:nvPr/>
        </p:nvSpPr>
        <p:spPr>
          <a:xfrm>
            <a:off x="94615" y="3855720"/>
            <a:ext cx="5019040" cy="922020"/>
          </a:xfrm>
          <a:prstGeom prst="rect">
            <a:avLst/>
          </a:prstGeom>
          <a:noFill/>
        </p:spPr>
        <p:txBody>
          <a:bodyPr wrap="square" rtlCol="0">
            <a:spAutoFit/>
          </a:bodyPr>
          <a:lstStyle/>
          <a:p>
            <a:pPr algn="l"/>
            <a:r>
              <a:rPr lang="en-US" altLang="zh-CN" b="1" dirty="0">
                <a:solidFill>
                  <a:srgbClr val="8E082E"/>
                </a:solidFill>
              </a:rPr>
              <a:t>2.</a:t>
            </a:r>
            <a:r>
              <a:rPr lang="zh-CN" altLang="en-US" b="1" dirty="0">
                <a:solidFill>
                  <a:srgbClr val="8E082E"/>
                </a:solidFill>
              </a:rPr>
              <a:t>删去的边有可能是</a:t>
            </a:r>
            <a:r>
              <a:rPr lang="en-US" altLang="zh-CN" b="1" dirty="0">
                <a:solidFill>
                  <a:srgbClr val="8E082E"/>
                </a:solidFill>
              </a:rPr>
              <a:t>E</a:t>
            </a:r>
            <a:r>
              <a:rPr lang="en-US" altLang="zh-CN" b="1" baseline="-25000" dirty="0">
                <a:solidFill>
                  <a:srgbClr val="8E082E"/>
                </a:solidFill>
              </a:rPr>
              <a:t>2</a:t>
            </a:r>
            <a:r>
              <a:rPr lang="en-US" altLang="zh-CN" b="1" dirty="0">
                <a:solidFill>
                  <a:srgbClr val="8E082E"/>
                </a:solidFill>
              </a:rPr>
              <a:t>=</a:t>
            </a:r>
            <a:r>
              <a:rPr lang="zh-CN" altLang="en-US" b="1" dirty="0">
                <a:solidFill>
                  <a:srgbClr val="8E082E"/>
                </a:solidFill>
              </a:rPr>
              <a:t>｛</a:t>
            </a:r>
            <a:r>
              <a:rPr lang="en-US" altLang="zh-CN" b="1" dirty="0">
                <a:solidFill>
                  <a:srgbClr val="8E082E"/>
                </a:solidFill>
              </a:rPr>
              <a:t>uv|</a:t>
            </a:r>
            <a:r>
              <a:rPr lang="en-US" altLang="zh-CN" b="1" dirty="0">
                <a:solidFill>
                  <a:srgbClr val="8E082E"/>
                </a:solidFill>
                <a:effectLst/>
                <a:sym typeface="+mn-ea"/>
              </a:rPr>
              <a:t>u ∈ X-S, v∈T}</a:t>
            </a:r>
            <a:r>
              <a:rPr lang="zh-CN" altLang="en-US" b="1" dirty="0">
                <a:solidFill>
                  <a:srgbClr val="8E082E"/>
                </a:solidFill>
                <a:effectLst/>
                <a:sym typeface="+mn-ea"/>
              </a:rPr>
              <a:t>中的边，这些边的端点标号之和为</a:t>
            </a:r>
            <a:r>
              <a:rPr lang="en-US" altLang="zh-CN" b="1" dirty="0">
                <a:solidFill>
                  <a:srgbClr val="8E082E"/>
                </a:solidFill>
                <a:effectLst/>
                <a:sym typeface="+mn-ea"/>
              </a:rPr>
              <a:t>u</a:t>
            </a:r>
            <a:r>
              <a:rPr lang="zh-CN" altLang="en-US" b="1" dirty="0">
                <a:solidFill>
                  <a:srgbClr val="8E082E"/>
                </a:solidFill>
                <a:effectLst/>
                <a:sym typeface="+mn-ea"/>
              </a:rPr>
              <a:t>点所连边最大权值</a:t>
            </a:r>
            <a:r>
              <a:rPr lang="en-US" altLang="zh-CN" b="1" dirty="0">
                <a:solidFill>
                  <a:srgbClr val="8E082E"/>
                </a:solidFill>
                <a:effectLst/>
                <a:sym typeface="+mn-ea"/>
              </a:rPr>
              <a:t>+α</a:t>
            </a:r>
            <a:r>
              <a:rPr lang="en-US" altLang="zh-CN" b="1" baseline="-25000" dirty="0">
                <a:solidFill>
                  <a:srgbClr val="8E082E"/>
                </a:solidFill>
                <a:effectLst/>
                <a:sym typeface="+mn-ea"/>
              </a:rPr>
              <a:t>l</a:t>
            </a:r>
            <a:r>
              <a:rPr lang="zh-CN" altLang="en-US" b="1" baseline="-25000" dirty="0">
                <a:solidFill>
                  <a:srgbClr val="8E082E"/>
                </a:solidFill>
                <a:effectLst/>
                <a:sym typeface="+mn-ea"/>
              </a:rPr>
              <a:t>，</a:t>
            </a:r>
            <a:r>
              <a:rPr lang="zh-CN" altLang="en-US" b="1" dirty="0">
                <a:solidFill>
                  <a:srgbClr val="8E082E"/>
                </a:solidFill>
                <a:effectLst/>
                <a:sym typeface="+mn-ea"/>
              </a:rPr>
              <a:t>不等于</a:t>
            </a:r>
            <a:r>
              <a:rPr lang="en-US" altLang="zh-CN" b="1" dirty="0">
                <a:solidFill>
                  <a:srgbClr val="8E082E"/>
                </a:solidFill>
                <a:effectLst/>
                <a:sym typeface="+mn-ea"/>
              </a:rPr>
              <a:t>u</a:t>
            </a:r>
            <a:r>
              <a:rPr lang="zh-CN" altLang="en-US" b="1" dirty="0">
                <a:solidFill>
                  <a:srgbClr val="8E082E"/>
                </a:solidFill>
                <a:effectLst/>
                <a:sym typeface="+mn-ea"/>
              </a:rPr>
              <a:t>点所连边最大权值</a:t>
            </a:r>
            <a:r>
              <a:rPr lang="en-US" altLang="zh-CN" b="1" dirty="0">
                <a:solidFill>
                  <a:srgbClr val="8E082E"/>
                </a:solidFill>
                <a:effectLst/>
                <a:sym typeface="+mn-ea"/>
              </a:rPr>
              <a:t> </a:t>
            </a:r>
          </a:p>
        </p:txBody>
      </p:sp>
      <p:sp>
        <p:nvSpPr>
          <p:cNvPr id="11" name="TextBox 5"/>
          <p:cNvSpPr txBox="1"/>
          <p:nvPr/>
        </p:nvSpPr>
        <p:spPr>
          <a:xfrm>
            <a:off x="130175" y="4797425"/>
            <a:ext cx="5703570" cy="645160"/>
          </a:xfrm>
          <a:prstGeom prst="rect">
            <a:avLst/>
          </a:prstGeom>
          <a:noFill/>
        </p:spPr>
        <p:txBody>
          <a:bodyPr wrap="square" rtlCol="0">
            <a:spAutoFit/>
          </a:bodyPr>
          <a:lstStyle/>
          <a:p>
            <a:pPr algn="l"/>
            <a:r>
              <a:rPr lang="en-US" altLang="zh-CN" b="1" dirty="0">
                <a:solidFill>
                  <a:srgbClr val="8E082E"/>
                </a:solidFill>
              </a:rPr>
              <a:t>3.</a:t>
            </a:r>
            <a:r>
              <a:rPr lang="zh-CN" altLang="en-US" b="1" dirty="0">
                <a:solidFill>
                  <a:srgbClr val="8E082E"/>
                </a:solidFill>
              </a:rPr>
              <a:t>不会删去或添加的边</a:t>
            </a:r>
            <a:r>
              <a:rPr lang="en-US" altLang="zh-CN" b="1" dirty="0">
                <a:solidFill>
                  <a:srgbClr val="8E082E"/>
                </a:solidFill>
              </a:rPr>
              <a:t>E</a:t>
            </a:r>
            <a:r>
              <a:rPr lang="en-US" altLang="zh-CN" b="1" baseline="-25000" dirty="0">
                <a:solidFill>
                  <a:srgbClr val="8E082E"/>
                </a:solidFill>
              </a:rPr>
              <a:t>3</a:t>
            </a:r>
            <a:r>
              <a:rPr lang="en-US" altLang="zh-CN" b="1" dirty="0">
                <a:solidFill>
                  <a:srgbClr val="8E082E"/>
                </a:solidFill>
              </a:rPr>
              <a:t>=</a:t>
            </a:r>
            <a:r>
              <a:rPr lang="zh-CN" altLang="en-US" b="1" dirty="0">
                <a:solidFill>
                  <a:srgbClr val="8E082E"/>
                </a:solidFill>
              </a:rPr>
              <a:t>｛</a:t>
            </a:r>
            <a:r>
              <a:rPr lang="en-US" altLang="zh-CN" b="1" dirty="0">
                <a:solidFill>
                  <a:srgbClr val="8E082E"/>
                </a:solidFill>
              </a:rPr>
              <a:t>uv|</a:t>
            </a:r>
            <a:r>
              <a:rPr lang="en-US" altLang="zh-CN" b="1" dirty="0">
                <a:solidFill>
                  <a:srgbClr val="8E082E"/>
                </a:solidFill>
                <a:effectLst/>
                <a:sym typeface="+mn-ea"/>
              </a:rPr>
              <a:t>u ∈ X-S, v∈</a:t>
            </a:r>
            <a:r>
              <a:rPr lang="en-US" altLang="zh-CN" b="1" i="1" dirty="0">
                <a:solidFill>
                  <a:srgbClr val="8E082E"/>
                </a:solidFill>
                <a:effectLst/>
                <a:sym typeface="+mn-ea"/>
              </a:rPr>
              <a:t>Y-T</a:t>
            </a:r>
            <a:r>
              <a:rPr lang="en-US" altLang="zh-CN" b="1" dirty="0">
                <a:solidFill>
                  <a:srgbClr val="8E082E"/>
                </a:solidFill>
                <a:effectLst/>
                <a:sym typeface="+mn-ea"/>
              </a:rPr>
              <a:t>}</a:t>
            </a:r>
            <a:r>
              <a:rPr lang="zh-CN" altLang="en-US" b="1" dirty="0">
                <a:solidFill>
                  <a:srgbClr val="8E082E"/>
                </a:solidFill>
                <a:effectLst/>
                <a:sym typeface="+mn-ea"/>
              </a:rPr>
              <a:t>和</a:t>
            </a:r>
            <a:r>
              <a:rPr lang="en-US" altLang="zh-CN" b="1" dirty="0">
                <a:solidFill>
                  <a:srgbClr val="8E082E"/>
                </a:solidFill>
                <a:sym typeface="+mn-ea"/>
              </a:rPr>
              <a:t>E4=</a:t>
            </a:r>
            <a:r>
              <a:rPr lang="zh-CN" altLang="en-US" b="1" dirty="0">
                <a:solidFill>
                  <a:srgbClr val="8E082E"/>
                </a:solidFill>
                <a:sym typeface="+mn-ea"/>
              </a:rPr>
              <a:t>｛</a:t>
            </a:r>
            <a:r>
              <a:rPr lang="en-US" altLang="zh-CN" b="1" dirty="0">
                <a:solidFill>
                  <a:srgbClr val="8E082E"/>
                </a:solidFill>
                <a:sym typeface="+mn-ea"/>
              </a:rPr>
              <a:t>uv|</a:t>
            </a:r>
            <a:r>
              <a:rPr lang="en-US" altLang="zh-CN" b="1" dirty="0">
                <a:solidFill>
                  <a:srgbClr val="8E082E"/>
                </a:solidFill>
                <a:effectLst/>
                <a:sym typeface="+mn-ea"/>
              </a:rPr>
              <a:t>u ∈ S, v∈</a:t>
            </a:r>
            <a:r>
              <a:rPr lang="en-US" altLang="zh-CN" b="1" i="1" dirty="0">
                <a:solidFill>
                  <a:srgbClr val="8E082E"/>
                </a:solidFill>
                <a:effectLst/>
                <a:sym typeface="+mn-ea"/>
              </a:rPr>
              <a:t>T</a:t>
            </a:r>
            <a:r>
              <a:rPr lang="en-US" altLang="zh-CN" b="1" dirty="0">
                <a:solidFill>
                  <a:srgbClr val="8E082E"/>
                </a:solidFill>
                <a:effectLst/>
                <a:sym typeface="+mn-ea"/>
              </a:rPr>
              <a:t>} </a:t>
            </a:r>
          </a:p>
        </p:txBody>
      </p:sp>
      <p:sp>
        <p:nvSpPr>
          <p:cNvPr id="12" name="TextBox 5"/>
          <p:cNvSpPr txBox="1"/>
          <p:nvPr/>
        </p:nvSpPr>
        <p:spPr>
          <a:xfrm>
            <a:off x="217170" y="2690495"/>
            <a:ext cx="4845050" cy="368300"/>
          </a:xfrm>
          <a:prstGeom prst="rect">
            <a:avLst/>
          </a:prstGeom>
          <a:noFill/>
        </p:spPr>
        <p:txBody>
          <a:bodyPr wrap="square" rtlCol="0">
            <a:spAutoFit/>
          </a:bodyPr>
          <a:lstStyle/>
          <a:p>
            <a:pPr algn="l"/>
            <a:r>
              <a:rPr lang="zh-CN" altLang="en-US" b="1" i="1" dirty="0">
                <a:solidFill>
                  <a:srgbClr val="FF0000"/>
                </a:solidFill>
                <a:effectLst/>
                <a:sym typeface="+mn-ea"/>
              </a:rPr>
              <a:t>第一轮后添加的边和删除的边：</a:t>
            </a:r>
          </a:p>
        </p:txBody>
      </p:sp>
      <p:graphicFrame>
        <p:nvGraphicFramePr>
          <p:cNvPr id="7" name="对象 6"/>
          <p:cNvGraphicFramePr/>
          <p:nvPr/>
        </p:nvGraphicFramePr>
        <p:xfrm>
          <a:off x="5436235" y="4293235"/>
          <a:ext cx="3618865" cy="2527935"/>
        </p:xfrm>
        <a:graphic>
          <a:graphicData uri="http://schemas.openxmlformats.org/presentationml/2006/ole">
            <mc:AlternateContent xmlns:mc="http://schemas.openxmlformats.org/markup-compatibility/2006">
              <mc:Choice xmlns:v="urn:schemas-microsoft-com:vml" Requires="v">
                <p:oleObj spid="_x0000_s412376" r:id="rId9" imgW="8238490" imgH="5450840" progId="Visio.Drawing.11">
                  <p:embed/>
                </p:oleObj>
              </mc:Choice>
              <mc:Fallback>
                <p:oleObj r:id="rId9" imgW="8238490" imgH="5450840" progId="Visio.Drawing.11">
                  <p:embed/>
                  <p:pic>
                    <p:nvPicPr>
                      <p:cNvPr id="0" name="图片 12"/>
                      <p:cNvPicPr/>
                      <p:nvPr/>
                    </p:nvPicPr>
                    <p:blipFill>
                      <a:blip r:embed="rId10"/>
                      <a:stretch>
                        <a:fillRect/>
                      </a:stretch>
                    </p:blipFill>
                    <p:spPr>
                      <a:xfrm>
                        <a:off x="5436235" y="4293235"/>
                        <a:ext cx="3618865" cy="2527935"/>
                      </a:xfrm>
                      <a:prstGeom prst="rect">
                        <a:avLst/>
                      </a:prstGeom>
                    </p:spPr>
                  </p:pic>
                </p:oleObj>
              </mc:Fallback>
            </mc:AlternateContent>
          </a:graphicData>
        </a:graphic>
      </p:graphicFrame>
      <p:graphicFrame>
        <p:nvGraphicFramePr>
          <p:cNvPr id="19" name="对象 18"/>
          <p:cNvGraphicFramePr/>
          <p:nvPr/>
        </p:nvGraphicFramePr>
        <p:xfrm>
          <a:off x="3924300" y="1052830"/>
          <a:ext cx="2020570" cy="762635"/>
        </p:xfrm>
        <a:graphic>
          <a:graphicData uri="http://schemas.openxmlformats.org/presentationml/2006/ole">
            <mc:AlternateContent xmlns:mc="http://schemas.openxmlformats.org/markup-compatibility/2006">
              <mc:Choice xmlns:v="urn:schemas-microsoft-com:vml" Requires="v">
                <p:oleObj spid="_x0000_s412377" r:id="rId11" imgW="2019300" imgH="762000" progId="Paint.Picture">
                  <p:embed/>
                </p:oleObj>
              </mc:Choice>
              <mc:Fallback>
                <p:oleObj r:id="rId11" imgW="2019300" imgH="762000" progId="Paint.Picture">
                  <p:embed/>
                  <p:pic>
                    <p:nvPicPr>
                      <p:cNvPr id="0" name="图片 19"/>
                      <p:cNvPicPr/>
                      <p:nvPr/>
                    </p:nvPicPr>
                    <p:blipFill>
                      <a:blip r:embed="rId12"/>
                      <a:stretch>
                        <a:fillRect/>
                      </a:stretch>
                    </p:blipFill>
                    <p:spPr>
                      <a:xfrm>
                        <a:off x="3924300" y="1052830"/>
                        <a:ext cx="2020570" cy="762635"/>
                      </a:xfrm>
                      <a:prstGeom prst="rect">
                        <a:avLst/>
                      </a:prstGeom>
                    </p:spPr>
                  </p:pic>
                </p:oleObj>
              </mc:Fallback>
            </mc:AlternateContent>
          </a:graphicData>
        </a:graphic>
      </p:graphicFrame>
      <p:cxnSp>
        <p:nvCxnSpPr>
          <p:cNvPr id="30" name="直接连接符 29"/>
          <p:cNvCxnSpPr/>
          <p:nvPr/>
        </p:nvCxnSpPr>
        <p:spPr>
          <a:xfrm>
            <a:off x="6113454" y="1244338"/>
            <a:ext cx="1698951" cy="1031502"/>
          </a:xfrm>
          <a:prstGeom prst="line">
            <a:avLst/>
          </a:prstGeom>
          <a:ln w="44450" cmpd="sng">
            <a:solidFill>
              <a:schemeClr val="accent2">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6098249" y="1268730"/>
            <a:ext cx="1641768" cy="951230"/>
          </a:xfrm>
          <a:prstGeom prst="line">
            <a:avLst/>
          </a:prstGeom>
          <a:ln w="31750" cmpd="sng">
            <a:solidFill>
              <a:schemeClr val="accent2">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778750" y="1283970"/>
            <a:ext cx="539750" cy="935990"/>
          </a:xfrm>
          <a:prstGeom prst="line">
            <a:avLst/>
          </a:prstGeom>
          <a:ln w="31750" cmpd="sng">
            <a:solidFill>
              <a:schemeClr val="accent2">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5" name="等于号 34"/>
          <p:cNvSpPr/>
          <p:nvPr/>
        </p:nvSpPr>
        <p:spPr>
          <a:xfrm>
            <a:off x="5825164" y="1038222"/>
            <a:ext cx="288290" cy="111125"/>
          </a:xfrm>
          <a:prstGeom prst="mathEqual">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6" name="等于号 35"/>
          <p:cNvSpPr/>
          <p:nvPr/>
        </p:nvSpPr>
        <p:spPr>
          <a:xfrm>
            <a:off x="7030085" y="1052736"/>
            <a:ext cx="288290" cy="111125"/>
          </a:xfrm>
          <a:prstGeom prst="mathEqual">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7" name="等于号 36"/>
          <p:cNvSpPr/>
          <p:nvPr/>
        </p:nvSpPr>
        <p:spPr>
          <a:xfrm>
            <a:off x="7596336" y="1052736"/>
            <a:ext cx="288290" cy="111125"/>
          </a:xfrm>
          <a:prstGeom prst="mathEqual">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8" name="等于号 37"/>
          <p:cNvSpPr/>
          <p:nvPr/>
        </p:nvSpPr>
        <p:spPr>
          <a:xfrm>
            <a:off x="5954104" y="2654935"/>
            <a:ext cx="288290" cy="111125"/>
          </a:xfrm>
          <a:prstGeom prst="mathEqual">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9" name="等于号 38"/>
          <p:cNvSpPr/>
          <p:nvPr/>
        </p:nvSpPr>
        <p:spPr>
          <a:xfrm>
            <a:off x="7596078" y="2654935"/>
            <a:ext cx="288290" cy="111125"/>
          </a:xfrm>
          <a:prstGeom prst="mathEqual">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42" name="直接连接符 41"/>
          <p:cNvCxnSpPr/>
          <p:nvPr/>
        </p:nvCxnSpPr>
        <p:spPr>
          <a:xfrm>
            <a:off x="6616338" y="1287318"/>
            <a:ext cx="0" cy="932642"/>
          </a:xfrm>
          <a:prstGeom prst="line">
            <a:avLst/>
          </a:prstGeom>
          <a:ln w="25400" cmpd="sng">
            <a:solidFill>
              <a:srgbClr val="000000"/>
            </a:solidFill>
            <a:prstDash val="solid"/>
          </a:ln>
        </p:spPr>
        <p:style>
          <a:lnRef idx="1">
            <a:schemeClr val="accent1"/>
          </a:lnRef>
          <a:fillRef idx="0">
            <a:schemeClr val="accent1"/>
          </a:fillRef>
          <a:effectRef idx="0">
            <a:schemeClr val="accent1"/>
          </a:effectRef>
          <a:fontRef idx="minor">
            <a:schemeClr val="tx1"/>
          </a:fontRef>
        </p:style>
      </p:cxnSp>
      <p:sp>
        <p:nvSpPr>
          <p:cNvPr id="24" name="等于号 23"/>
          <p:cNvSpPr/>
          <p:nvPr/>
        </p:nvSpPr>
        <p:spPr>
          <a:xfrm>
            <a:off x="8153875" y="2680821"/>
            <a:ext cx="288290" cy="111125"/>
          </a:xfrm>
          <a:prstGeom prst="mathEqual">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linds(horizontal)">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xit" presetSubtype="4" fill="hold" nodeType="clickEffect">
                                  <p:stCondLst>
                                    <p:cond delay="0"/>
                                  </p:stCondLst>
                                  <p:childTnLst>
                                    <p:anim calcmode="lin" valueType="num">
                                      <p:cBhvr additive="base">
                                        <p:cTn id="41" dur="500"/>
                                        <p:tgtEl>
                                          <p:spTgt spid="42"/>
                                        </p:tgtEl>
                                        <p:attrNameLst>
                                          <p:attrName>ppt_x</p:attrName>
                                        </p:attrNameLst>
                                      </p:cBhvr>
                                      <p:tavLst>
                                        <p:tav tm="0">
                                          <p:val>
                                            <p:strVal val="ppt_x"/>
                                          </p:val>
                                        </p:tav>
                                        <p:tav tm="100000">
                                          <p:val>
                                            <p:strVal val="ppt_x"/>
                                          </p:val>
                                        </p:tav>
                                      </p:tavLst>
                                    </p:anim>
                                    <p:anim calcmode="lin" valueType="num">
                                      <p:cBhvr additive="base">
                                        <p:cTn id="42" dur="500"/>
                                        <p:tgtEl>
                                          <p:spTgt spid="42"/>
                                        </p:tgtEl>
                                        <p:attrNameLst>
                                          <p:attrName>ppt_y</p:attrName>
                                        </p:attrNameLst>
                                      </p:cBhvr>
                                      <p:tavLst>
                                        <p:tav tm="0">
                                          <p:val>
                                            <p:strVal val="ppt_y"/>
                                          </p:val>
                                        </p:tav>
                                        <p:tav tm="100000">
                                          <p:val>
                                            <p:strVal val="1+ppt_h/2"/>
                                          </p:val>
                                        </p:tav>
                                      </p:tavLst>
                                    </p:anim>
                                    <p:set>
                                      <p:cBhvr>
                                        <p:cTn id="43" dur="1" fill="hold">
                                          <p:stCondLst>
                                            <p:cond delay="499"/>
                                          </p:stCondLst>
                                        </p:cTn>
                                        <p:tgtEl>
                                          <p:spTgt spid="4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blinds(horizontal)">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1" grpId="0"/>
      <p:bldP spid="11" grpId="1"/>
      <p:bldP spid="12" grpId="0"/>
      <p:bldP spid="12"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p:cNvGraphicFramePr>
            <a:graphicFrameLocks noChangeAspect="1"/>
          </p:cNvGraphicFramePr>
          <p:nvPr/>
        </p:nvGraphicFramePr>
        <p:xfrm>
          <a:off x="612" y="428908"/>
          <a:ext cx="4859338" cy="1543050"/>
        </p:xfrm>
        <a:graphic>
          <a:graphicData uri="http://schemas.openxmlformats.org/presentationml/2006/ole">
            <mc:AlternateContent xmlns:mc="http://schemas.openxmlformats.org/markup-compatibility/2006">
              <mc:Choice xmlns:v="urn:schemas-microsoft-com:vml" Requires="v">
                <p:oleObj spid="_x0000_s423229" name="公式" r:id="rId3" imgW="3835400" imgH="1219200" progId="Equation.3">
                  <p:embed/>
                </p:oleObj>
              </mc:Choice>
              <mc:Fallback>
                <p:oleObj name="公式" r:id="rId3" imgW="3835400" imgH="1219200" progId="Equation.3">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 y="428908"/>
                        <a:ext cx="4859338" cy="1543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2291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1" y="4732139"/>
            <a:ext cx="9152839" cy="2126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2928"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216" y="-170"/>
            <a:ext cx="370522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5"/>
          <p:cNvSpPr txBox="1"/>
          <p:nvPr/>
        </p:nvSpPr>
        <p:spPr>
          <a:xfrm>
            <a:off x="181610" y="2060575"/>
            <a:ext cx="4845050" cy="368300"/>
          </a:xfrm>
          <a:prstGeom prst="rect">
            <a:avLst/>
          </a:prstGeom>
          <a:noFill/>
        </p:spPr>
        <p:txBody>
          <a:bodyPr wrap="square" rtlCol="0">
            <a:spAutoFit/>
          </a:bodyPr>
          <a:lstStyle/>
          <a:p>
            <a:pPr algn="l"/>
            <a:r>
              <a:rPr lang="zh-CN" altLang="en-US" b="1" i="1" dirty="0">
                <a:solidFill>
                  <a:srgbClr val="FF0000"/>
                </a:solidFill>
                <a:effectLst/>
                <a:sym typeface="+mn-ea"/>
              </a:rPr>
              <a:t>第一轮后添加的边和删除的边：</a:t>
            </a:r>
          </a:p>
        </p:txBody>
      </p:sp>
      <p:sp>
        <p:nvSpPr>
          <p:cNvPr id="14" name="TextBox 5"/>
          <p:cNvSpPr txBox="1"/>
          <p:nvPr/>
        </p:nvSpPr>
        <p:spPr>
          <a:xfrm>
            <a:off x="78740" y="2428875"/>
            <a:ext cx="4947920" cy="645160"/>
          </a:xfrm>
          <a:prstGeom prst="rect">
            <a:avLst/>
          </a:prstGeom>
          <a:noFill/>
        </p:spPr>
        <p:txBody>
          <a:bodyPr wrap="square" rtlCol="0">
            <a:spAutoFit/>
          </a:bodyPr>
          <a:lstStyle/>
          <a:p>
            <a:pPr algn="l"/>
            <a:r>
              <a:rPr lang="en-US" altLang="zh-CN" b="1" dirty="0">
                <a:solidFill>
                  <a:srgbClr val="8E082E"/>
                </a:solidFill>
              </a:rPr>
              <a:t>1.</a:t>
            </a:r>
            <a:r>
              <a:rPr lang="zh-CN" altLang="en-US" b="1" dirty="0">
                <a:solidFill>
                  <a:srgbClr val="8E082E"/>
                </a:solidFill>
              </a:rPr>
              <a:t>添加的边有可能是</a:t>
            </a:r>
            <a:r>
              <a:rPr lang="en-US" altLang="zh-CN" b="1" dirty="0">
                <a:solidFill>
                  <a:srgbClr val="8E082E"/>
                </a:solidFill>
              </a:rPr>
              <a:t>E</a:t>
            </a:r>
            <a:r>
              <a:rPr lang="en-US" altLang="zh-CN" b="1" baseline="-25000" dirty="0">
                <a:solidFill>
                  <a:srgbClr val="8E082E"/>
                </a:solidFill>
              </a:rPr>
              <a:t>1</a:t>
            </a:r>
            <a:r>
              <a:rPr lang="en-US" altLang="zh-CN" b="1" dirty="0">
                <a:solidFill>
                  <a:srgbClr val="8E082E"/>
                </a:solidFill>
              </a:rPr>
              <a:t>=</a:t>
            </a:r>
            <a:r>
              <a:rPr lang="zh-CN" altLang="en-US" b="1" dirty="0">
                <a:solidFill>
                  <a:srgbClr val="8E082E"/>
                </a:solidFill>
              </a:rPr>
              <a:t>｛</a:t>
            </a:r>
            <a:r>
              <a:rPr lang="en-US" altLang="zh-CN" b="1" dirty="0">
                <a:solidFill>
                  <a:srgbClr val="8E082E"/>
                </a:solidFill>
              </a:rPr>
              <a:t>uv|</a:t>
            </a:r>
            <a:r>
              <a:rPr lang="en-US" altLang="zh-CN" b="1" i="1" dirty="0">
                <a:solidFill>
                  <a:srgbClr val="8E082E"/>
                </a:solidFill>
                <a:effectLst/>
                <a:sym typeface="+mn-ea"/>
              </a:rPr>
              <a:t>u</a:t>
            </a:r>
            <a:r>
              <a:rPr lang="en-US" altLang="zh-CN" b="1" dirty="0">
                <a:solidFill>
                  <a:srgbClr val="8E082E"/>
                </a:solidFill>
                <a:effectLst/>
                <a:sym typeface="+mn-ea"/>
              </a:rPr>
              <a:t> ∈ </a:t>
            </a:r>
            <a:r>
              <a:rPr lang="en-US" altLang="zh-CN" b="1" i="1" dirty="0">
                <a:solidFill>
                  <a:srgbClr val="8E082E"/>
                </a:solidFill>
                <a:effectLst/>
                <a:sym typeface="+mn-ea"/>
              </a:rPr>
              <a:t>S</a:t>
            </a:r>
            <a:r>
              <a:rPr lang="en-US" altLang="zh-CN" b="1" dirty="0">
                <a:solidFill>
                  <a:srgbClr val="8E082E"/>
                </a:solidFill>
                <a:effectLst/>
                <a:sym typeface="+mn-ea"/>
              </a:rPr>
              <a:t>, v∈</a:t>
            </a:r>
            <a:r>
              <a:rPr lang="en-US" altLang="zh-CN" b="1" i="1" dirty="0">
                <a:solidFill>
                  <a:srgbClr val="8E082E"/>
                </a:solidFill>
                <a:effectLst/>
                <a:sym typeface="+mn-ea"/>
              </a:rPr>
              <a:t>Y-T}</a:t>
            </a:r>
            <a:r>
              <a:rPr lang="zh-CN" altLang="en-US" b="1" i="1" dirty="0">
                <a:solidFill>
                  <a:srgbClr val="8E082E"/>
                </a:solidFill>
                <a:effectLst/>
                <a:sym typeface="+mn-ea"/>
              </a:rPr>
              <a:t>中的边，这些边的权值</a:t>
            </a:r>
            <a:r>
              <a:rPr lang="en-US" altLang="zh-CN" b="1" i="1" dirty="0">
                <a:solidFill>
                  <a:srgbClr val="8E082E"/>
                </a:solidFill>
                <a:effectLst/>
                <a:sym typeface="+mn-ea"/>
              </a:rPr>
              <a:t>=u</a:t>
            </a:r>
            <a:r>
              <a:rPr lang="zh-CN" altLang="en-US" b="1" i="1" dirty="0">
                <a:solidFill>
                  <a:srgbClr val="8E082E"/>
                </a:solidFill>
                <a:effectLst/>
                <a:sym typeface="+mn-ea"/>
              </a:rPr>
              <a:t>点所连边最大权值</a:t>
            </a:r>
            <a:r>
              <a:rPr lang="en-US" altLang="zh-CN" b="1" i="1" dirty="0">
                <a:solidFill>
                  <a:srgbClr val="8E082E"/>
                </a:solidFill>
                <a:effectLst/>
                <a:sym typeface="+mn-ea"/>
              </a:rPr>
              <a:t>-α</a:t>
            </a:r>
            <a:r>
              <a:rPr lang="en-US" altLang="zh-CN" b="1" i="1" baseline="-25000" dirty="0">
                <a:solidFill>
                  <a:srgbClr val="8E082E"/>
                </a:solidFill>
                <a:effectLst/>
                <a:sym typeface="+mn-ea"/>
              </a:rPr>
              <a:t>l</a:t>
            </a:r>
            <a:r>
              <a:rPr lang="en-US" altLang="zh-CN" b="1" dirty="0">
                <a:solidFill>
                  <a:srgbClr val="8E082E"/>
                </a:solidFill>
                <a:effectLst/>
                <a:sym typeface="+mn-ea"/>
              </a:rPr>
              <a:t> ;</a:t>
            </a:r>
            <a:endParaRPr lang="en-US" altLang="zh-CN" b="1" i="1" dirty="0">
              <a:solidFill>
                <a:srgbClr val="8E082E"/>
              </a:solidFill>
              <a:effectLst/>
              <a:sym typeface="+mn-ea"/>
            </a:endParaRPr>
          </a:p>
        </p:txBody>
      </p:sp>
      <p:sp>
        <p:nvSpPr>
          <p:cNvPr id="16" name="TextBox 5"/>
          <p:cNvSpPr txBox="1"/>
          <p:nvPr/>
        </p:nvSpPr>
        <p:spPr>
          <a:xfrm>
            <a:off x="130175" y="3099435"/>
            <a:ext cx="5019040" cy="922020"/>
          </a:xfrm>
          <a:prstGeom prst="rect">
            <a:avLst/>
          </a:prstGeom>
          <a:noFill/>
        </p:spPr>
        <p:txBody>
          <a:bodyPr wrap="square" rtlCol="0">
            <a:spAutoFit/>
          </a:bodyPr>
          <a:lstStyle/>
          <a:p>
            <a:pPr algn="l"/>
            <a:r>
              <a:rPr lang="en-US" altLang="zh-CN" b="1" dirty="0">
                <a:solidFill>
                  <a:srgbClr val="8E082E"/>
                </a:solidFill>
              </a:rPr>
              <a:t>2.</a:t>
            </a:r>
            <a:r>
              <a:rPr lang="zh-CN" altLang="en-US" b="1" dirty="0">
                <a:solidFill>
                  <a:srgbClr val="8E082E"/>
                </a:solidFill>
              </a:rPr>
              <a:t>删去的边有可能是</a:t>
            </a:r>
            <a:r>
              <a:rPr lang="en-US" altLang="zh-CN" b="1" dirty="0">
                <a:solidFill>
                  <a:srgbClr val="8E082E"/>
                </a:solidFill>
              </a:rPr>
              <a:t>E</a:t>
            </a:r>
            <a:r>
              <a:rPr lang="en-US" altLang="zh-CN" b="1" baseline="-25000" dirty="0">
                <a:solidFill>
                  <a:srgbClr val="8E082E"/>
                </a:solidFill>
              </a:rPr>
              <a:t>2</a:t>
            </a:r>
            <a:r>
              <a:rPr lang="en-US" altLang="zh-CN" b="1" dirty="0">
                <a:solidFill>
                  <a:srgbClr val="8E082E"/>
                </a:solidFill>
              </a:rPr>
              <a:t>=</a:t>
            </a:r>
            <a:r>
              <a:rPr lang="zh-CN" altLang="en-US" b="1" dirty="0">
                <a:solidFill>
                  <a:srgbClr val="8E082E"/>
                </a:solidFill>
              </a:rPr>
              <a:t>｛</a:t>
            </a:r>
            <a:r>
              <a:rPr lang="en-US" altLang="zh-CN" b="1" dirty="0">
                <a:solidFill>
                  <a:srgbClr val="8E082E"/>
                </a:solidFill>
              </a:rPr>
              <a:t>uv|</a:t>
            </a:r>
            <a:r>
              <a:rPr lang="en-US" altLang="zh-CN" b="1" dirty="0">
                <a:solidFill>
                  <a:srgbClr val="8E082E"/>
                </a:solidFill>
                <a:effectLst/>
                <a:sym typeface="+mn-ea"/>
              </a:rPr>
              <a:t>u ∈ X-S, v∈T}</a:t>
            </a:r>
            <a:r>
              <a:rPr lang="zh-CN" altLang="en-US" b="1" dirty="0">
                <a:solidFill>
                  <a:srgbClr val="8E082E"/>
                </a:solidFill>
                <a:effectLst/>
                <a:sym typeface="+mn-ea"/>
              </a:rPr>
              <a:t>中的边，这些边的端点标号之和为</a:t>
            </a:r>
            <a:r>
              <a:rPr lang="en-US" altLang="zh-CN" b="1" dirty="0">
                <a:solidFill>
                  <a:srgbClr val="8E082E"/>
                </a:solidFill>
                <a:effectLst/>
                <a:sym typeface="+mn-ea"/>
              </a:rPr>
              <a:t>u</a:t>
            </a:r>
            <a:r>
              <a:rPr lang="zh-CN" altLang="en-US" b="1" dirty="0">
                <a:solidFill>
                  <a:srgbClr val="8E082E"/>
                </a:solidFill>
                <a:effectLst/>
                <a:sym typeface="+mn-ea"/>
              </a:rPr>
              <a:t>点所连边最大权值</a:t>
            </a:r>
            <a:r>
              <a:rPr lang="en-US" altLang="zh-CN" b="1" dirty="0">
                <a:solidFill>
                  <a:srgbClr val="8E082E"/>
                </a:solidFill>
                <a:effectLst/>
                <a:sym typeface="+mn-ea"/>
              </a:rPr>
              <a:t>+α</a:t>
            </a:r>
            <a:r>
              <a:rPr lang="en-US" altLang="zh-CN" b="1" baseline="-25000" dirty="0">
                <a:solidFill>
                  <a:srgbClr val="8E082E"/>
                </a:solidFill>
                <a:effectLst/>
                <a:sym typeface="+mn-ea"/>
              </a:rPr>
              <a:t>l</a:t>
            </a:r>
            <a:r>
              <a:rPr lang="zh-CN" altLang="en-US" b="1" baseline="-25000" dirty="0">
                <a:solidFill>
                  <a:srgbClr val="8E082E"/>
                </a:solidFill>
                <a:effectLst/>
                <a:sym typeface="+mn-ea"/>
              </a:rPr>
              <a:t>，</a:t>
            </a:r>
            <a:r>
              <a:rPr lang="zh-CN" altLang="en-US" b="1" dirty="0">
                <a:solidFill>
                  <a:srgbClr val="8E082E"/>
                </a:solidFill>
                <a:effectLst/>
                <a:sym typeface="+mn-ea"/>
              </a:rPr>
              <a:t>不等于</a:t>
            </a:r>
            <a:r>
              <a:rPr lang="en-US" altLang="zh-CN" b="1" dirty="0">
                <a:solidFill>
                  <a:srgbClr val="8E082E"/>
                </a:solidFill>
                <a:effectLst/>
                <a:sym typeface="+mn-ea"/>
              </a:rPr>
              <a:t>u</a:t>
            </a:r>
            <a:r>
              <a:rPr lang="zh-CN" altLang="en-US" b="1" dirty="0">
                <a:solidFill>
                  <a:srgbClr val="8E082E"/>
                </a:solidFill>
                <a:effectLst/>
                <a:sym typeface="+mn-ea"/>
              </a:rPr>
              <a:t>点所连边最大权值</a:t>
            </a:r>
            <a:r>
              <a:rPr lang="en-US" altLang="zh-CN" b="1" dirty="0">
                <a:solidFill>
                  <a:srgbClr val="8E082E"/>
                </a:solidFill>
                <a:effectLst/>
                <a:sym typeface="+mn-ea"/>
              </a:rPr>
              <a:t> </a:t>
            </a:r>
          </a:p>
        </p:txBody>
      </p:sp>
      <p:sp>
        <p:nvSpPr>
          <p:cNvPr id="17" name="TextBox 5"/>
          <p:cNvSpPr txBox="1"/>
          <p:nvPr/>
        </p:nvSpPr>
        <p:spPr>
          <a:xfrm>
            <a:off x="165735" y="4021455"/>
            <a:ext cx="5703570" cy="645160"/>
          </a:xfrm>
          <a:prstGeom prst="rect">
            <a:avLst/>
          </a:prstGeom>
          <a:noFill/>
        </p:spPr>
        <p:txBody>
          <a:bodyPr wrap="square" rtlCol="0">
            <a:spAutoFit/>
          </a:bodyPr>
          <a:lstStyle/>
          <a:p>
            <a:pPr algn="l"/>
            <a:r>
              <a:rPr lang="en-US" altLang="zh-CN" b="1" dirty="0">
                <a:solidFill>
                  <a:srgbClr val="8E082E"/>
                </a:solidFill>
              </a:rPr>
              <a:t>3.</a:t>
            </a:r>
            <a:r>
              <a:rPr lang="zh-CN" altLang="en-US" b="1" dirty="0">
                <a:solidFill>
                  <a:srgbClr val="8E082E"/>
                </a:solidFill>
              </a:rPr>
              <a:t>不会删去或添加的边</a:t>
            </a:r>
            <a:r>
              <a:rPr lang="en-US" altLang="zh-CN" b="1" dirty="0">
                <a:solidFill>
                  <a:srgbClr val="8E082E"/>
                </a:solidFill>
              </a:rPr>
              <a:t>E</a:t>
            </a:r>
            <a:r>
              <a:rPr lang="en-US" altLang="zh-CN" b="1" baseline="-25000" dirty="0">
                <a:solidFill>
                  <a:srgbClr val="8E082E"/>
                </a:solidFill>
              </a:rPr>
              <a:t>3</a:t>
            </a:r>
            <a:r>
              <a:rPr lang="en-US" altLang="zh-CN" b="1" dirty="0">
                <a:solidFill>
                  <a:srgbClr val="8E082E"/>
                </a:solidFill>
              </a:rPr>
              <a:t>=</a:t>
            </a:r>
            <a:r>
              <a:rPr lang="zh-CN" altLang="en-US" b="1" dirty="0">
                <a:solidFill>
                  <a:srgbClr val="8E082E"/>
                </a:solidFill>
              </a:rPr>
              <a:t>｛</a:t>
            </a:r>
            <a:r>
              <a:rPr lang="en-US" altLang="zh-CN" b="1" dirty="0">
                <a:solidFill>
                  <a:srgbClr val="8E082E"/>
                </a:solidFill>
              </a:rPr>
              <a:t>uv|</a:t>
            </a:r>
            <a:r>
              <a:rPr lang="en-US" altLang="zh-CN" b="1" dirty="0">
                <a:solidFill>
                  <a:srgbClr val="8E082E"/>
                </a:solidFill>
                <a:effectLst/>
                <a:sym typeface="+mn-ea"/>
              </a:rPr>
              <a:t>u ∈ X-S, v∈</a:t>
            </a:r>
            <a:r>
              <a:rPr lang="en-US" altLang="zh-CN" b="1" i="1" dirty="0">
                <a:solidFill>
                  <a:srgbClr val="8E082E"/>
                </a:solidFill>
                <a:effectLst/>
                <a:sym typeface="+mn-ea"/>
              </a:rPr>
              <a:t>Y-T</a:t>
            </a:r>
            <a:r>
              <a:rPr lang="en-US" altLang="zh-CN" b="1" dirty="0">
                <a:solidFill>
                  <a:srgbClr val="8E082E"/>
                </a:solidFill>
                <a:effectLst/>
                <a:sym typeface="+mn-ea"/>
              </a:rPr>
              <a:t>}</a:t>
            </a:r>
            <a:r>
              <a:rPr lang="zh-CN" altLang="en-US" b="1" dirty="0">
                <a:solidFill>
                  <a:srgbClr val="8E082E"/>
                </a:solidFill>
                <a:effectLst/>
                <a:sym typeface="+mn-ea"/>
              </a:rPr>
              <a:t>和</a:t>
            </a:r>
            <a:r>
              <a:rPr lang="en-US" altLang="zh-CN" b="1" dirty="0">
                <a:solidFill>
                  <a:srgbClr val="8E082E"/>
                </a:solidFill>
                <a:sym typeface="+mn-ea"/>
              </a:rPr>
              <a:t>E4=</a:t>
            </a:r>
            <a:r>
              <a:rPr lang="zh-CN" altLang="en-US" b="1" dirty="0">
                <a:solidFill>
                  <a:srgbClr val="8E082E"/>
                </a:solidFill>
                <a:sym typeface="+mn-ea"/>
              </a:rPr>
              <a:t>｛</a:t>
            </a:r>
            <a:r>
              <a:rPr lang="en-US" altLang="zh-CN" b="1" dirty="0">
                <a:solidFill>
                  <a:srgbClr val="8E082E"/>
                </a:solidFill>
                <a:sym typeface="+mn-ea"/>
              </a:rPr>
              <a:t>uv|</a:t>
            </a:r>
            <a:r>
              <a:rPr lang="en-US" altLang="zh-CN" b="1" dirty="0">
                <a:solidFill>
                  <a:srgbClr val="8E082E"/>
                </a:solidFill>
                <a:effectLst/>
                <a:sym typeface="+mn-ea"/>
              </a:rPr>
              <a:t>u ∈ S, v∈</a:t>
            </a:r>
            <a:r>
              <a:rPr lang="en-US" altLang="zh-CN" b="1" i="1" dirty="0">
                <a:solidFill>
                  <a:srgbClr val="8E082E"/>
                </a:solidFill>
                <a:effectLst/>
                <a:sym typeface="+mn-ea"/>
              </a:rPr>
              <a:t>T</a:t>
            </a:r>
            <a:r>
              <a:rPr lang="en-US" altLang="zh-CN" b="1" dirty="0">
                <a:solidFill>
                  <a:srgbClr val="8E082E"/>
                </a:solidFill>
                <a:effectLst/>
                <a:sym typeface="+mn-ea"/>
              </a:rPr>
              <a:t>} </a:t>
            </a:r>
          </a:p>
        </p:txBody>
      </p:sp>
      <p:graphicFrame>
        <p:nvGraphicFramePr>
          <p:cNvPr id="10" name="对象 9"/>
          <p:cNvGraphicFramePr/>
          <p:nvPr>
            <p:extLst>
              <p:ext uri="{D42A27DB-BD31-4B8C-83A1-F6EECF244321}">
                <p14:modId xmlns:p14="http://schemas.microsoft.com/office/powerpoint/2010/main" val="3424244137"/>
              </p:ext>
            </p:extLst>
          </p:nvPr>
        </p:nvGraphicFramePr>
        <p:xfrm>
          <a:off x="5445125" y="260648"/>
          <a:ext cx="3667125" cy="3629025"/>
        </p:xfrm>
        <a:graphic>
          <a:graphicData uri="http://schemas.openxmlformats.org/presentationml/2006/ole">
            <mc:AlternateContent xmlns:mc="http://schemas.openxmlformats.org/markup-compatibility/2006">
              <mc:Choice xmlns:v="urn:schemas-microsoft-com:vml" Requires="v">
                <p:oleObj spid="_x0000_s423230" r:id="rId7" imgW="3663950" imgH="3625850" progId="Paint.Picture">
                  <p:embed/>
                </p:oleObj>
              </mc:Choice>
              <mc:Fallback>
                <p:oleObj r:id="rId7" imgW="3663950" imgH="3625850" progId="Paint.Picture">
                  <p:embed/>
                  <p:pic>
                    <p:nvPicPr>
                      <p:cNvPr id="0" name=""/>
                      <p:cNvPicPr/>
                      <p:nvPr/>
                    </p:nvPicPr>
                    <p:blipFill>
                      <a:blip r:embed="rId8"/>
                      <a:stretch>
                        <a:fillRect/>
                      </a:stretch>
                    </p:blipFill>
                    <p:spPr>
                      <a:xfrm>
                        <a:off x="5445125" y="260648"/>
                        <a:ext cx="3667125" cy="3629025"/>
                      </a:xfrm>
                      <a:prstGeom prst="rect">
                        <a:avLst/>
                      </a:prstGeom>
                    </p:spPr>
                  </p:pic>
                </p:oleObj>
              </mc:Fallback>
            </mc:AlternateContent>
          </a:graphicData>
        </a:graphic>
      </p:graphicFrame>
      <p:cxnSp>
        <p:nvCxnSpPr>
          <p:cNvPr id="11" name="直接连接符 10"/>
          <p:cNvCxnSpPr/>
          <p:nvPr/>
        </p:nvCxnSpPr>
        <p:spPr>
          <a:xfrm>
            <a:off x="7760970" y="915968"/>
            <a:ext cx="35560" cy="977265"/>
          </a:xfrm>
          <a:prstGeom prst="line">
            <a:avLst/>
          </a:prstGeom>
          <a:ln w="31750" cmpd="sng">
            <a:solidFill>
              <a:schemeClr val="accent2">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156325" y="971848"/>
            <a:ext cx="1656080" cy="935990"/>
          </a:xfrm>
          <a:prstGeom prst="line">
            <a:avLst/>
          </a:prstGeom>
          <a:ln w="44450" cmpd="sng">
            <a:solidFill>
              <a:schemeClr val="accent2">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6155690" y="900728"/>
            <a:ext cx="1584325" cy="1007745"/>
          </a:xfrm>
          <a:prstGeom prst="line">
            <a:avLst/>
          </a:prstGeom>
          <a:ln w="31750" cmpd="sng">
            <a:solidFill>
              <a:schemeClr val="accent2">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848600" y="973118"/>
            <a:ext cx="539750" cy="935990"/>
          </a:xfrm>
          <a:prstGeom prst="line">
            <a:avLst/>
          </a:prstGeom>
          <a:ln w="31750" cmpd="sng">
            <a:solidFill>
              <a:schemeClr val="accent2">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8" name="等于号 17"/>
          <p:cNvSpPr/>
          <p:nvPr/>
        </p:nvSpPr>
        <p:spPr>
          <a:xfrm>
            <a:off x="5868035" y="716578"/>
            <a:ext cx="288290" cy="111125"/>
          </a:xfrm>
          <a:prstGeom prst="mathEqual">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9" name="等于号 18"/>
          <p:cNvSpPr/>
          <p:nvPr/>
        </p:nvSpPr>
        <p:spPr>
          <a:xfrm>
            <a:off x="7030085" y="756583"/>
            <a:ext cx="288290" cy="111125"/>
          </a:xfrm>
          <a:prstGeom prst="mathEqual">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0" name="等于号 19"/>
          <p:cNvSpPr/>
          <p:nvPr/>
        </p:nvSpPr>
        <p:spPr>
          <a:xfrm>
            <a:off x="7668895" y="755948"/>
            <a:ext cx="288290" cy="111125"/>
          </a:xfrm>
          <a:prstGeom prst="mathEqual">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1" name="等于号 20"/>
          <p:cNvSpPr/>
          <p:nvPr/>
        </p:nvSpPr>
        <p:spPr>
          <a:xfrm>
            <a:off x="6012160" y="2286933"/>
            <a:ext cx="288290" cy="111125"/>
          </a:xfrm>
          <a:prstGeom prst="mathEqual">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2" name="等于号 21"/>
          <p:cNvSpPr/>
          <p:nvPr/>
        </p:nvSpPr>
        <p:spPr>
          <a:xfrm>
            <a:off x="7617594" y="2286933"/>
            <a:ext cx="288290" cy="111125"/>
          </a:xfrm>
          <a:prstGeom prst="mathEqual">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23" name="直接连接符 22"/>
          <p:cNvCxnSpPr/>
          <p:nvPr/>
        </p:nvCxnSpPr>
        <p:spPr>
          <a:xfrm>
            <a:off x="6659880" y="952163"/>
            <a:ext cx="0" cy="935990"/>
          </a:xfrm>
          <a:prstGeom prst="line">
            <a:avLst/>
          </a:prstGeom>
          <a:ln w="25400" cmpd="sng">
            <a:solidFill>
              <a:srgbClr val="000000"/>
            </a:solidFill>
            <a:prstDash val="solid"/>
          </a:ln>
        </p:spPr>
        <p:style>
          <a:lnRef idx="1">
            <a:schemeClr val="accent1"/>
          </a:lnRef>
          <a:fillRef idx="0">
            <a:schemeClr val="accent1"/>
          </a:fillRef>
          <a:effectRef idx="0">
            <a:schemeClr val="accent1"/>
          </a:effectRef>
          <a:fontRef idx="minor">
            <a:schemeClr val="tx1"/>
          </a:fontRef>
        </p:style>
      </p:cxnSp>
      <p:sp>
        <p:nvSpPr>
          <p:cNvPr id="25" name="等于号 24"/>
          <p:cNvSpPr/>
          <p:nvPr/>
        </p:nvSpPr>
        <p:spPr>
          <a:xfrm>
            <a:off x="8211931" y="2312819"/>
            <a:ext cx="288290" cy="111125"/>
          </a:xfrm>
          <a:prstGeom prst="mathEqual">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 presetClass="exit" presetSubtype="4" fill="hold" nodeType="clickEffect">
                                  <p:stCondLst>
                                    <p:cond delay="0"/>
                                  </p:stCondLst>
                                  <p:childTnLst>
                                    <p:anim calcmode="lin" valueType="num">
                                      <p:cBhvr additive="base">
                                        <p:cTn id="37" dur="500"/>
                                        <p:tgtEl>
                                          <p:spTgt spid="23"/>
                                        </p:tgtEl>
                                        <p:attrNameLst>
                                          <p:attrName>ppt_x</p:attrName>
                                        </p:attrNameLst>
                                      </p:cBhvr>
                                      <p:tavLst>
                                        <p:tav tm="0">
                                          <p:val>
                                            <p:strVal val="ppt_x"/>
                                          </p:val>
                                        </p:tav>
                                        <p:tav tm="100000">
                                          <p:val>
                                            <p:strVal val="ppt_x"/>
                                          </p:val>
                                        </p:tav>
                                      </p:tavLst>
                                    </p:anim>
                                    <p:anim calcmode="lin" valueType="num">
                                      <p:cBhvr additive="base">
                                        <p:cTn id="38" dur="500"/>
                                        <p:tgtEl>
                                          <p:spTgt spid="23"/>
                                        </p:tgtEl>
                                        <p:attrNameLst>
                                          <p:attrName>ppt_y</p:attrName>
                                        </p:attrNameLst>
                                      </p:cBhvr>
                                      <p:tavLst>
                                        <p:tav tm="0">
                                          <p:val>
                                            <p:strVal val="ppt_y"/>
                                          </p:val>
                                        </p:tav>
                                        <p:tav tm="100000">
                                          <p:val>
                                            <p:strVal val="1+ppt_h/2"/>
                                          </p:val>
                                        </p:tav>
                                      </p:tavLst>
                                    </p:anim>
                                    <p:set>
                                      <p:cBhvr>
                                        <p:cTn id="39"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6" grpId="0"/>
      <p:bldP spid="16" grpId="1"/>
      <p:bldP spid="17" grpId="0"/>
      <p:bldP spid="17"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8435" y="27293"/>
            <a:ext cx="8540750" cy="3024188"/>
          </a:xfrm>
        </p:spPr>
        <p:txBody>
          <a:bodyPr/>
          <a:lstStyle/>
          <a:p>
            <a:pPr>
              <a:defRPr/>
            </a:pPr>
            <a:r>
              <a:rPr lang="zh-CN" altLang="zh-CN" sz="2400" dirty="0">
                <a:effectLst/>
              </a:rPr>
              <a:t>按公式</a:t>
            </a:r>
            <a:r>
              <a:rPr lang="en-US" altLang="zh-CN" sz="2400" i="1" dirty="0">
                <a:solidFill>
                  <a:srgbClr val="FF0000"/>
                </a:solidFill>
                <a:effectLst/>
              </a:rPr>
              <a:t>α</a:t>
            </a:r>
            <a:r>
              <a:rPr lang="en-US" altLang="zh-CN" sz="2400" i="1" baseline="-25000" dirty="0">
                <a:solidFill>
                  <a:srgbClr val="FF0000"/>
                </a:solidFill>
                <a:effectLst/>
              </a:rPr>
              <a:t>l</a:t>
            </a:r>
            <a:r>
              <a:rPr lang="en-US" altLang="zh-CN" sz="2400" dirty="0">
                <a:solidFill>
                  <a:srgbClr val="FF0000"/>
                </a:solidFill>
                <a:effectLst/>
              </a:rPr>
              <a:t>  = min{</a:t>
            </a:r>
            <a:r>
              <a:rPr lang="en-US" altLang="zh-CN" sz="2400" i="1" dirty="0">
                <a:solidFill>
                  <a:srgbClr val="FF0000"/>
                </a:solidFill>
                <a:effectLst/>
              </a:rPr>
              <a:t>l</a:t>
            </a:r>
            <a:r>
              <a:rPr lang="en-US" altLang="zh-CN" sz="2400" dirty="0">
                <a:solidFill>
                  <a:srgbClr val="FF0000"/>
                </a:solidFill>
                <a:effectLst/>
              </a:rPr>
              <a:t>(</a:t>
            </a:r>
            <a:r>
              <a:rPr lang="en-US" altLang="zh-CN" sz="2400" i="1" dirty="0">
                <a:solidFill>
                  <a:srgbClr val="FF0000"/>
                </a:solidFill>
                <a:effectLst/>
              </a:rPr>
              <a:t>x</a:t>
            </a:r>
            <a:r>
              <a:rPr lang="en-US" altLang="zh-CN" sz="2400" dirty="0">
                <a:solidFill>
                  <a:srgbClr val="FF0000"/>
                </a:solidFill>
                <a:effectLst/>
              </a:rPr>
              <a:t>) + </a:t>
            </a:r>
            <a:r>
              <a:rPr lang="en-US" altLang="zh-CN" sz="2400" i="1" dirty="0">
                <a:solidFill>
                  <a:srgbClr val="FF0000"/>
                </a:solidFill>
                <a:effectLst/>
              </a:rPr>
              <a:t>l</a:t>
            </a:r>
            <a:r>
              <a:rPr lang="en-US" altLang="zh-CN" sz="2400" dirty="0">
                <a:solidFill>
                  <a:srgbClr val="FF0000"/>
                </a:solidFill>
                <a:effectLst/>
              </a:rPr>
              <a:t>( </a:t>
            </a:r>
            <a:r>
              <a:rPr lang="en-US" altLang="zh-CN" sz="2400" i="1" dirty="0">
                <a:solidFill>
                  <a:srgbClr val="FF0000"/>
                </a:solidFill>
                <a:effectLst/>
              </a:rPr>
              <a:t>y</a:t>
            </a:r>
            <a:r>
              <a:rPr lang="en-US" altLang="zh-CN" sz="2400" dirty="0">
                <a:solidFill>
                  <a:srgbClr val="FF0000"/>
                </a:solidFill>
                <a:effectLst/>
              </a:rPr>
              <a:t>) − </a:t>
            </a:r>
            <a:r>
              <a:rPr lang="en-US" altLang="zh-CN" sz="2400" i="1" dirty="0">
                <a:solidFill>
                  <a:srgbClr val="FF0000"/>
                </a:solidFill>
                <a:effectLst/>
              </a:rPr>
              <a:t>w</a:t>
            </a:r>
            <a:r>
              <a:rPr lang="en-US" altLang="zh-CN" sz="2400" dirty="0">
                <a:solidFill>
                  <a:srgbClr val="FF0000"/>
                </a:solidFill>
                <a:effectLst/>
              </a:rPr>
              <a:t>(</a:t>
            </a:r>
            <a:r>
              <a:rPr lang="en-US" altLang="zh-CN" sz="2400" i="1" dirty="0" err="1">
                <a:solidFill>
                  <a:srgbClr val="FF0000"/>
                </a:solidFill>
                <a:effectLst/>
              </a:rPr>
              <a:t>xy</a:t>
            </a:r>
            <a:r>
              <a:rPr lang="en-US" altLang="zh-CN" sz="2400" dirty="0">
                <a:solidFill>
                  <a:srgbClr val="FF0000"/>
                </a:solidFill>
                <a:effectLst/>
              </a:rPr>
              <a:t>) </a:t>
            </a:r>
            <a:r>
              <a:rPr lang="en-US" altLang="zh-CN" sz="2400" i="1" dirty="0">
                <a:solidFill>
                  <a:srgbClr val="FF0000"/>
                </a:solidFill>
                <a:effectLst/>
              </a:rPr>
              <a:t>x</a:t>
            </a:r>
            <a:r>
              <a:rPr lang="en-US" altLang="zh-CN" sz="2400" dirty="0">
                <a:solidFill>
                  <a:srgbClr val="FF0000"/>
                </a:solidFill>
                <a:effectLst/>
              </a:rPr>
              <a:t> ∈ </a:t>
            </a:r>
            <a:r>
              <a:rPr lang="en-US" altLang="zh-CN" sz="2400" i="1" dirty="0">
                <a:solidFill>
                  <a:srgbClr val="FF0000"/>
                </a:solidFill>
                <a:effectLst/>
              </a:rPr>
              <a:t>S</a:t>
            </a:r>
            <a:r>
              <a:rPr lang="en-US" altLang="zh-CN" sz="2400" dirty="0">
                <a:solidFill>
                  <a:srgbClr val="FF0000"/>
                </a:solidFill>
                <a:effectLst/>
              </a:rPr>
              <a:t>, </a:t>
            </a:r>
            <a:r>
              <a:rPr lang="en-US" altLang="zh-CN" sz="2400" i="1" dirty="0">
                <a:solidFill>
                  <a:srgbClr val="FF0000"/>
                </a:solidFill>
                <a:effectLst/>
              </a:rPr>
              <a:t>y</a:t>
            </a:r>
            <a:r>
              <a:rPr lang="en-US" altLang="zh-CN" sz="2400" dirty="0">
                <a:solidFill>
                  <a:srgbClr val="FF0000"/>
                </a:solidFill>
                <a:effectLst/>
              </a:rPr>
              <a:t> ∈</a:t>
            </a:r>
            <a:r>
              <a:rPr lang="en-US" altLang="zh-CN" sz="2400" i="1" dirty="0">
                <a:solidFill>
                  <a:srgbClr val="FF0000"/>
                </a:solidFill>
                <a:effectLst/>
              </a:rPr>
              <a:t>Y</a:t>
            </a:r>
            <a:r>
              <a:rPr lang="en-US" altLang="zh-CN" sz="2400" dirty="0">
                <a:solidFill>
                  <a:srgbClr val="FF0000"/>
                </a:solidFill>
                <a:effectLst/>
              </a:rPr>
              <a:t> - </a:t>
            </a:r>
            <a:r>
              <a:rPr lang="en-US" altLang="zh-CN" sz="2400" i="1" dirty="0">
                <a:solidFill>
                  <a:srgbClr val="FF0000"/>
                </a:solidFill>
                <a:effectLst/>
              </a:rPr>
              <a:t>T</a:t>
            </a:r>
            <a:r>
              <a:rPr lang="en-US" altLang="zh-CN" sz="2400" dirty="0">
                <a:solidFill>
                  <a:srgbClr val="FF0000"/>
                </a:solidFill>
                <a:effectLst/>
              </a:rPr>
              <a:t>}</a:t>
            </a:r>
            <a:r>
              <a:rPr lang="zh-CN" altLang="zh-CN" sz="2400" dirty="0">
                <a:effectLst/>
              </a:rPr>
              <a:t>计算得</a:t>
            </a:r>
            <a:r>
              <a:rPr lang="en-US" altLang="zh-CN" sz="2400" i="1" dirty="0">
                <a:effectLst/>
              </a:rPr>
              <a:t>α</a:t>
            </a:r>
            <a:r>
              <a:rPr lang="en-US" altLang="zh-CN" sz="2400" i="1" baseline="-25000" dirty="0">
                <a:effectLst/>
              </a:rPr>
              <a:t>l</a:t>
            </a:r>
            <a:r>
              <a:rPr lang="en-US" altLang="zh-CN" sz="2400" dirty="0">
                <a:effectLst/>
              </a:rPr>
              <a:t>  = 1 </a:t>
            </a:r>
            <a:r>
              <a:rPr lang="zh-CN" altLang="zh-CN" sz="2400" dirty="0">
                <a:effectLst/>
              </a:rPr>
              <a:t>，</a:t>
            </a:r>
            <a:r>
              <a:rPr lang="zh-CN" altLang="en-US" sz="2400" dirty="0">
                <a:effectLst/>
              </a:rPr>
              <a:t>端点标号之和与边的权之差达到该最小值的有</a:t>
            </a:r>
            <a:r>
              <a:rPr lang="zh-CN" altLang="zh-CN" sz="2400" dirty="0">
                <a:effectLst/>
              </a:rPr>
              <a:t> </a:t>
            </a:r>
            <a:r>
              <a:rPr lang="en-US" altLang="zh-CN" sz="2400" dirty="0">
                <a:effectLst/>
              </a:rPr>
              <a:t>4 </a:t>
            </a:r>
            <a:r>
              <a:rPr lang="zh-CN" altLang="zh-CN" sz="2400" dirty="0">
                <a:effectLst/>
              </a:rPr>
              <a:t>条边：</a:t>
            </a:r>
            <a:r>
              <a:rPr lang="en-US" altLang="zh-CN" sz="2400" i="1" dirty="0">
                <a:solidFill>
                  <a:srgbClr val="FF0000"/>
                </a:solidFill>
                <a:effectLst/>
              </a:rPr>
              <a:t>x</a:t>
            </a:r>
            <a:r>
              <a:rPr lang="en-US" altLang="zh-CN" sz="2400" baseline="-25000" dirty="0">
                <a:solidFill>
                  <a:srgbClr val="FF0000"/>
                </a:solidFill>
                <a:effectLst/>
              </a:rPr>
              <a:t>1</a:t>
            </a:r>
            <a:r>
              <a:rPr lang="en-US" altLang="zh-CN" sz="2400" i="1" dirty="0">
                <a:solidFill>
                  <a:srgbClr val="FF0000"/>
                </a:solidFill>
                <a:effectLst/>
              </a:rPr>
              <a:t>y</a:t>
            </a:r>
            <a:r>
              <a:rPr lang="en-US" altLang="zh-CN" sz="2400" baseline="-25000" dirty="0">
                <a:solidFill>
                  <a:srgbClr val="FF0000"/>
                </a:solidFill>
                <a:effectLst/>
              </a:rPr>
              <a:t>4</a:t>
            </a:r>
            <a:r>
              <a:rPr lang="en-US" altLang="zh-CN" sz="2400" dirty="0">
                <a:solidFill>
                  <a:srgbClr val="FF0000"/>
                </a:solidFill>
                <a:effectLst/>
              </a:rPr>
              <a:t>, </a:t>
            </a:r>
            <a:r>
              <a:rPr lang="en-US" altLang="zh-CN" sz="2400" i="1" dirty="0">
                <a:solidFill>
                  <a:srgbClr val="FF0000"/>
                </a:solidFill>
                <a:effectLst/>
              </a:rPr>
              <a:t>x</a:t>
            </a:r>
            <a:r>
              <a:rPr lang="en-US" altLang="zh-CN" sz="2400" baseline="-25000" dirty="0">
                <a:solidFill>
                  <a:srgbClr val="FF0000"/>
                </a:solidFill>
                <a:effectLst/>
              </a:rPr>
              <a:t>4</a:t>
            </a:r>
            <a:r>
              <a:rPr lang="en-US" altLang="zh-CN" sz="2400" i="1" dirty="0">
                <a:solidFill>
                  <a:srgbClr val="FF0000"/>
                </a:solidFill>
                <a:effectLst/>
              </a:rPr>
              <a:t>y</a:t>
            </a:r>
            <a:r>
              <a:rPr lang="en-US" altLang="zh-CN" sz="2400" baseline="-25000" dirty="0">
                <a:solidFill>
                  <a:srgbClr val="FF0000"/>
                </a:solidFill>
                <a:effectLst/>
              </a:rPr>
              <a:t>1</a:t>
            </a:r>
            <a:r>
              <a:rPr lang="en-US" altLang="zh-CN" sz="2400" dirty="0">
                <a:solidFill>
                  <a:srgbClr val="FF0000"/>
                </a:solidFill>
                <a:effectLst/>
              </a:rPr>
              <a:t>, </a:t>
            </a:r>
            <a:r>
              <a:rPr lang="en-US" altLang="zh-CN" sz="2400" i="1" dirty="0">
                <a:solidFill>
                  <a:srgbClr val="FF0000"/>
                </a:solidFill>
                <a:effectLst/>
              </a:rPr>
              <a:t>x</a:t>
            </a:r>
            <a:r>
              <a:rPr lang="en-US" altLang="zh-CN" sz="2400" baseline="-25000" dirty="0">
                <a:solidFill>
                  <a:srgbClr val="FF0000"/>
                </a:solidFill>
                <a:effectLst/>
              </a:rPr>
              <a:t>4</a:t>
            </a:r>
            <a:r>
              <a:rPr lang="en-US" altLang="zh-CN" sz="2400" i="1" dirty="0">
                <a:solidFill>
                  <a:srgbClr val="FF0000"/>
                </a:solidFill>
                <a:effectLst/>
              </a:rPr>
              <a:t>y</a:t>
            </a:r>
            <a:r>
              <a:rPr lang="en-US" altLang="zh-CN" sz="2400" baseline="-25000" dirty="0">
                <a:solidFill>
                  <a:srgbClr val="FF0000"/>
                </a:solidFill>
                <a:effectLst/>
              </a:rPr>
              <a:t>4</a:t>
            </a:r>
            <a:r>
              <a:rPr lang="en-US" altLang="zh-CN" sz="2400" dirty="0">
                <a:solidFill>
                  <a:srgbClr val="FF0000"/>
                </a:solidFill>
                <a:effectLst/>
              </a:rPr>
              <a:t>, </a:t>
            </a:r>
            <a:r>
              <a:rPr lang="en-US" altLang="zh-CN" sz="2400" i="1" dirty="0">
                <a:solidFill>
                  <a:srgbClr val="FF0000"/>
                </a:solidFill>
                <a:effectLst/>
              </a:rPr>
              <a:t>x</a:t>
            </a:r>
            <a:r>
              <a:rPr lang="en-US" altLang="zh-CN" sz="2400" baseline="-25000" dirty="0">
                <a:solidFill>
                  <a:srgbClr val="FF0000"/>
                </a:solidFill>
                <a:effectLst/>
              </a:rPr>
              <a:t>4</a:t>
            </a:r>
            <a:r>
              <a:rPr lang="en-US" altLang="zh-CN" sz="2400" i="1" dirty="0">
                <a:solidFill>
                  <a:srgbClr val="FF0000"/>
                </a:solidFill>
                <a:effectLst/>
              </a:rPr>
              <a:t>y</a:t>
            </a:r>
            <a:r>
              <a:rPr lang="en-US" altLang="zh-CN" sz="2400" baseline="-25000" dirty="0">
                <a:solidFill>
                  <a:srgbClr val="FF0000"/>
                </a:solidFill>
                <a:effectLst/>
              </a:rPr>
              <a:t>5</a:t>
            </a:r>
            <a:r>
              <a:rPr lang="zh-CN" altLang="zh-CN" sz="2400" dirty="0">
                <a:effectLst/>
              </a:rPr>
              <a:t>。</a:t>
            </a:r>
            <a:endParaRPr lang="en-US" altLang="zh-CN" sz="2400" dirty="0">
              <a:effectLst/>
            </a:endParaRPr>
          </a:p>
          <a:p>
            <a:pPr>
              <a:defRPr/>
            </a:pPr>
            <a:r>
              <a:rPr lang="zh-CN" altLang="zh-CN" sz="2400" dirty="0">
                <a:effectLst/>
              </a:rPr>
              <a:t>按照（</a:t>
            </a:r>
            <a:r>
              <a:rPr lang="en-US" altLang="zh-CN" sz="2400" dirty="0">
                <a:effectLst/>
              </a:rPr>
              <a:t>**</a:t>
            </a:r>
            <a:r>
              <a:rPr lang="zh-CN" altLang="zh-CN" sz="2400" dirty="0">
                <a:effectLst/>
              </a:rPr>
              <a:t>）式修改标号，得到新的可行顶点标号及其相等子图 </a:t>
            </a:r>
            <a:r>
              <a:rPr lang="en-US" altLang="zh-CN" sz="2400" dirty="0" err="1">
                <a:effectLst/>
              </a:rPr>
              <a:t>G</a:t>
            </a:r>
            <a:r>
              <a:rPr lang="en-US" altLang="zh-CN" sz="2400" i="1" baseline="-25000" dirty="0" err="1">
                <a:effectLst/>
              </a:rPr>
              <a:t>l</a:t>
            </a:r>
            <a:r>
              <a:rPr lang="zh-CN" altLang="zh-CN" sz="2400" dirty="0">
                <a:effectLst/>
              </a:rPr>
              <a:t>。新 的 </a:t>
            </a:r>
            <a:r>
              <a:rPr lang="en-US" altLang="zh-CN" sz="2400" dirty="0" err="1">
                <a:effectLst/>
              </a:rPr>
              <a:t>G</a:t>
            </a:r>
            <a:r>
              <a:rPr lang="en-US" altLang="zh-CN" sz="2400" i="1" baseline="-25000" dirty="0" err="1">
                <a:effectLst/>
              </a:rPr>
              <a:t>l</a:t>
            </a:r>
            <a:r>
              <a:rPr lang="en-US" altLang="zh-CN" sz="2400" dirty="0">
                <a:effectLst/>
              </a:rPr>
              <a:t> </a:t>
            </a:r>
            <a:r>
              <a:rPr lang="zh-CN" altLang="zh-CN" sz="2400" dirty="0">
                <a:effectLst/>
              </a:rPr>
              <a:t>比原来增加了四条边 </a:t>
            </a:r>
            <a:r>
              <a:rPr lang="en-US" altLang="zh-CN" sz="2400" i="1" dirty="0">
                <a:effectLst/>
              </a:rPr>
              <a:t>x</a:t>
            </a:r>
            <a:r>
              <a:rPr lang="en-US" altLang="zh-CN" sz="2400" baseline="-25000" dirty="0">
                <a:effectLst/>
              </a:rPr>
              <a:t>1</a:t>
            </a:r>
            <a:r>
              <a:rPr lang="en-US" altLang="zh-CN" sz="2400" dirty="0">
                <a:effectLst/>
              </a:rPr>
              <a:t> </a:t>
            </a:r>
            <a:r>
              <a:rPr lang="en-US" altLang="zh-CN" sz="2400" i="1" dirty="0">
                <a:effectLst/>
              </a:rPr>
              <a:t>y</a:t>
            </a:r>
            <a:r>
              <a:rPr lang="en-US" altLang="zh-CN" sz="2400" baseline="-25000" dirty="0">
                <a:effectLst/>
              </a:rPr>
              <a:t>4</a:t>
            </a:r>
            <a:r>
              <a:rPr lang="en-US" altLang="zh-CN" sz="2400" dirty="0">
                <a:effectLst/>
              </a:rPr>
              <a:t>, </a:t>
            </a:r>
            <a:r>
              <a:rPr lang="en-US" altLang="zh-CN" sz="2400" i="1" dirty="0">
                <a:effectLst/>
              </a:rPr>
              <a:t>x</a:t>
            </a:r>
            <a:r>
              <a:rPr lang="en-US" altLang="zh-CN" sz="2400" baseline="-25000" dirty="0">
                <a:effectLst/>
              </a:rPr>
              <a:t>4</a:t>
            </a:r>
            <a:r>
              <a:rPr lang="en-US" altLang="zh-CN" sz="2400" dirty="0">
                <a:effectLst/>
              </a:rPr>
              <a:t> </a:t>
            </a:r>
            <a:r>
              <a:rPr lang="en-US" altLang="zh-CN" sz="2400" i="1" dirty="0">
                <a:effectLst/>
              </a:rPr>
              <a:t>y</a:t>
            </a:r>
            <a:r>
              <a:rPr lang="en-US" altLang="zh-CN" sz="2400" baseline="-25000" dirty="0">
                <a:effectLst/>
              </a:rPr>
              <a:t>1</a:t>
            </a:r>
            <a:r>
              <a:rPr lang="en-US" altLang="zh-CN" sz="2400" dirty="0">
                <a:effectLst/>
              </a:rPr>
              <a:t>, </a:t>
            </a:r>
            <a:r>
              <a:rPr lang="en-US" altLang="zh-CN" sz="2400" i="1" dirty="0">
                <a:effectLst/>
              </a:rPr>
              <a:t>x</a:t>
            </a:r>
            <a:r>
              <a:rPr lang="en-US" altLang="zh-CN" sz="2400" baseline="-25000" dirty="0">
                <a:effectLst/>
              </a:rPr>
              <a:t>4</a:t>
            </a:r>
            <a:r>
              <a:rPr lang="en-US" altLang="zh-CN" sz="2400" dirty="0">
                <a:effectLst/>
              </a:rPr>
              <a:t> </a:t>
            </a:r>
            <a:r>
              <a:rPr lang="en-US" altLang="zh-CN" sz="2400" i="1" dirty="0">
                <a:effectLst/>
              </a:rPr>
              <a:t>y</a:t>
            </a:r>
            <a:r>
              <a:rPr lang="en-US" altLang="zh-CN" sz="2400" baseline="-25000" dirty="0">
                <a:effectLst/>
              </a:rPr>
              <a:t>4</a:t>
            </a:r>
            <a:r>
              <a:rPr lang="en-US" altLang="zh-CN" sz="2400" dirty="0">
                <a:effectLst/>
              </a:rPr>
              <a:t>, </a:t>
            </a:r>
            <a:r>
              <a:rPr lang="en-US" altLang="zh-CN" sz="2400" i="1" dirty="0">
                <a:effectLst/>
              </a:rPr>
              <a:t>x</a:t>
            </a:r>
            <a:r>
              <a:rPr lang="en-US" altLang="zh-CN" sz="2400" baseline="-25000" dirty="0">
                <a:effectLst/>
              </a:rPr>
              <a:t>4</a:t>
            </a:r>
            <a:r>
              <a:rPr lang="en-US" altLang="zh-CN" sz="2400" dirty="0">
                <a:effectLst/>
              </a:rPr>
              <a:t> </a:t>
            </a:r>
            <a:r>
              <a:rPr lang="en-US" altLang="zh-CN" sz="2400" i="1" dirty="0">
                <a:effectLst/>
              </a:rPr>
              <a:t>y</a:t>
            </a:r>
            <a:r>
              <a:rPr lang="en-US" altLang="zh-CN" sz="2400" baseline="-25000" dirty="0">
                <a:effectLst/>
              </a:rPr>
              <a:t>5</a:t>
            </a:r>
            <a:r>
              <a:rPr lang="zh-CN" altLang="zh-CN" sz="2400" dirty="0">
                <a:effectLst/>
              </a:rPr>
              <a:t>。</a:t>
            </a:r>
            <a:endParaRPr lang="zh-CN" altLang="en-US" sz="2400" dirty="0"/>
          </a:p>
        </p:txBody>
      </p:sp>
      <p:pic>
        <p:nvPicPr>
          <p:cNvPr id="410731" name="Picture 1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360" y="3645024"/>
            <a:ext cx="3600400" cy="2862436"/>
          </a:xfrm>
          <a:prstGeom prst="rect">
            <a:avLst/>
          </a:prstGeom>
          <a:solidFill>
            <a:srgbClr val="FFFF00"/>
          </a:solidFill>
          <a:ln>
            <a:noFill/>
          </a:ln>
          <a:effectLst/>
        </p:spPr>
      </p:pic>
      <p:pic>
        <p:nvPicPr>
          <p:cNvPr id="4311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4005064"/>
            <a:ext cx="3374075" cy="2405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731"/>
                                        </p:tgtEl>
                                        <p:attrNameLst>
                                          <p:attrName>style.visibility</p:attrName>
                                        </p:attrNameLst>
                                      </p:cBhvr>
                                      <p:to>
                                        <p:strVal val="visible"/>
                                      </p:to>
                                    </p:set>
                                    <p:animEffect transition="in" filter="fade">
                                      <p:cBhvr>
                                        <p:cTn id="7" dur="500"/>
                                        <p:tgtEl>
                                          <p:spTgt spid="41073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31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8435" y="27293"/>
            <a:ext cx="8540750" cy="3024188"/>
          </a:xfrm>
        </p:spPr>
        <p:txBody>
          <a:bodyPr/>
          <a:lstStyle/>
          <a:p>
            <a:pPr>
              <a:defRPr/>
            </a:pPr>
            <a:r>
              <a:rPr lang="zh-CN" altLang="zh-CN" sz="2400" dirty="0">
                <a:effectLst/>
              </a:rPr>
              <a:t>在新的相等子图中以</a:t>
            </a:r>
            <a:r>
              <a:rPr lang="zh-CN" altLang="zh-CN" sz="2400" dirty="0">
                <a:solidFill>
                  <a:srgbClr val="FF0000"/>
                </a:solidFill>
                <a:effectLst/>
              </a:rPr>
              <a:t>原匹配边作为初始匹配</a:t>
            </a:r>
            <a:r>
              <a:rPr lang="zh-CN" altLang="zh-CN" sz="2400" dirty="0">
                <a:effectLst/>
              </a:rPr>
              <a:t>再 执行匈牙利算法，经一次增广路扩张后，得到 </a:t>
            </a:r>
            <a:r>
              <a:rPr lang="en-US" altLang="zh-CN" sz="2400" dirty="0" err="1">
                <a:effectLst/>
              </a:rPr>
              <a:t>G</a:t>
            </a:r>
            <a:r>
              <a:rPr lang="en-US" altLang="zh-CN" sz="2400" i="1" baseline="-25000" dirty="0" err="1">
                <a:effectLst/>
              </a:rPr>
              <a:t>l</a:t>
            </a:r>
            <a:r>
              <a:rPr lang="en-US" altLang="zh-CN" sz="2400" dirty="0">
                <a:effectLst/>
              </a:rPr>
              <a:t> </a:t>
            </a:r>
            <a:r>
              <a:rPr lang="zh-CN" altLang="zh-CN" sz="2400" dirty="0">
                <a:effectLst/>
              </a:rPr>
              <a:t>的完美匹配 </a:t>
            </a:r>
            <a:r>
              <a:rPr lang="en-US" altLang="zh-CN" sz="2400" dirty="0">
                <a:effectLst/>
              </a:rPr>
              <a:t>M={</a:t>
            </a:r>
            <a:r>
              <a:rPr lang="en-US" altLang="zh-CN" sz="2400" i="1" dirty="0">
                <a:effectLst/>
              </a:rPr>
              <a:t>x</a:t>
            </a:r>
            <a:r>
              <a:rPr lang="en-US" altLang="zh-CN" sz="2400" baseline="-25000" dirty="0">
                <a:effectLst/>
              </a:rPr>
              <a:t>1</a:t>
            </a:r>
            <a:r>
              <a:rPr lang="en-US" altLang="zh-CN" sz="2400" dirty="0">
                <a:effectLst/>
              </a:rPr>
              <a:t> </a:t>
            </a:r>
            <a:r>
              <a:rPr lang="en-US" altLang="zh-CN" sz="2400" i="1" dirty="0">
                <a:effectLst/>
              </a:rPr>
              <a:t>y</a:t>
            </a:r>
            <a:r>
              <a:rPr lang="en-US" altLang="zh-CN" sz="2400" baseline="-25000" dirty="0">
                <a:effectLst/>
              </a:rPr>
              <a:t>2</a:t>
            </a:r>
            <a:r>
              <a:rPr lang="en-US" altLang="zh-CN" sz="2400" dirty="0">
                <a:effectLst/>
              </a:rPr>
              <a:t>, </a:t>
            </a:r>
            <a:r>
              <a:rPr lang="en-US" altLang="zh-CN" sz="2400" i="1" dirty="0">
                <a:effectLst/>
              </a:rPr>
              <a:t>x</a:t>
            </a:r>
            <a:r>
              <a:rPr lang="en-US" altLang="zh-CN" sz="2400" baseline="-25000" dirty="0">
                <a:effectLst/>
              </a:rPr>
              <a:t>2</a:t>
            </a:r>
            <a:r>
              <a:rPr lang="en-US" altLang="zh-CN" sz="2400" dirty="0">
                <a:effectLst/>
              </a:rPr>
              <a:t> </a:t>
            </a:r>
            <a:r>
              <a:rPr lang="en-US" altLang="zh-CN" sz="2400" i="1" dirty="0">
                <a:effectLst/>
              </a:rPr>
              <a:t>y</a:t>
            </a:r>
            <a:r>
              <a:rPr lang="en-US" altLang="zh-CN" sz="2400" baseline="-25000" dirty="0">
                <a:effectLst/>
              </a:rPr>
              <a:t>1</a:t>
            </a:r>
            <a:r>
              <a:rPr lang="en-US" altLang="zh-CN" sz="2400" dirty="0">
                <a:effectLst/>
              </a:rPr>
              <a:t>, </a:t>
            </a:r>
            <a:r>
              <a:rPr lang="en-US" altLang="zh-CN" sz="2400" i="1" dirty="0">
                <a:effectLst/>
              </a:rPr>
              <a:t>x</a:t>
            </a:r>
            <a:r>
              <a:rPr lang="en-US" altLang="zh-CN" sz="2400" baseline="-25000" dirty="0">
                <a:effectLst/>
              </a:rPr>
              <a:t>3</a:t>
            </a:r>
            <a:r>
              <a:rPr lang="en-US" altLang="zh-CN" sz="2400" dirty="0">
                <a:effectLst/>
              </a:rPr>
              <a:t> </a:t>
            </a:r>
            <a:r>
              <a:rPr lang="en-US" altLang="zh-CN" sz="2400" i="1" dirty="0">
                <a:effectLst/>
              </a:rPr>
              <a:t>y</a:t>
            </a:r>
            <a:r>
              <a:rPr lang="en-US" altLang="zh-CN" sz="2400" baseline="-25000" dirty="0">
                <a:effectLst/>
              </a:rPr>
              <a:t>3</a:t>
            </a:r>
            <a:r>
              <a:rPr lang="en-US" altLang="zh-CN" sz="2400" dirty="0">
                <a:effectLst/>
              </a:rPr>
              <a:t>, </a:t>
            </a:r>
            <a:r>
              <a:rPr lang="en-US" altLang="zh-CN" sz="2400" i="1" dirty="0">
                <a:effectLst/>
              </a:rPr>
              <a:t>x</a:t>
            </a:r>
            <a:r>
              <a:rPr lang="en-US" altLang="zh-CN" sz="2400" baseline="-25000" dirty="0">
                <a:effectLst/>
              </a:rPr>
              <a:t>4</a:t>
            </a:r>
            <a:r>
              <a:rPr lang="en-US" altLang="zh-CN" sz="2400" dirty="0">
                <a:effectLst/>
              </a:rPr>
              <a:t> </a:t>
            </a:r>
            <a:r>
              <a:rPr lang="en-US" altLang="zh-CN" sz="2400" i="1" dirty="0">
                <a:effectLst/>
              </a:rPr>
              <a:t>y</a:t>
            </a:r>
            <a:r>
              <a:rPr lang="en-US" altLang="zh-CN" sz="2400" baseline="-25000" dirty="0">
                <a:effectLst/>
              </a:rPr>
              <a:t>4</a:t>
            </a:r>
            <a:r>
              <a:rPr lang="en-US" altLang="zh-CN" sz="2400" dirty="0">
                <a:effectLst/>
              </a:rPr>
              <a:t>, </a:t>
            </a:r>
            <a:r>
              <a:rPr lang="en-US" altLang="zh-CN" sz="2400" i="1" dirty="0">
                <a:effectLst/>
              </a:rPr>
              <a:t>x</a:t>
            </a:r>
            <a:r>
              <a:rPr lang="en-US" altLang="zh-CN" sz="2400" baseline="-25000" dirty="0">
                <a:effectLst/>
              </a:rPr>
              <a:t>5</a:t>
            </a:r>
            <a:r>
              <a:rPr lang="en-US" altLang="zh-CN" sz="2400" dirty="0">
                <a:effectLst/>
              </a:rPr>
              <a:t> </a:t>
            </a:r>
            <a:r>
              <a:rPr lang="en-US" altLang="zh-CN" sz="2400" i="1" dirty="0">
                <a:effectLst/>
              </a:rPr>
              <a:t>y</a:t>
            </a:r>
            <a:r>
              <a:rPr lang="en-US" altLang="zh-CN" sz="2400" baseline="-25000" dirty="0">
                <a:effectLst/>
              </a:rPr>
              <a:t>5</a:t>
            </a:r>
            <a:r>
              <a:rPr lang="en-US" altLang="zh-CN" sz="2400" dirty="0">
                <a:effectLst/>
              </a:rPr>
              <a:t>}</a:t>
            </a:r>
            <a:r>
              <a:rPr lang="zh-CN" altLang="zh-CN" sz="2400" dirty="0">
                <a:effectLst/>
              </a:rPr>
              <a:t>（如 下图），此即 </a:t>
            </a:r>
            <a:r>
              <a:rPr lang="en-US" altLang="zh-CN" sz="2400" dirty="0">
                <a:effectLst/>
              </a:rPr>
              <a:t>G </a:t>
            </a:r>
            <a:r>
              <a:rPr lang="zh-CN" altLang="zh-CN" sz="2400" dirty="0">
                <a:effectLst/>
              </a:rPr>
              <a:t>的最大权匹配。</a:t>
            </a:r>
          </a:p>
          <a:p>
            <a:pPr>
              <a:defRPr/>
            </a:pPr>
            <a:endParaRPr lang="zh-CN" altLang="en-US" sz="2400" dirty="0"/>
          </a:p>
        </p:txBody>
      </p:sp>
      <p:grpSp>
        <p:nvGrpSpPr>
          <p:cNvPr id="20" name="组合 19"/>
          <p:cNvGrpSpPr/>
          <p:nvPr/>
        </p:nvGrpSpPr>
        <p:grpSpPr>
          <a:xfrm>
            <a:off x="4110186" y="2809502"/>
            <a:ext cx="3473378" cy="3139777"/>
            <a:chOff x="4110186" y="2809502"/>
            <a:chExt cx="3473378" cy="3139777"/>
          </a:xfrm>
        </p:grpSpPr>
        <p:pic>
          <p:nvPicPr>
            <p:cNvPr id="432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0186" y="2809502"/>
              <a:ext cx="3473378" cy="3139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组合 3"/>
            <p:cNvGrpSpPr/>
            <p:nvPr/>
          </p:nvGrpSpPr>
          <p:grpSpPr>
            <a:xfrm>
              <a:off x="4571999" y="3558909"/>
              <a:ext cx="2530318" cy="1112320"/>
              <a:chOff x="8601" y="1123"/>
              <a:chExt cx="3634" cy="1660"/>
            </a:xfrm>
          </p:grpSpPr>
          <p:cxnSp>
            <p:nvCxnSpPr>
              <p:cNvPr id="5" name="直接连接符 4"/>
              <p:cNvCxnSpPr/>
              <p:nvPr/>
            </p:nvCxnSpPr>
            <p:spPr>
              <a:xfrm flipH="1">
                <a:off x="8601" y="1136"/>
                <a:ext cx="907" cy="162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8601" y="1136"/>
                <a:ext cx="907" cy="161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0427" y="1136"/>
                <a:ext cx="0" cy="161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12235" y="1136"/>
                <a:ext cx="0" cy="1611"/>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11351" y="1123"/>
                <a:ext cx="0" cy="166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grpSp>
      </p:grpSp>
      <p:pic>
        <p:nvPicPr>
          <p:cNvPr id="4311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790520"/>
            <a:ext cx="3374075" cy="2405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828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11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p:txBody>
          <a:bodyPr/>
          <a:lstStyle/>
          <a:p>
            <a:pPr>
              <a:defRPr/>
            </a:pPr>
            <a:r>
              <a:rPr lang="en-US" altLang="zh-CN" dirty="0">
                <a:effectLst/>
              </a:rPr>
              <a:t>Kuhn-</a:t>
            </a:r>
            <a:r>
              <a:rPr lang="en-US" altLang="zh-CN" dirty="0" err="1">
                <a:effectLst/>
              </a:rPr>
              <a:t>Munkres</a:t>
            </a:r>
            <a:r>
              <a:rPr lang="en-US" altLang="zh-CN" dirty="0">
                <a:effectLst/>
              </a:rPr>
              <a:t> </a:t>
            </a:r>
            <a:r>
              <a:rPr lang="zh-CN" altLang="zh-CN" dirty="0">
                <a:effectLst/>
              </a:rPr>
              <a:t>算法的正确性证明可参看</a:t>
            </a:r>
            <a:r>
              <a:rPr lang="en-US" altLang="zh-CN" dirty="0">
                <a:effectLst/>
              </a:rPr>
              <a:t>[7]</a:t>
            </a:r>
            <a:r>
              <a:rPr lang="zh-CN" altLang="zh-CN" dirty="0">
                <a:effectLst/>
              </a:rPr>
              <a:t>，其计算复杂度为</a:t>
            </a:r>
            <a:r>
              <a:rPr lang="en-US" altLang="zh-CN" dirty="0">
                <a:effectLst/>
              </a:rPr>
              <a:t> O(</a:t>
            </a:r>
            <a:r>
              <a:rPr lang="en-US" altLang="zh-CN" i="1" dirty="0">
                <a:effectLst/>
              </a:rPr>
              <a:t>n</a:t>
            </a:r>
            <a:r>
              <a:rPr lang="en-US" altLang="zh-CN" baseline="30000" dirty="0">
                <a:effectLst/>
              </a:rPr>
              <a:t>3</a:t>
            </a:r>
            <a:r>
              <a:rPr lang="en-US" altLang="zh-CN" dirty="0">
                <a:effectLst/>
              </a:rPr>
              <a:t>)</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7650" y="203200"/>
            <a:ext cx="8540750" cy="2879725"/>
          </a:xfrm>
        </p:spPr>
        <p:txBody>
          <a:bodyPr/>
          <a:lstStyle/>
          <a:p>
            <a:pPr>
              <a:defRPr/>
            </a:pPr>
            <a:r>
              <a:rPr lang="zh-CN" altLang="zh-CN" sz="2800" dirty="0">
                <a:solidFill>
                  <a:srgbClr val="FF0000"/>
                </a:solidFill>
                <a:effectLst/>
              </a:rPr>
              <a:t>例如</a:t>
            </a:r>
            <a:r>
              <a:rPr lang="en-US" altLang="zh-CN" sz="2800" dirty="0">
                <a:solidFill>
                  <a:srgbClr val="FF0000"/>
                </a:solidFill>
                <a:effectLst/>
              </a:rPr>
              <a:t>:</a:t>
            </a:r>
          </a:p>
          <a:p>
            <a:pPr>
              <a:defRPr/>
            </a:pPr>
            <a:r>
              <a:rPr lang="zh-CN" altLang="zh-CN" sz="2800" dirty="0">
                <a:solidFill>
                  <a:srgbClr val="0000FF"/>
                </a:solidFill>
                <a:effectLst/>
              </a:rPr>
              <a:t>在下图</a:t>
            </a:r>
            <a:r>
              <a:rPr lang="en-US" altLang="zh-CN" sz="2800" dirty="0">
                <a:solidFill>
                  <a:srgbClr val="0000FF"/>
                </a:solidFill>
                <a:effectLst/>
              </a:rPr>
              <a:t>G</a:t>
            </a:r>
            <a:r>
              <a:rPr lang="en-US" altLang="zh-CN" sz="2800" baseline="-25000" dirty="0">
                <a:solidFill>
                  <a:srgbClr val="0000FF"/>
                </a:solidFill>
                <a:effectLst/>
              </a:rPr>
              <a:t>1</a:t>
            </a:r>
            <a:r>
              <a:rPr lang="zh-CN" altLang="zh-CN" sz="2800" dirty="0">
                <a:solidFill>
                  <a:srgbClr val="0000FF"/>
                </a:solidFill>
                <a:effectLst/>
              </a:rPr>
              <a:t>中，边集</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1</a:t>
            </a:r>
            <a:r>
              <a:rPr lang="en-US" altLang="zh-CN" sz="2800" dirty="0">
                <a:solidFill>
                  <a:srgbClr val="0000FF"/>
                </a:solidFill>
                <a:effectLst/>
              </a:rPr>
              <a:t>}</a:t>
            </a:r>
            <a:r>
              <a:rPr lang="zh-CN" altLang="zh-CN" sz="2800" dirty="0">
                <a:solidFill>
                  <a:srgbClr val="0000FF"/>
                </a:solidFill>
                <a:effectLst/>
              </a:rPr>
              <a:t>、</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1</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2</a:t>
            </a:r>
            <a:r>
              <a:rPr lang="en-US" altLang="zh-CN" sz="2800" dirty="0">
                <a:solidFill>
                  <a:srgbClr val="0000FF"/>
                </a:solidFill>
                <a:effectLst/>
              </a:rPr>
              <a:t>}</a:t>
            </a:r>
            <a:r>
              <a:rPr lang="zh-CN" altLang="zh-CN" sz="2800" dirty="0">
                <a:solidFill>
                  <a:srgbClr val="0000FF"/>
                </a:solidFill>
                <a:effectLst/>
              </a:rPr>
              <a:t>、</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1</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2</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3</a:t>
            </a:r>
            <a:r>
              <a:rPr lang="en-US" altLang="zh-CN" sz="2800" dirty="0">
                <a:solidFill>
                  <a:srgbClr val="0000FF"/>
                </a:solidFill>
                <a:effectLst/>
              </a:rPr>
              <a:t>}</a:t>
            </a:r>
            <a:r>
              <a:rPr lang="zh-CN" altLang="zh-CN" sz="2800" dirty="0">
                <a:solidFill>
                  <a:srgbClr val="0000FF"/>
                </a:solidFill>
                <a:effectLst/>
              </a:rPr>
              <a:t>都构成匹配</a:t>
            </a:r>
            <a:endParaRPr lang="en-US" altLang="zh-CN" sz="2800" dirty="0">
              <a:solidFill>
                <a:srgbClr val="0000FF"/>
              </a:solidFill>
              <a:effectLst/>
            </a:endParaRPr>
          </a:p>
          <a:p>
            <a:pPr>
              <a:defRPr/>
            </a:pP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1</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2</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3</a:t>
            </a:r>
            <a:r>
              <a:rPr lang="en-US" altLang="zh-CN" sz="2800" dirty="0">
                <a:solidFill>
                  <a:srgbClr val="0000FF"/>
                </a:solidFill>
                <a:effectLst/>
              </a:rPr>
              <a:t>}</a:t>
            </a:r>
            <a:r>
              <a:rPr lang="zh-CN" altLang="zh-CN" sz="2800" dirty="0">
                <a:solidFill>
                  <a:srgbClr val="0000FF"/>
                </a:solidFill>
                <a:effectLst/>
              </a:rPr>
              <a:t>是</a:t>
            </a:r>
            <a:r>
              <a:rPr lang="en-US" altLang="zh-CN" sz="2800" dirty="0">
                <a:solidFill>
                  <a:srgbClr val="0000FF"/>
                </a:solidFill>
                <a:effectLst/>
              </a:rPr>
              <a:t>G</a:t>
            </a:r>
            <a:r>
              <a:rPr lang="en-US" altLang="zh-CN" sz="2800" baseline="-25000" dirty="0">
                <a:solidFill>
                  <a:srgbClr val="0000FF"/>
                </a:solidFill>
                <a:effectLst/>
              </a:rPr>
              <a:t>1</a:t>
            </a:r>
            <a:r>
              <a:rPr lang="zh-CN" altLang="zh-CN" sz="2800" dirty="0">
                <a:solidFill>
                  <a:srgbClr val="0000FF"/>
                </a:solidFill>
                <a:effectLst/>
              </a:rPr>
              <a:t>的一个最大匹 配。</a:t>
            </a:r>
            <a:endParaRPr lang="en-US" altLang="zh-CN" sz="2800" dirty="0">
              <a:solidFill>
                <a:srgbClr val="0000FF"/>
              </a:solidFill>
              <a:effectLst/>
            </a:endParaRPr>
          </a:p>
          <a:p>
            <a:pPr>
              <a:defRPr/>
            </a:pPr>
            <a:r>
              <a:rPr lang="zh-CN" altLang="zh-CN" sz="2800" dirty="0">
                <a:solidFill>
                  <a:srgbClr val="0000FF"/>
                </a:solidFill>
                <a:effectLst/>
              </a:rPr>
              <a:t>在 </a:t>
            </a:r>
            <a:r>
              <a:rPr lang="en-US" altLang="zh-CN" sz="2800" dirty="0">
                <a:solidFill>
                  <a:srgbClr val="0000FF"/>
                </a:solidFill>
                <a:effectLst/>
              </a:rPr>
              <a:t>G</a:t>
            </a:r>
            <a:r>
              <a:rPr lang="en-US" altLang="zh-CN" sz="2800" baseline="-25000" dirty="0">
                <a:solidFill>
                  <a:srgbClr val="0000FF"/>
                </a:solidFill>
                <a:effectLst/>
              </a:rPr>
              <a:t>2</a:t>
            </a:r>
            <a:r>
              <a:rPr lang="zh-CN" altLang="zh-CN" sz="2800" dirty="0">
                <a:solidFill>
                  <a:srgbClr val="0000FF"/>
                </a:solidFill>
                <a:effectLst/>
              </a:rPr>
              <a:t>中，边集</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1</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2</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3</a:t>
            </a:r>
            <a:r>
              <a:rPr lang="en-US" altLang="zh-CN" sz="2800" dirty="0">
                <a:solidFill>
                  <a:srgbClr val="0000FF"/>
                </a:solidFill>
                <a:effectLst/>
              </a:rPr>
              <a:t>,</a:t>
            </a:r>
            <a:r>
              <a:rPr lang="en-US" altLang="zh-CN" sz="2800" i="1" dirty="0">
                <a:solidFill>
                  <a:srgbClr val="0000FF"/>
                </a:solidFill>
                <a:effectLst/>
              </a:rPr>
              <a:t>e</a:t>
            </a:r>
            <a:r>
              <a:rPr lang="en-US" altLang="zh-CN" sz="2800" baseline="-25000" dirty="0">
                <a:solidFill>
                  <a:srgbClr val="0000FF"/>
                </a:solidFill>
                <a:effectLst/>
              </a:rPr>
              <a:t>4</a:t>
            </a:r>
            <a:r>
              <a:rPr lang="en-US" altLang="zh-CN" sz="2800" dirty="0">
                <a:solidFill>
                  <a:srgbClr val="0000FF"/>
                </a:solidFill>
                <a:effectLst/>
              </a:rPr>
              <a:t>}</a:t>
            </a:r>
            <a:r>
              <a:rPr lang="zh-CN" altLang="zh-CN" sz="2800" dirty="0">
                <a:solidFill>
                  <a:srgbClr val="0000FF"/>
                </a:solidFill>
                <a:effectLst/>
              </a:rPr>
              <a:t>是一个完美匹配，也是一个最大匹配。</a:t>
            </a:r>
          </a:p>
          <a:p>
            <a:pPr>
              <a:defRPr/>
            </a:pPr>
            <a:endParaRPr lang="zh-CN" altLang="en-US" sz="2800" dirty="0"/>
          </a:p>
        </p:txBody>
      </p:sp>
      <p:pic>
        <p:nvPicPr>
          <p:cNvPr id="12697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3267075"/>
            <a:ext cx="29718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698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3141663"/>
            <a:ext cx="3914775" cy="341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直接连接符 3"/>
          <p:cNvCxnSpPr/>
          <p:nvPr/>
        </p:nvCxnSpPr>
        <p:spPr>
          <a:xfrm flipH="1">
            <a:off x="1763688" y="3501008"/>
            <a:ext cx="792088" cy="648072"/>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2555776" y="4149080"/>
            <a:ext cx="792088" cy="648072"/>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1367644" y="5877272"/>
            <a:ext cx="234026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5364088" y="3356992"/>
            <a:ext cx="3212876" cy="2328974"/>
            <a:chOff x="5364088" y="3356992"/>
            <a:chExt cx="3212876" cy="2328974"/>
          </a:xfrm>
        </p:grpSpPr>
        <p:cxnSp>
          <p:nvCxnSpPr>
            <p:cNvPr id="16" name="直接连接符 15"/>
            <p:cNvCxnSpPr/>
            <p:nvPr/>
          </p:nvCxnSpPr>
          <p:spPr>
            <a:xfrm flipH="1">
              <a:off x="5364088" y="4293096"/>
              <a:ext cx="72008" cy="139287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588224" y="3356992"/>
              <a:ext cx="0" cy="2328974"/>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7712868" y="3587647"/>
              <a:ext cx="864096" cy="76844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7736184" y="4653136"/>
              <a:ext cx="840780" cy="103283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pPr algn="l" eaLnBrk="1" hangingPunct="1"/>
            <a:r>
              <a:rPr lang="zh-CN" altLang="en-US" b="1">
                <a:solidFill>
                  <a:srgbClr val="FF0000"/>
                </a:solidFill>
                <a:latin typeface="Arial" panose="020B0604020202020204" pitchFamily="34" charset="0"/>
              </a:rPr>
              <a:t>求最小权匹配的算法</a:t>
            </a:r>
            <a:endParaRPr lang="zh-CN" altLang="zh-CN"/>
          </a:p>
        </p:txBody>
      </p:sp>
      <p:sp>
        <p:nvSpPr>
          <p:cNvPr id="166915" name="Rectangle 3"/>
          <p:cNvSpPr>
            <a:spLocks noChangeArrowheads="1"/>
          </p:cNvSpPr>
          <p:nvPr/>
        </p:nvSpPr>
        <p:spPr bwMode="auto">
          <a:xfrm>
            <a:off x="1828800" y="1752600"/>
            <a:ext cx="6934200"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2400" b="1" dirty="0">
                <a:solidFill>
                  <a:srgbClr val="0000FF"/>
                </a:solidFill>
                <a:latin typeface="Arial" panose="020B0604020202020204" pitchFamily="34" charset="0"/>
              </a:rPr>
              <a:t>有</a:t>
            </a:r>
            <a:r>
              <a:rPr lang="en-US" altLang="zh-CN" sz="2400" b="1" dirty="0">
                <a:solidFill>
                  <a:srgbClr val="0000FF"/>
                </a:solidFill>
                <a:latin typeface="Arial" panose="020B0604020202020204" pitchFamily="34" charset="0"/>
              </a:rPr>
              <a:t>N</a:t>
            </a:r>
            <a:r>
              <a:rPr lang="zh-CN" altLang="en-US" sz="2400" b="1" dirty="0">
                <a:solidFill>
                  <a:srgbClr val="0000FF"/>
                </a:solidFill>
                <a:latin typeface="Arial" panose="020B0604020202020204" pitchFamily="34" charset="0"/>
              </a:rPr>
              <a:t>个人跟</a:t>
            </a:r>
            <a:r>
              <a:rPr lang="en-US" altLang="zh-CN" sz="2400" b="1" dirty="0">
                <a:solidFill>
                  <a:srgbClr val="0000FF"/>
                </a:solidFill>
                <a:latin typeface="Arial" panose="020B0604020202020204" pitchFamily="34" charset="0"/>
              </a:rPr>
              <a:t>N</a:t>
            </a:r>
            <a:r>
              <a:rPr lang="zh-CN" altLang="en-US" sz="2400" b="1" dirty="0">
                <a:solidFill>
                  <a:srgbClr val="0000FF"/>
                </a:solidFill>
                <a:latin typeface="Arial" panose="020B0604020202020204" pitchFamily="34" charset="0"/>
              </a:rPr>
              <a:t>个房子</a:t>
            </a:r>
            <a:r>
              <a:rPr lang="en-US" altLang="zh-CN" sz="2400" b="1" dirty="0">
                <a:solidFill>
                  <a:srgbClr val="0000FF"/>
                </a:solidFill>
                <a:latin typeface="Arial" panose="020B0604020202020204" pitchFamily="34" charset="0"/>
              </a:rPr>
              <a:t>,</a:t>
            </a:r>
            <a:r>
              <a:rPr lang="zh-CN" altLang="en-US" sz="2400" b="1" dirty="0">
                <a:solidFill>
                  <a:srgbClr val="0000FF"/>
                </a:solidFill>
                <a:latin typeface="Arial" panose="020B0604020202020204" pitchFamily="34" charset="0"/>
              </a:rPr>
              <a:t>每个人跟房子都有一定的距离</a:t>
            </a:r>
            <a:r>
              <a:rPr lang="en-US" altLang="zh-CN" sz="2400" b="1" dirty="0">
                <a:solidFill>
                  <a:srgbClr val="0000FF"/>
                </a:solidFill>
                <a:latin typeface="Arial" panose="020B0604020202020204" pitchFamily="34" charset="0"/>
              </a:rPr>
              <a:t>,</a:t>
            </a:r>
            <a:r>
              <a:rPr lang="zh-CN" altLang="en-US" sz="2400" b="1" dirty="0">
                <a:solidFill>
                  <a:srgbClr val="0000FF"/>
                </a:solidFill>
                <a:latin typeface="Arial" panose="020B0604020202020204" pitchFamily="34" charset="0"/>
              </a:rPr>
              <a:t>现在要让这</a:t>
            </a:r>
            <a:r>
              <a:rPr lang="en-US" altLang="zh-CN" sz="2400" b="1" dirty="0">
                <a:solidFill>
                  <a:srgbClr val="0000FF"/>
                </a:solidFill>
                <a:latin typeface="Arial" panose="020B0604020202020204" pitchFamily="34" charset="0"/>
              </a:rPr>
              <a:t>N</a:t>
            </a:r>
            <a:r>
              <a:rPr lang="zh-CN" altLang="en-US" sz="2400" b="1" dirty="0">
                <a:solidFill>
                  <a:srgbClr val="0000FF"/>
                </a:solidFill>
                <a:latin typeface="Arial" panose="020B0604020202020204" pitchFamily="34" charset="0"/>
              </a:rPr>
              <a:t>个人全部回到</a:t>
            </a:r>
            <a:r>
              <a:rPr lang="en-US" altLang="zh-CN" sz="2400" b="1" dirty="0">
                <a:solidFill>
                  <a:srgbClr val="0000FF"/>
                </a:solidFill>
                <a:latin typeface="Arial" panose="020B0604020202020204" pitchFamily="34" charset="0"/>
              </a:rPr>
              <a:t>N</a:t>
            </a:r>
            <a:r>
              <a:rPr lang="zh-CN" altLang="en-US" sz="2400" b="1" dirty="0">
                <a:solidFill>
                  <a:srgbClr val="0000FF"/>
                </a:solidFill>
                <a:latin typeface="Arial" panose="020B0604020202020204" pitchFamily="34" charset="0"/>
              </a:rPr>
              <a:t>个房子里面去</a:t>
            </a:r>
            <a:r>
              <a:rPr lang="en-US" altLang="zh-CN" sz="2400" b="1" dirty="0">
                <a:solidFill>
                  <a:srgbClr val="0000FF"/>
                </a:solidFill>
                <a:latin typeface="Arial" panose="020B0604020202020204" pitchFamily="34" charset="0"/>
              </a:rPr>
              <a:t>,</a:t>
            </a:r>
            <a:r>
              <a:rPr lang="zh-CN" altLang="en-US" sz="2400" b="1" dirty="0">
                <a:solidFill>
                  <a:srgbClr val="0000FF"/>
                </a:solidFill>
                <a:latin typeface="Arial" panose="020B0604020202020204" pitchFamily="34" charset="0"/>
              </a:rPr>
              <a:t>要求所有人回去的距离最短</a:t>
            </a:r>
            <a:r>
              <a:rPr lang="en-US" altLang="zh-CN" sz="2400" b="1" dirty="0">
                <a:solidFill>
                  <a:srgbClr val="0000FF"/>
                </a:solidFill>
                <a:latin typeface="Arial" panose="020B0604020202020204" pitchFamily="34" charset="0"/>
              </a:rPr>
              <a:t>.</a:t>
            </a:r>
          </a:p>
          <a:p>
            <a:pPr eaLnBrk="1" hangingPunct="1">
              <a:spcBef>
                <a:spcPct val="0"/>
              </a:spcBef>
              <a:buClrTx/>
              <a:buSzTx/>
              <a:buFont typeface="Arial" panose="020B0604020202020204" pitchFamily="34" charset="0"/>
              <a:buNone/>
            </a:pPr>
            <a:r>
              <a:rPr lang="zh-CN" altLang="en-US" sz="2400" b="1" dirty="0">
                <a:solidFill>
                  <a:srgbClr val="000000"/>
                </a:solidFill>
                <a:latin typeface="Arial" panose="020B0604020202020204" pitchFamily="34" charset="0"/>
              </a:rPr>
              <a:t>那么求的就是</a:t>
            </a:r>
            <a:r>
              <a:rPr lang="zh-CN" altLang="en-US" sz="2400" b="1" dirty="0">
                <a:solidFill>
                  <a:srgbClr val="FF0000"/>
                </a:solidFill>
                <a:latin typeface="Arial" panose="020B0604020202020204" pitchFamily="34" charset="0"/>
              </a:rPr>
              <a:t>最小权匹配</a:t>
            </a:r>
            <a:r>
              <a:rPr lang="zh-CN" altLang="en-US" sz="2400" b="1" dirty="0">
                <a:solidFill>
                  <a:srgbClr val="000000"/>
                </a:solidFill>
                <a:latin typeface="Arial" panose="020B0604020202020204" pitchFamily="34" charset="0"/>
              </a:rPr>
              <a:t>了</a:t>
            </a:r>
            <a:r>
              <a:rPr lang="en-US" altLang="zh-CN" sz="2400" b="1" dirty="0">
                <a:solidFill>
                  <a:srgbClr val="000000"/>
                </a:solidFill>
                <a:latin typeface="Arial" panose="020B0604020202020204" pitchFamily="34" charset="0"/>
              </a:rPr>
              <a:t>,</a:t>
            </a:r>
            <a:r>
              <a:rPr lang="zh-CN" altLang="en-US" sz="2400" b="1" dirty="0">
                <a:solidFill>
                  <a:srgbClr val="000000"/>
                </a:solidFill>
                <a:latin typeface="Arial" panose="020B0604020202020204" pitchFamily="34" charset="0"/>
              </a:rPr>
              <a:t>那么如果我们把所有边的</a:t>
            </a:r>
            <a:r>
              <a:rPr lang="zh-CN" altLang="en-US" sz="2400" b="1" dirty="0">
                <a:solidFill>
                  <a:srgbClr val="FF0000"/>
                </a:solidFill>
                <a:latin typeface="Arial" panose="020B0604020202020204" pitchFamily="34" charset="0"/>
              </a:rPr>
              <a:t>权值取反</a:t>
            </a:r>
            <a:r>
              <a:rPr lang="en-US" altLang="zh-CN" sz="2400" b="1" dirty="0">
                <a:solidFill>
                  <a:srgbClr val="FF0000"/>
                </a:solidFill>
                <a:latin typeface="Arial" panose="020B0604020202020204" pitchFamily="34" charset="0"/>
              </a:rPr>
              <a:t>,</a:t>
            </a:r>
            <a:r>
              <a:rPr lang="zh-CN" altLang="en-US" sz="2400" b="1" dirty="0">
                <a:solidFill>
                  <a:srgbClr val="000000"/>
                </a:solidFill>
                <a:latin typeface="Arial" panose="020B0604020202020204" pitchFamily="34" charset="0"/>
              </a:rPr>
              <a:t>如图所示</a:t>
            </a:r>
            <a:r>
              <a:rPr lang="en-US" altLang="zh-CN" sz="2400" b="1" dirty="0">
                <a:solidFill>
                  <a:srgbClr val="000000"/>
                </a:solidFill>
                <a:latin typeface="Arial" panose="020B0604020202020204" pitchFamily="34" charset="0"/>
              </a:rPr>
              <a:t>,</a:t>
            </a:r>
            <a:r>
              <a:rPr lang="zh-CN" altLang="en-US" sz="2400" b="1" dirty="0">
                <a:solidFill>
                  <a:srgbClr val="FF0000"/>
                </a:solidFill>
                <a:latin typeface="Arial" panose="020B0604020202020204" pitchFamily="34" charset="0"/>
              </a:rPr>
              <a:t>求其最大匹配</a:t>
            </a:r>
            <a:r>
              <a:rPr lang="en-US" altLang="zh-CN" sz="2400" b="1" dirty="0">
                <a:solidFill>
                  <a:srgbClr val="000000"/>
                </a:solidFill>
                <a:latin typeface="Arial" panose="020B0604020202020204" pitchFamily="34" charset="0"/>
              </a:rPr>
              <a:t>,</a:t>
            </a:r>
            <a:r>
              <a:rPr lang="zh-CN" altLang="en-US" sz="2400" b="1" dirty="0">
                <a:solidFill>
                  <a:srgbClr val="000000"/>
                </a:solidFill>
                <a:latin typeface="Arial" panose="020B0604020202020204" pitchFamily="34" charset="0"/>
              </a:rPr>
              <a:t>那么结果就是我们要的了</a:t>
            </a:r>
            <a:r>
              <a:rPr lang="en-US" altLang="zh-CN" sz="2400" b="1" dirty="0">
                <a:solidFill>
                  <a:srgbClr val="000000"/>
                </a:solidFill>
                <a:latin typeface="Arial" panose="020B0604020202020204" pitchFamily="34" charset="0"/>
              </a:rPr>
              <a:t>.</a:t>
            </a:r>
          </a:p>
        </p:txBody>
      </p:sp>
      <p:grpSp>
        <p:nvGrpSpPr>
          <p:cNvPr id="38916" name="Group 4"/>
          <p:cNvGrpSpPr/>
          <p:nvPr/>
        </p:nvGrpSpPr>
        <p:grpSpPr bwMode="auto">
          <a:xfrm>
            <a:off x="1676400" y="4191000"/>
            <a:ext cx="2438400" cy="2713038"/>
            <a:chOff x="0" y="0"/>
            <a:chExt cx="1536" cy="1709"/>
          </a:xfrm>
        </p:grpSpPr>
        <p:grpSp>
          <p:nvGrpSpPr>
            <p:cNvPr id="166945" name="Group 5"/>
            <p:cNvGrpSpPr/>
            <p:nvPr/>
          </p:nvGrpSpPr>
          <p:grpSpPr bwMode="auto">
            <a:xfrm>
              <a:off x="192" y="240"/>
              <a:ext cx="1104" cy="1469"/>
              <a:chOff x="0" y="0"/>
              <a:chExt cx="1104" cy="1469"/>
            </a:xfrm>
          </p:grpSpPr>
          <p:sp>
            <p:nvSpPr>
              <p:cNvPr id="166954" name="Oval 6"/>
              <p:cNvSpPr>
                <a:spLocks noChangeArrowheads="1"/>
              </p:cNvSpPr>
              <p:nvPr/>
            </p:nvSpPr>
            <p:spPr bwMode="auto">
              <a:xfrm>
                <a:off x="0" y="0"/>
                <a:ext cx="288" cy="288"/>
              </a:xfrm>
              <a:prstGeom prst="ellipse">
                <a:avLst/>
              </a:pr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00000"/>
                  </a:solidFill>
                </a:endParaRPr>
              </a:p>
            </p:txBody>
          </p:sp>
          <p:sp>
            <p:nvSpPr>
              <p:cNvPr id="166955" name="Oval 7"/>
              <p:cNvSpPr>
                <a:spLocks noChangeArrowheads="1"/>
              </p:cNvSpPr>
              <p:nvPr/>
            </p:nvSpPr>
            <p:spPr bwMode="auto">
              <a:xfrm>
                <a:off x="0" y="528"/>
                <a:ext cx="288" cy="288"/>
              </a:xfrm>
              <a:prstGeom prst="ellipse">
                <a:avLst/>
              </a:pr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00000"/>
                  </a:solidFill>
                </a:endParaRPr>
              </a:p>
            </p:txBody>
          </p:sp>
          <p:sp>
            <p:nvSpPr>
              <p:cNvPr id="166956" name="Oval 8"/>
              <p:cNvSpPr>
                <a:spLocks noChangeArrowheads="1"/>
              </p:cNvSpPr>
              <p:nvPr/>
            </p:nvSpPr>
            <p:spPr bwMode="auto">
              <a:xfrm>
                <a:off x="0" y="1104"/>
                <a:ext cx="288" cy="288"/>
              </a:xfrm>
              <a:prstGeom prst="ellipse">
                <a:avLst/>
              </a:pr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00000"/>
                  </a:solidFill>
                </a:endParaRPr>
              </a:p>
            </p:txBody>
          </p:sp>
          <p:sp>
            <p:nvSpPr>
              <p:cNvPr id="166957" name="Oval 9"/>
              <p:cNvSpPr>
                <a:spLocks noChangeArrowheads="1"/>
              </p:cNvSpPr>
              <p:nvPr/>
            </p:nvSpPr>
            <p:spPr bwMode="auto">
              <a:xfrm>
                <a:off x="816" y="0"/>
                <a:ext cx="288" cy="288"/>
              </a:xfrm>
              <a:prstGeom prst="ellipse">
                <a:avLst/>
              </a:pr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00000"/>
                  </a:solidFill>
                </a:endParaRPr>
              </a:p>
            </p:txBody>
          </p:sp>
          <p:sp>
            <p:nvSpPr>
              <p:cNvPr id="166958" name="Oval 10"/>
              <p:cNvSpPr>
                <a:spLocks noChangeArrowheads="1"/>
              </p:cNvSpPr>
              <p:nvPr/>
            </p:nvSpPr>
            <p:spPr bwMode="auto">
              <a:xfrm>
                <a:off x="816" y="528"/>
                <a:ext cx="288" cy="288"/>
              </a:xfrm>
              <a:prstGeom prst="ellipse">
                <a:avLst/>
              </a:pr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00000"/>
                  </a:solidFill>
                </a:endParaRPr>
              </a:p>
            </p:txBody>
          </p:sp>
          <p:sp>
            <p:nvSpPr>
              <p:cNvPr id="166959" name="Oval 11"/>
              <p:cNvSpPr>
                <a:spLocks noChangeArrowheads="1"/>
              </p:cNvSpPr>
              <p:nvPr/>
            </p:nvSpPr>
            <p:spPr bwMode="auto">
              <a:xfrm>
                <a:off x="816" y="1104"/>
                <a:ext cx="288" cy="288"/>
              </a:xfrm>
              <a:prstGeom prst="ellipse">
                <a:avLst/>
              </a:pr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00000"/>
                  </a:solidFill>
                </a:endParaRPr>
              </a:p>
            </p:txBody>
          </p:sp>
          <p:sp>
            <p:nvSpPr>
              <p:cNvPr id="166960" name="Line 12"/>
              <p:cNvSpPr>
                <a:spLocks noChangeShapeType="1"/>
              </p:cNvSpPr>
              <p:nvPr/>
            </p:nvSpPr>
            <p:spPr bwMode="auto">
              <a:xfrm>
                <a:off x="288" y="144"/>
                <a:ext cx="52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61" name="Line 13"/>
              <p:cNvSpPr>
                <a:spLocks noChangeShapeType="1"/>
              </p:cNvSpPr>
              <p:nvPr/>
            </p:nvSpPr>
            <p:spPr bwMode="auto">
              <a:xfrm>
                <a:off x="288" y="144"/>
                <a:ext cx="576" cy="52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62" name="Line 14"/>
              <p:cNvSpPr>
                <a:spLocks noChangeShapeType="1"/>
              </p:cNvSpPr>
              <p:nvPr/>
            </p:nvSpPr>
            <p:spPr bwMode="auto">
              <a:xfrm>
                <a:off x="288" y="144"/>
                <a:ext cx="528" cy="110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63" name="Text Box 15"/>
              <p:cNvSpPr txBox="1">
                <a:spLocks noChangeArrowheads="1"/>
              </p:cNvSpPr>
              <p:nvPr/>
            </p:nvSpPr>
            <p:spPr bwMode="auto">
              <a:xfrm>
                <a:off x="288" y="0"/>
                <a:ext cx="19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200">
                    <a:solidFill>
                      <a:srgbClr val="000000"/>
                    </a:solidFill>
                    <a:latin typeface="Arial" panose="020B0604020202020204" pitchFamily="34" charset="0"/>
                  </a:rPr>
                  <a:t>3</a:t>
                </a:r>
              </a:p>
            </p:txBody>
          </p:sp>
          <p:sp>
            <p:nvSpPr>
              <p:cNvPr id="166964" name="Text Box 16"/>
              <p:cNvSpPr txBox="1">
                <a:spLocks noChangeArrowheads="1"/>
              </p:cNvSpPr>
              <p:nvPr/>
            </p:nvSpPr>
            <p:spPr bwMode="auto">
              <a:xfrm>
                <a:off x="240" y="240"/>
                <a:ext cx="19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200">
                    <a:solidFill>
                      <a:srgbClr val="000000"/>
                    </a:solidFill>
                    <a:latin typeface="Arial" panose="020B0604020202020204" pitchFamily="34" charset="0"/>
                  </a:rPr>
                  <a:t>4</a:t>
                </a:r>
              </a:p>
            </p:txBody>
          </p:sp>
          <p:sp>
            <p:nvSpPr>
              <p:cNvPr id="166965" name="Text Box 17"/>
              <p:cNvSpPr txBox="1">
                <a:spLocks noChangeArrowheads="1"/>
              </p:cNvSpPr>
              <p:nvPr/>
            </p:nvSpPr>
            <p:spPr bwMode="auto">
              <a:xfrm>
                <a:off x="384" y="144"/>
                <a:ext cx="19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200">
                    <a:solidFill>
                      <a:srgbClr val="000000"/>
                    </a:solidFill>
                    <a:latin typeface="Arial" panose="020B0604020202020204" pitchFamily="34" charset="0"/>
                  </a:rPr>
                  <a:t>5</a:t>
                </a:r>
              </a:p>
            </p:txBody>
          </p:sp>
          <p:sp>
            <p:nvSpPr>
              <p:cNvPr id="166966" name="Line 18"/>
              <p:cNvSpPr>
                <a:spLocks noChangeShapeType="1"/>
              </p:cNvSpPr>
              <p:nvPr/>
            </p:nvSpPr>
            <p:spPr bwMode="auto">
              <a:xfrm flipV="1">
                <a:off x="288" y="192"/>
                <a:ext cx="576" cy="4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67" name="Text Box 19"/>
              <p:cNvSpPr txBox="1">
                <a:spLocks noChangeArrowheads="1"/>
              </p:cNvSpPr>
              <p:nvPr/>
            </p:nvSpPr>
            <p:spPr bwMode="auto">
              <a:xfrm>
                <a:off x="240" y="480"/>
                <a:ext cx="19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200">
                    <a:solidFill>
                      <a:srgbClr val="000000"/>
                    </a:solidFill>
                    <a:latin typeface="Arial" panose="020B0604020202020204" pitchFamily="34" charset="0"/>
                  </a:rPr>
                  <a:t>2</a:t>
                </a:r>
              </a:p>
            </p:txBody>
          </p:sp>
          <p:sp>
            <p:nvSpPr>
              <p:cNvPr id="166968" name="Line 20"/>
              <p:cNvSpPr>
                <a:spLocks noChangeShapeType="1"/>
              </p:cNvSpPr>
              <p:nvPr/>
            </p:nvSpPr>
            <p:spPr bwMode="auto">
              <a:xfrm>
                <a:off x="288" y="672"/>
                <a:ext cx="52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69" name="Line 21"/>
              <p:cNvSpPr>
                <a:spLocks noChangeShapeType="1"/>
              </p:cNvSpPr>
              <p:nvPr/>
            </p:nvSpPr>
            <p:spPr bwMode="auto">
              <a:xfrm>
                <a:off x="288" y="1248"/>
                <a:ext cx="52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70" name="Text Box 22"/>
              <p:cNvSpPr txBox="1">
                <a:spLocks noChangeArrowheads="1"/>
              </p:cNvSpPr>
              <p:nvPr/>
            </p:nvSpPr>
            <p:spPr bwMode="auto">
              <a:xfrm>
                <a:off x="240" y="720"/>
                <a:ext cx="19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200">
                    <a:solidFill>
                      <a:srgbClr val="000000"/>
                    </a:solidFill>
                    <a:latin typeface="Arial" panose="020B0604020202020204" pitchFamily="34" charset="0"/>
                  </a:rPr>
                  <a:t>4</a:t>
                </a:r>
              </a:p>
            </p:txBody>
          </p:sp>
          <p:sp>
            <p:nvSpPr>
              <p:cNvPr id="166971" name="Text Box 23"/>
              <p:cNvSpPr txBox="1">
                <a:spLocks noChangeArrowheads="1"/>
              </p:cNvSpPr>
              <p:nvPr/>
            </p:nvSpPr>
            <p:spPr bwMode="auto">
              <a:xfrm>
                <a:off x="432" y="1296"/>
                <a:ext cx="19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200">
                    <a:solidFill>
                      <a:srgbClr val="000000"/>
                    </a:solidFill>
                    <a:latin typeface="Arial" panose="020B0604020202020204" pitchFamily="34" charset="0"/>
                  </a:rPr>
                  <a:t>7</a:t>
                </a:r>
              </a:p>
            </p:txBody>
          </p:sp>
        </p:grpSp>
        <p:sp>
          <p:nvSpPr>
            <p:cNvPr id="166946" name="Text Box 24"/>
            <p:cNvSpPr txBox="1">
              <a:spLocks noChangeArrowheads="1"/>
            </p:cNvSpPr>
            <p:nvPr/>
          </p:nvSpPr>
          <p:spPr bwMode="auto">
            <a:xfrm>
              <a:off x="144" y="0"/>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800">
                  <a:solidFill>
                    <a:srgbClr val="000000"/>
                  </a:solidFill>
                  <a:latin typeface="Arial" panose="020B0604020202020204" pitchFamily="34" charset="0"/>
                </a:rPr>
                <a:t>man</a:t>
              </a:r>
            </a:p>
          </p:txBody>
        </p:sp>
        <p:sp>
          <p:nvSpPr>
            <p:cNvPr id="166947" name="Text Box 25"/>
            <p:cNvSpPr txBox="1">
              <a:spLocks noChangeArrowheads="1"/>
            </p:cNvSpPr>
            <p:nvPr/>
          </p:nvSpPr>
          <p:spPr bwMode="auto">
            <a:xfrm>
              <a:off x="960" y="0"/>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800">
                  <a:solidFill>
                    <a:srgbClr val="000000"/>
                  </a:solidFill>
                  <a:latin typeface="Arial" panose="020B0604020202020204" pitchFamily="34" charset="0"/>
                </a:rPr>
                <a:t>home</a:t>
              </a:r>
            </a:p>
          </p:txBody>
        </p:sp>
        <p:sp>
          <p:nvSpPr>
            <p:cNvPr id="166948" name="Text Box 26"/>
            <p:cNvSpPr txBox="1">
              <a:spLocks noChangeArrowheads="1"/>
            </p:cNvSpPr>
            <p:nvPr/>
          </p:nvSpPr>
          <p:spPr bwMode="auto">
            <a:xfrm>
              <a:off x="0" y="288"/>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800">
                  <a:solidFill>
                    <a:srgbClr val="000000"/>
                  </a:solidFill>
                  <a:latin typeface="Arial" panose="020B0604020202020204" pitchFamily="34" charset="0"/>
                </a:rPr>
                <a:t>1</a:t>
              </a:r>
            </a:p>
          </p:txBody>
        </p:sp>
        <p:sp>
          <p:nvSpPr>
            <p:cNvPr id="166949" name="Text Box 27"/>
            <p:cNvSpPr txBox="1">
              <a:spLocks noChangeArrowheads="1"/>
            </p:cNvSpPr>
            <p:nvPr/>
          </p:nvSpPr>
          <p:spPr bwMode="auto">
            <a:xfrm>
              <a:off x="0" y="768"/>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800">
                  <a:solidFill>
                    <a:srgbClr val="000000"/>
                  </a:solidFill>
                  <a:latin typeface="Arial" panose="020B0604020202020204" pitchFamily="34" charset="0"/>
                </a:rPr>
                <a:t>2</a:t>
              </a:r>
            </a:p>
          </p:txBody>
        </p:sp>
        <p:sp>
          <p:nvSpPr>
            <p:cNvPr id="166950" name="Text Box 28"/>
            <p:cNvSpPr txBox="1">
              <a:spLocks noChangeArrowheads="1"/>
            </p:cNvSpPr>
            <p:nvPr/>
          </p:nvSpPr>
          <p:spPr bwMode="auto">
            <a:xfrm>
              <a:off x="0" y="1344"/>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800">
                  <a:solidFill>
                    <a:srgbClr val="000000"/>
                  </a:solidFill>
                  <a:latin typeface="Arial" panose="020B0604020202020204" pitchFamily="34" charset="0"/>
                </a:rPr>
                <a:t>3</a:t>
              </a:r>
            </a:p>
          </p:txBody>
        </p:sp>
        <p:sp>
          <p:nvSpPr>
            <p:cNvPr id="166951" name="Text Box 29"/>
            <p:cNvSpPr txBox="1">
              <a:spLocks noChangeArrowheads="1"/>
            </p:cNvSpPr>
            <p:nvPr/>
          </p:nvSpPr>
          <p:spPr bwMode="auto">
            <a:xfrm>
              <a:off x="1296" y="1392"/>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800">
                  <a:solidFill>
                    <a:srgbClr val="000000"/>
                  </a:solidFill>
                  <a:latin typeface="Arial" panose="020B0604020202020204" pitchFamily="34" charset="0"/>
                </a:rPr>
                <a:t>3</a:t>
              </a:r>
            </a:p>
          </p:txBody>
        </p:sp>
        <p:sp>
          <p:nvSpPr>
            <p:cNvPr id="166952" name="Text Box 30"/>
            <p:cNvSpPr txBox="1">
              <a:spLocks noChangeArrowheads="1"/>
            </p:cNvSpPr>
            <p:nvPr/>
          </p:nvSpPr>
          <p:spPr bwMode="auto">
            <a:xfrm>
              <a:off x="1296" y="81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800">
                  <a:solidFill>
                    <a:srgbClr val="000000"/>
                  </a:solidFill>
                  <a:latin typeface="Arial" panose="020B0604020202020204" pitchFamily="34" charset="0"/>
                </a:rPr>
                <a:t>2</a:t>
              </a:r>
            </a:p>
          </p:txBody>
        </p:sp>
        <p:sp>
          <p:nvSpPr>
            <p:cNvPr id="166953" name="Text Box 31"/>
            <p:cNvSpPr txBox="1">
              <a:spLocks noChangeArrowheads="1"/>
            </p:cNvSpPr>
            <p:nvPr/>
          </p:nvSpPr>
          <p:spPr bwMode="auto">
            <a:xfrm>
              <a:off x="1296" y="288"/>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800">
                  <a:solidFill>
                    <a:srgbClr val="000000"/>
                  </a:solidFill>
                  <a:latin typeface="Arial" panose="020B0604020202020204" pitchFamily="34" charset="0"/>
                </a:rPr>
                <a:t>1</a:t>
              </a:r>
            </a:p>
          </p:txBody>
        </p:sp>
      </p:grpSp>
      <p:grpSp>
        <p:nvGrpSpPr>
          <p:cNvPr id="38944" name="Group 32"/>
          <p:cNvGrpSpPr/>
          <p:nvPr/>
        </p:nvGrpSpPr>
        <p:grpSpPr bwMode="auto">
          <a:xfrm>
            <a:off x="4419600" y="4114800"/>
            <a:ext cx="4419600" cy="2743200"/>
            <a:chOff x="0" y="0"/>
            <a:chExt cx="2784" cy="1728"/>
          </a:xfrm>
        </p:grpSpPr>
        <p:sp>
          <p:nvSpPr>
            <p:cNvPr id="166918" name="Line 33"/>
            <p:cNvSpPr>
              <a:spLocks noChangeShapeType="1"/>
            </p:cNvSpPr>
            <p:nvPr/>
          </p:nvSpPr>
          <p:spPr bwMode="auto">
            <a:xfrm>
              <a:off x="0" y="864"/>
              <a:ext cx="115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19" name="Oval 34"/>
            <p:cNvSpPr>
              <a:spLocks noChangeArrowheads="1"/>
            </p:cNvSpPr>
            <p:nvPr/>
          </p:nvSpPr>
          <p:spPr bwMode="auto">
            <a:xfrm>
              <a:off x="1440" y="240"/>
              <a:ext cx="288" cy="288"/>
            </a:xfrm>
            <a:prstGeom prst="ellipse">
              <a:avLst/>
            </a:pr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00000"/>
                </a:solidFill>
              </a:endParaRPr>
            </a:p>
          </p:txBody>
        </p:sp>
        <p:sp>
          <p:nvSpPr>
            <p:cNvPr id="166920" name="Oval 35"/>
            <p:cNvSpPr>
              <a:spLocks noChangeArrowheads="1"/>
            </p:cNvSpPr>
            <p:nvPr/>
          </p:nvSpPr>
          <p:spPr bwMode="auto">
            <a:xfrm>
              <a:off x="1440" y="768"/>
              <a:ext cx="288" cy="288"/>
            </a:xfrm>
            <a:prstGeom prst="ellipse">
              <a:avLst/>
            </a:pr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00000"/>
                </a:solidFill>
              </a:endParaRPr>
            </a:p>
          </p:txBody>
        </p:sp>
        <p:sp>
          <p:nvSpPr>
            <p:cNvPr id="166921" name="Oval 36"/>
            <p:cNvSpPr>
              <a:spLocks noChangeArrowheads="1"/>
            </p:cNvSpPr>
            <p:nvPr/>
          </p:nvSpPr>
          <p:spPr bwMode="auto">
            <a:xfrm>
              <a:off x="1440" y="1344"/>
              <a:ext cx="288" cy="288"/>
            </a:xfrm>
            <a:prstGeom prst="ellipse">
              <a:avLst/>
            </a:pr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00000"/>
                </a:solidFill>
              </a:endParaRPr>
            </a:p>
          </p:txBody>
        </p:sp>
        <p:sp>
          <p:nvSpPr>
            <p:cNvPr id="166922" name="Oval 37"/>
            <p:cNvSpPr>
              <a:spLocks noChangeArrowheads="1"/>
            </p:cNvSpPr>
            <p:nvPr/>
          </p:nvSpPr>
          <p:spPr bwMode="auto">
            <a:xfrm>
              <a:off x="2256" y="240"/>
              <a:ext cx="288" cy="288"/>
            </a:xfrm>
            <a:prstGeom prst="ellipse">
              <a:avLst/>
            </a:pr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00000"/>
                </a:solidFill>
              </a:endParaRPr>
            </a:p>
          </p:txBody>
        </p:sp>
        <p:sp>
          <p:nvSpPr>
            <p:cNvPr id="166923" name="Oval 38"/>
            <p:cNvSpPr>
              <a:spLocks noChangeArrowheads="1"/>
            </p:cNvSpPr>
            <p:nvPr/>
          </p:nvSpPr>
          <p:spPr bwMode="auto">
            <a:xfrm>
              <a:off x="2256" y="768"/>
              <a:ext cx="288" cy="288"/>
            </a:xfrm>
            <a:prstGeom prst="ellipse">
              <a:avLst/>
            </a:pr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00000"/>
                </a:solidFill>
              </a:endParaRPr>
            </a:p>
          </p:txBody>
        </p:sp>
        <p:sp>
          <p:nvSpPr>
            <p:cNvPr id="166924" name="Oval 39"/>
            <p:cNvSpPr>
              <a:spLocks noChangeArrowheads="1"/>
            </p:cNvSpPr>
            <p:nvPr/>
          </p:nvSpPr>
          <p:spPr bwMode="auto">
            <a:xfrm>
              <a:off x="2256" y="1344"/>
              <a:ext cx="288" cy="288"/>
            </a:xfrm>
            <a:prstGeom prst="ellipse">
              <a:avLst/>
            </a:pr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solidFill>
                  <a:srgbClr val="000000"/>
                </a:solidFill>
              </a:endParaRPr>
            </a:p>
          </p:txBody>
        </p:sp>
        <p:sp>
          <p:nvSpPr>
            <p:cNvPr id="166925" name="Line 40"/>
            <p:cNvSpPr>
              <a:spLocks noChangeShapeType="1"/>
            </p:cNvSpPr>
            <p:nvPr/>
          </p:nvSpPr>
          <p:spPr bwMode="auto">
            <a:xfrm>
              <a:off x="1728" y="384"/>
              <a:ext cx="52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26" name="Line 41"/>
            <p:cNvSpPr>
              <a:spLocks noChangeShapeType="1"/>
            </p:cNvSpPr>
            <p:nvPr/>
          </p:nvSpPr>
          <p:spPr bwMode="auto">
            <a:xfrm>
              <a:off x="1728" y="384"/>
              <a:ext cx="576" cy="52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27" name="Line 42"/>
            <p:cNvSpPr>
              <a:spLocks noChangeShapeType="1"/>
            </p:cNvSpPr>
            <p:nvPr/>
          </p:nvSpPr>
          <p:spPr bwMode="auto">
            <a:xfrm>
              <a:off x="1728" y="384"/>
              <a:ext cx="528" cy="110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28" name="Text Box 43"/>
            <p:cNvSpPr txBox="1">
              <a:spLocks noChangeArrowheads="1"/>
            </p:cNvSpPr>
            <p:nvPr/>
          </p:nvSpPr>
          <p:spPr bwMode="auto">
            <a:xfrm>
              <a:off x="1728" y="240"/>
              <a:ext cx="2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400" b="1">
                  <a:solidFill>
                    <a:srgbClr val="000000"/>
                  </a:solidFill>
                  <a:latin typeface="Arial" panose="020B0604020202020204" pitchFamily="34" charset="0"/>
                </a:rPr>
                <a:t>-3</a:t>
              </a:r>
            </a:p>
          </p:txBody>
        </p:sp>
        <p:sp>
          <p:nvSpPr>
            <p:cNvPr id="166929" name="Text Box 44"/>
            <p:cNvSpPr txBox="1">
              <a:spLocks noChangeArrowheads="1"/>
            </p:cNvSpPr>
            <p:nvPr/>
          </p:nvSpPr>
          <p:spPr bwMode="auto">
            <a:xfrm>
              <a:off x="1680" y="480"/>
              <a:ext cx="2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400" b="1">
                  <a:solidFill>
                    <a:srgbClr val="000000"/>
                  </a:solidFill>
                  <a:latin typeface="Arial" panose="020B0604020202020204" pitchFamily="34" charset="0"/>
                </a:rPr>
                <a:t>-4</a:t>
              </a:r>
            </a:p>
          </p:txBody>
        </p:sp>
        <p:sp>
          <p:nvSpPr>
            <p:cNvPr id="166930" name="Text Box 45"/>
            <p:cNvSpPr txBox="1">
              <a:spLocks noChangeArrowheads="1"/>
            </p:cNvSpPr>
            <p:nvPr/>
          </p:nvSpPr>
          <p:spPr bwMode="auto">
            <a:xfrm>
              <a:off x="1824" y="384"/>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400" b="1">
                  <a:solidFill>
                    <a:srgbClr val="000000"/>
                  </a:solidFill>
                  <a:latin typeface="Arial" panose="020B0604020202020204" pitchFamily="34" charset="0"/>
                </a:rPr>
                <a:t>-5</a:t>
              </a:r>
            </a:p>
          </p:txBody>
        </p:sp>
        <p:sp>
          <p:nvSpPr>
            <p:cNvPr id="166931" name="Line 46"/>
            <p:cNvSpPr>
              <a:spLocks noChangeShapeType="1"/>
            </p:cNvSpPr>
            <p:nvPr/>
          </p:nvSpPr>
          <p:spPr bwMode="auto">
            <a:xfrm flipV="1">
              <a:off x="1728" y="432"/>
              <a:ext cx="576" cy="4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32" name="Text Box 47"/>
            <p:cNvSpPr txBox="1">
              <a:spLocks noChangeArrowheads="1"/>
            </p:cNvSpPr>
            <p:nvPr/>
          </p:nvSpPr>
          <p:spPr bwMode="auto">
            <a:xfrm>
              <a:off x="1680" y="720"/>
              <a:ext cx="2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400" b="1">
                  <a:solidFill>
                    <a:srgbClr val="000000"/>
                  </a:solidFill>
                  <a:latin typeface="Arial" panose="020B0604020202020204" pitchFamily="34" charset="0"/>
                </a:rPr>
                <a:t>-2</a:t>
              </a:r>
            </a:p>
          </p:txBody>
        </p:sp>
        <p:sp>
          <p:nvSpPr>
            <p:cNvPr id="166933" name="Line 48"/>
            <p:cNvSpPr>
              <a:spLocks noChangeShapeType="1"/>
            </p:cNvSpPr>
            <p:nvPr/>
          </p:nvSpPr>
          <p:spPr bwMode="auto">
            <a:xfrm>
              <a:off x="1728" y="912"/>
              <a:ext cx="52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34" name="Line 49"/>
            <p:cNvSpPr>
              <a:spLocks noChangeShapeType="1"/>
            </p:cNvSpPr>
            <p:nvPr/>
          </p:nvSpPr>
          <p:spPr bwMode="auto">
            <a:xfrm>
              <a:off x="1728" y="1488"/>
              <a:ext cx="52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35" name="Text Box 50"/>
            <p:cNvSpPr txBox="1">
              <a:spLocks noChangeArrowheads="1"/>
            </p:cNvSpPr>
            <p:nvPr/>
          </p:nvSpPr>
          <p:spPr bwMode="auto">
            <a:xfrm>
              <a:off x="1680" y="960"/>
              <a:ext cx="2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400" b="1">
                  <a:solidFill>
                    <a:srgbClr val="000000"/>
                  </a:solidFill>
                  <a:latin typeface="Arial" panose="020B0604020202020204" pitchFamily="34" charset="0"/>
                </a:rPr>
                <a:t>-4</a:t>
              </a:r>
            </a:p>
          </p:txBody>
        </p:sp>
        <p:sp>
          <p:nvSpPr>
            <p:cNvPr id="166936" name="Text Box 51"/>
            <p:cNvSpPr txBox="1">
              <a:spLocks noChangeArrowheads="1"/>
            </p:cNvSpPr>
            <p:nvPr/>
          </p:nvSpPr>
          <p:spPr bwMode="auto">
            <a:xfrm>
              <a:off x="1872" y="1536"/>
              <a:ext cx="2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400" b="1">
                  <a:solidFill>
                    <a:srgbClr val="000000"/>
                  </a:solidFill>
                  <a:latin typeface="Arial" panose="020B0604020202020204" pitchFamily="34" charset="0"/>
                </a:rPr>
                <a:t>-7</a:t>
              </a:r>
            </a:p>
          </p:txBody>
        </p:sp>
        <p:sp>
          <p:nvSpPr>
            <p:cNvPr id="166937" name="Text Box 52"/>
            <p:cNvSpPr txBox="1">
              <a:spLocks noChangeArrowheads="1"/>
            </p:cNvSpPr>
            <p:nvPr/>
          </p:nvSpPr>
          <p:spPr bwMode="auto">
            <a:xfrm>
              <a:off x="1392" y="0"/>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800">
                  <a:solidFill>
                    <a:srgbClr val="000000"/>
                  </a:solidFill>
                  <a:latin typeface="Arial" panose="020B0604020202020204" pitchFamily="34" charset="0"/>
                </a:rPr>
                <a:t>man</a:t>
              </a:r>
            </a:p>
          </p:txBody>
        </p:sp>
        <p:sp>
          <p:nvSpPr>
            <p:cNvPr id="166938" name="Text Box 53"/>
            <p:cNvSpPr txBox="1">
              <a:spLocks noChangeArrowheads="1"/>
            </p:cNvSpPr>
            <p:nvPr/>
          </p:nvSpPr>
          <p:spPr bwMode="auto">
            <a:xfrm>
              <a:off x="2208" y="0"/>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800">
                  <a:solidFill>
                    <a:srgbClr val="000000"/>
                  </a:solidFill>
                  <a:latin typeface="Arial" panose="020B0604020202020204" pitchFamily="34" charset="0"/>
                </a:rPr>
                <a:t>home</a:t>
              </a:r>
            </a:p>
          </p:txBody>
        </p:sp>
        <p:sp>
          <p:nvSpPr>
            <p:cNvPr id="166939" name="Text Box 54"/>
            <p:cNvSpPr txBox="1">
              <a:spLocks noChangeArrowheads="1"/>
            </p:cNvSpPr>
            <p:nvPr/>
          </p:nvSpPr>
          <p:spPr bwMode="auto">
            <a:xfrm>
              <a:off x="1248" y="288"/>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800">
                  <a:solidFill>
                    <a:srgbClr val="000000"/>
                  </a:solidFill>
                  <a:latin typeface="Arial" panose="020B0604020202020204" pitchFamily="34" charset="0"/>
                </a:rPr>
                <a:t>1</a:t>
              </a:r>
            </a:p>
          </p:txBody>
        </p:sp>
        <p:sp>
          <p:nvSpPr>
            <p:cNvPr id="166940" name="Text Box 55"/>
            <p:cNvSpPr txBox="1">
              <a:spLocks noChangeArrowheads="1"/>
            </p:cNvSpPr>
            <p:nvPr/>
          </p:nvSpPr>
          <p:spPr bwMode="auto">
            <a:xfrm>
              <a:off x="1248" y="768"/>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800">
                  <a:solidFill>
                    <a:srgbClr val="000000"/>
                  </a:solidFill>
                  <a:latin typeface="Arial" panose="020B0604020202020204" pitchFamily="34" charset="0"/>
                </a:rPr>
                <a:t>2</a:t>
              </a:r>
            </a:p>
          </p:txBody>
        </p:sp>
        <p:sp>
          <p:nvSpPr>
            <p:cNvPr id="166941" name="Text Box 56"/>
            <p:cNvSpPr txBox="1">
              <a:spLocks noChangeArrowheads="1"/>
            </p:cNvSpPr>
            <p:nvPr/>
          </p:nvSpPr>
          <p:spPr bwMode="auto">
            <a:xfrm>
              <a:off x="1248" y="1344"/>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800">
                  <a:solidFill>
                    <a:srgbClr val="000000"/>
                  </a:solidFill>
                  <a:latin typeface="Arial" panose="020B0604020202020204" pitchFamily="34" charset="0"/>
                </a:rPr>
                <a:t>3</a:t>
              </a:r>
            </a:p>
          </p:txBody>
        </p:sp>
        <p:sp>
          <p:nvSpPr>
            <p:cNvPr id="166942" name="Text Box 57"/>
            <p:cNvSpPr txBox="1">
              <a:spLocks noChangeArrowheads="1"/>
            </p:cNvSpPr>
            <p:nvPr/>
          </p:nvSpPr>
          <p:spPr bwMode="auto">
            <a:xfrm>
              <a:off x="2544" y="1392"/>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800">
                  <a:solidFill>
                    <a:srgbClr val="000000"/>
                  </a:solidFill>
                  <a:latin typeface="Arial" panose="020B0604020202020204" pitchFamily="34" charset="0"/>
                </a:rPr>
                <a:t>3</a:t>
              </a:r>
            </a:p>
          </p:txBody>
        </p:sp>
        <p:sp>
          <p:nvSpPr>
            <p:cNvPr id="166943" name="Text Box 58"/>
            <p:cNvSpPr txBox="1">
              <a:spLocks noChangeArrowheads="1"/>
            </p:cNvSpPr>
            <p:nvPr/>
          </p:nvSpPr>
          <p:spPr bwMode="auto">
            <a:xfrm>
              <a:off x="2544" y="816"/>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800">
                  <a:solidFill>
                    <a:srgbClr val="000000"/>
                  </a:solidFill>
                  <a:latin typeface="Arial" panose="020B0604020202020204" pitchFamily="34" charset="0"/>
                </a:rPr>
                <a:t>2</a:t>
              </a:r>
            </a:p>
          </p:txBody>
        </p:sp>
        <p:sp>
          <p:nvSpPr>
            <p:cNvPr id="166944" name="Text Box 59"/>
            <p:cNvSpPr txBox="1">
              <a:spLocks noChangeArrowheads="1"/>
            </p:cNvSpPr>
            <p:nvPr/>
          </p:nvSpPr>
          <p:spPr bwMode="auto">
            <a:xfrm>
              <a:off x="2544" y="288"/>
              <a:ext cx="1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SzTx/>
                <a:buFont typeface="Arial" panose="020B0604020202020204" pitchFamily="34" charset="0"/>
                <a:buNone/>
              </a:pPr>
              <a:r>
                <a:rPr lang="en-US" altLang="zh-CN" sz="1800">
                  <a:solidFill>
                    <a:srgbClr val="000000"/>
                  </a:solidFill>
                  <a:latin typeface="Arial" panose="020B0604020202020204" pitchFamily="34" charset="0"/>
                </a:rPr>
                <a:t>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blinds(horizontal)">
                                      <p:cBhvr>
                                        <p:cTn id="7" dur="500"/>
                                        <p:tgtEl>
                                          <p:spTgt spid="389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8944"/>
                                        </p:tgtEl>
                                        <p:attrNameLst>
                                          <p:attrName>style.visibility</p:attrName>
                                        </p:attrNameLst>
                                      </p:cBhvr>
                                      <p:to>
                                        <p:strVal val="visible"/>
                                      </p:to>
                                    </p:set>
                                    <p:animEffect transition="in" filter="blinds(horizontal)">
                                      <p:cBhvr>
                                        <p:cTn id="12" dur="500"/>
                                        <p:tgtEl>
                                          <p:spTgt spid="38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p:txBody>
          <a:bodyPr/>
          <a:lstStyle/>
          <a:p>
            <a:pPr>
              <a:defRPr/>
            </a:pPr>
            <a:r>
              <a:rPr lang="en-US" altLang="zh-CN" dirty="0">
                <a:solidFill>
                  <a:srgbClr val="FF0000"/>
                </a:solidFill>
              </a:rPr>
              <a:t>4.4 </a:t>
            </a:r>
            <a:r>
              <a:rPr lang="zh-CN" altLang="en-US" dirty="0">
                <a:solidFill>
                  <a:srgbClr val="FF0000"/>
                </a:solidFill>
              </a:rPr>
              <a:t>染色理论</a:t>
            </a:r>
            <a:endParaRPr lang="en-US" altLang="zh-CN" dirty="0">
              <a:solidFill>
                <a:srgbClr val="FF0000"/>
              </a:solidFill>
            </a:endParaRPr>
          </a:p>
          <a:p>
            <a:pPr>
              <a:defRPr/>
            </a:pPr>
            <a:r>
              <a:rPr lang="zh-CN" altLang="en-US" dirty="0">
                <a:solidFill>
                  <a:srgbClr val="FF0000"/>
                </a:solidFill>
              </a:rPr>
              <a:t>主要参考见</a:t>
            </a:r>
            <a:r>
              <a:rPr lang="en-US" altLang="zh-CN" dirty="0">
                <a:solidFill>
                  <a:srgbClr val="FF0000"/>
                </a:solidFill>
              </a:rPr>
              <a:t>《</a:t>
            </a:r>
            <a:r>
              <a:rPr lang="zh-CN" altLang="en-US" dirty="0">
                <a:solidFill>
                  <a:srgbClr val="FF0000"/>
                </a:solidFill>
              </a:rPr>
              <a:t>图论与网络流理论</a:t>
            </a:r>
            <a:r>
              <a:rPr lang="en-US" altLang="zh-CN" dirty="0">
                <a:solidFill>
                  <a:srgbClr val="FF0000"/>
                </a:solidFill>
              </a:rPr>
              <a:t>》</a:t>
            </a:r>
            <a:r>
              <a:rPr lang="zh-CN" altLang="en-US" dirty="0">
                <a:solidFill>
                  <a:srgbClr val="FF0000"/>
                </a:solidFill>
              </a:rPr>
              <a:t>第六章</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dirty="0"/>
          </a:p>
        </p:txBody>
      </p:sp>
      <p:sp>
        <p:nvSpPr>
          <p:cNvPr id="3" name="内容占位符 2"/>
          <p:cNvSpPr>
            <a:spLocks noGrp="1"/>
          </p:cNvSpPr>
          <p:nvPr>
            <p:ph idx="1"/>
          </p:nvPr>
        </p:nvSpPr>
        <p:spPr>
          <a:xfrm>
            <a:off x="323850" y="836613"/>
            <a:ext cx="8540750" cy="5184775"/>
          </a:xfrm>
        </p:spPr>
        <p:txBody>
          <a:bodyPr/>
          <a:lstStyle/>
          <a:p>
            <a:pPr>
              <a:lnSpc>
                <a:spcPct val="150000"/>
              </a:lnSpc>
              <a:defRPr/>
            </a:pPr>
            <a:r>
              <a:rPr lang="zh-CN" altLang="zh-CN" dirty="0">
                <a:effectLst/>
              </a:rPr>
              <a:t>许多实际问题可以归结为求图的</a:t>
            </a:r>
            <a:r>
              <a:rPr lang="zh-CN" altLang="zh-CN" dirty="0">
                <a:solidFill>
                  <a:srgbClr val="FF0000"/>
                </a:solidFill>
                <a:effectLst/>
              </a:rPr>
              <a:t>匹配或者独立集</a:t>
            </a:r>
            <a:r>
              <a:rPr lang="zh-CN" altLang="zh-CN" dirty="0">
                <a:effectLst/>
              </a:rPr>
              <a:t>。此外，在许多应用中，人们希望知道： 一个给定的图，它的</a:t>
            </a:r>
            <a:r>
              <a:rPr lang="zh-CN" altLang="zh-CN" dirty="0">
                <a:solidFill>
                  <a:srgbClr val="FF0000"/>
                </a:solidFill>
                <a:effectLst/>
              </a:rPr>
              <a:t>边集至少能划分成多少个边不交的匹配？</a:t>
            </a:r>
            <a:r>
              <a:rPr lang="zh-CN" altLang="zh-CN" dirty="0">
                <a:effectLst/>
              </a:rPr>
              <a:t>或它的</a:t>
            </a:r>
            <a:r>
              <a:rPr lang="zh-CN" altLang="zh-CN" dirty="0">
                <a:solidFill>
                  <a:srgbClr val="0000FF"/>
                </a:solidFill>
                <a:effectLst/>
              </a:rPr>
              <a:t>顶点集至少能划分成多 少个点不交的独立集</a:t>
            </a:r>
            <a:r>
              <a:rPr lang="zh-CN" altLang="zh-CN" dirty="0">
                <a:effectLst/>
              </a:rPr>
              <a:t>？这便是</a:t>
            </a:r>
            <a:r>
              <a:rPr lang="zh-CN" altLang="zh-CN" dirty="0">
                <a:solidFill>
                  <a:srgbClr val="FF0000"/>
                </a:solidFill>
                <a:effectLst/>
              </a:rPr>
              <a:t>图的边染色和顶点染色问题。</a:t>
            </a:r>
            <a:endParaRPr lang="zh-CN" altLang="en-US" dirty="0">
              <a:solidFill>
                <a:srgbClr val="FF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a:solidFill>
                  <a:srgbClr val="C00000"/>
                </a:solidFill>
              </a:rPr>
              <a:t>图的着色</a:t>
            </a:r>
          </a:p>
        </p:txBody>
      </p:sp>
      <p:sp>
        <p:nvSpPr>
          <p:cNvPr id="3" name="内容占位符 2"/>
          <p:cNvSpPr>
            <a:spLocks noGrp="1"/>
          </p:cNvSpPr>
          <p:nvPr>
            <p:ph idx="1"/>
          </p:nvPr>
        </p:nvSpPr>
        <p:spPr/>
        <p:txBody>
          <a:bodyPr/>
          <a:lstStyle/>
          <a:p>
            <a:pPr>
              <a:defRPr/>
            </a:pPr>
            <a:endParaRPr lang="zh-CN" altLang="en-US"/>
          </a:p>
        </p:txBody>
      </p:sp>
      <p:pic>
        <p:nvPicPr>
          <p:cNvPr id="20173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766763"/>
            <a:ext cx="9066213" cy="532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915816" y="3861048"/>
            <a:ext cx="5976664" cy="2308324"/>
          </a:xfrm>
          <a:prstGeom prst="rect">
            <a:avLst/>
          </a:prstGeom>
          <a:noFill/>
        </p:spPr>
        <p:txBody>
          <a:bodyPr wrap="square" rtlCol="0">
            <a:spAutoFit/>
          </a:bodyPr>
          <a:lstStyle/>
          <a:p>
            <a:r>
              <a:rPr lang="zh-CN" altLang="en-US" sz="3600" b="1" dirty="0">
                <a:solidFill>
                  <a:srgbClr val="FF0000"/>
                </a:solidFill>
              </a:rPr>
              <a:t>图的着色</a:t>
            </a:r>
            <a:r>
              <a:rPr lang="zh-CN" altLang="en-US" sz="3600" b="1" dirty="0">
                <a:solidFill>
                  <a:srgbClr val="0000FF"/>
                </a:solidFill>
              </a:rPr>
              <a:t>是指对图的每一个结点（或边或平面图的面）指定一种颜色，使相邻的结点（边或面）不同色。</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solidFill>
                  <a:srgbClr val="C00000"/>
                </a:solidFill>
              </a:rPr>
              <a:t>四色猜想</a:t>
            </a:r>
          </a:p>
        </p:txBody>
      </p:sp>
      <p:pic>
        <p:nvPicPr>
          <p:cNvPr id="20275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50545" y="762635"/>
            <a:ext cx="8159115" cy="57880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solidFill>
                  <a:srgbClr val="C00000"/>
                </a:solidFill>
              </a:rPr>
              <a:t>四色猜想</a:t>
            </a:r>
          </a:p>
        </p:txBody>
      </p:sp>
      <p:pic>
        <p:nvPicPr>
          <p:cNvPr id="4270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3" y="1042988"/>
            <a:ext cx="8829675" cy="477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4.4.1 </a:t>
            </a:r>
            <a:r>
              <a:rPr lang="zh-CN" altLang="en-US" dirty="0"/>
              <a:t>边染色</a:t>
            </a:r>
          </a:p>
        </p:txBody>
      </p:sp>
      <p:sp>
        <p:nvSpPr>
          <p:cNvPr id="3" name="内容占位符 2"/>
          <p:cNvSpPr>
            <a:spLocks noGrp="1" noRot="1" noChangeAspect="1" noMove="1" noResize="1" noEditPoints="1" noAdjustHandles="1" noChangeArrowheads="1" noChangeShapeType="1" noTextEdit="1"/>
          </p:cNvSpPr>
          <p:nvPr>
            <p:ph idx="1"/>
          </p:nvPr>
        </p:nvSpPr>
        <p:spPr>
          <a:xfrm>
            <a:off x="323850" y="790575"/>
            <a:ext cx="8540750" cy="5184775"/>
          </a:xfrm>
          <a:blipFill rotWithShape="1">
            <a:blip r:embed="rId3"/>
            <a:stretch>
              <a:fillRect l="-642" t="-1529" r="-2284"/>
            </a:stretch>
          </a:blipFill>
        </p:spPr>
        <p:txBody>
          <a:bodyPr/>
          <a:lstStyle/>
          <a:p>
            <a:pPr>
              <a:defRPr/>
            </a:pPr>
            <a:r>
              <a:rPr lang="zh-CN" altLang="en-US">
                <a:noFill/>
              </a:rPr>
              <a:t> </a:t>
            </a:r>
          </a:p>
        </p:txBody>
      </p:sp>
      <p:pic>
        <p:nvPicPr>
          <p:cNvPr id="20480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4352925"/>
            <a:ext cx="6172200" cy="250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39750" y="6381115"/>
            <a:ext cx="5024120" cy="460375"/>
          </a:xfrm>
          <a:prstGeom prst="rect">
            <a:avLst/>
          </a:prstGeom>
          <a:noFill/>
        </p:spPr>
        <p:txBody>
          <a:bodyPr wrap="square" rtlCol="0">
            <a:spAutoFit/>
          </a:bodyPr>
          <a:lstStyle/>
          <a:p>
            <a:r>
              <a:rPr lang="zh-CN" altLang="en-US" sz="2400" b="1" dirty="0"/>
              <a:t>本书定义：边集为空的图称为</a:t>
            </a:r>
            <a:r>
              <a:rPr lang="zh-CN" altLang="en-US" sz="2400" b="1" dirty="0">
                <a:solidFill>
                  <a:srgbClr val="FF0000"/>
                </a:solidFill>
              </a:rPr>
              <a:t>空图</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13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7" y="3933056"/>
            <a:ext cx="9036495" cy="739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36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08720"/>
            <a:ext cx="8892480" cy="2349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27584" y="5690678"/>
            <a:ext cx="5616624" cy="830997"/>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2400" b="1" dirty="0">
                <a:solidFill>
                  <a:srgbClr val="0000FF"/>
                </a:solidFill>
              </a:rPr>
              <a:t>边集为空的图称为</a:t>
            </a:r>
            <a:r>
              <a:rPr lang="zh-CN" altLang="en-US" sz="2400" b="1" dirty="0">
                <a:solidFill>
                  <a:srgbClr val="FF0000"/>
                </a:solidFill>
              </a:rPr>
              <a:t>空图</a:t>
            </a:r>
            <a:endParaRPr lang="en-US" altLang="zh-CN" sz="2400" b="1" dirty="0">
              <a:solidFill>
                <a:srgbClr val="FF0000"/>
              </a:solidFill>
            </a:endParaRPr>
          </a:p>
          <a:p>
            <a:pPr marL="285750" indent="-285750" algn="l">
              <a:buFont typeface="Arial" panose="020B0604020202020204" pitchFamily="34" charset="0"/>
              <a:buChar char="•"/>
            </a:pPr>
            <a:r>
              <a:rPr lang="zh-CN" altLang="en-US" sz="2400" b="1" dirty="0">
                <a:solidFill>
                  <a:srgbClr val="0000FF"/>
                </a:solidFill>
              </a:rPr>
              <a:t>边集和顶点集都为空的图为</a:t>
            </a:r>
            <a:r>
              <a:rPr lang="zh-CN" altLang="en-US" sz="2400" b="1" dirty="0">
                <a:solidFill>
                  <a:srgbClr val="FF0000"/>
                </a:solidFill>
              </a:rPr>
              <a:t>零图</a:t>
            </a:r>
          </a:p>
        </p:txBody>
      </p:sp>
      <mc:AlternateContent xmlns:mc="http://schemas.openxmlformats.org/markup-compatibility/2006" xmlns:a14="http://schemas.microsoft.com/office/drawing/2010/main">
        <mc:Choice Requires="a14">
          <p:sp>
            <p:nvSpPr>
              <p:cNvPr id="10" name="TextBox 9"/>
              <p:cNvSpPr txBox="1"/>
              <p:nvPr/>
            </p:nvSpPr>
            <p:spPr>
              <a:xfrm>
                <a:off x="2627630" y="4940935"/>
                <a:ext cx="1356995" cy="374015"/>
              </a:xfrm>
              <a:prstGeom prst="rect">
                <a:avLst/>
              </a:prstGeom>
              <a:noFill/>
            </p:spPr>
            <p:txBody>
              <a:bodyPr wrap="square" rtlCol="0">
                <a:spAutoFit/>
              </a:bodyPr>
              <a:lstStyle/>
              <a:p>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a:rPr>
                          <m:t>𝑬</m:t>
                        </m:r>
                      </m:e>
                      <m:sub>
                        <m:r>
                          <a:rPr lang="en-US" altLang="zh-CN" b="1" i="1">
                            <a:latin typeface="Cambria Math" panose="02040503050406030204"/>
                          </a:rPr>
                          <m:t>𝒊</m:t>
                        </m:r>
                      </m:sub>
                    </m:sSub>
                    <m:r>
                      <a:rPr lang="en-US" altLang="zh-CN" b="1" i="1">
                        <a:latin typeface="Cambria Math" panose="02040503050406030204"/>
                        <a:ea typeface="Cambria Math" panose="02040503050406030204"/>
                      </a:rPr>
                      <m:t>∩</m:t>
                    </m:r>
                    <m:sSub>
                      <m:sSubPr>
                        <m:ctrlPr>
                          <a:rPr lang="en-US" altLang="zh-CN" b="1" i="1">
                            <a:latin typeface="Cambria Math" panose="02040503050406030204" pitchFamily="18" charset="0"/>
                            <a:ea typeface="Cambria Math" panose="02040503050406030204"/>
                          </a:rPr>
                        </m:ctrlPr>
                      </m:sSubPr>
                      <m:e>
                        <m:r>
                          <a:rPr lang="en-US" altLang="zh-CN" b="1" i="1">
                            <a:latin typeface="Cambria Math" panose="02040503050406030204"/>
                            <a:ea typeface="Cambria Math" panose="02040503050406030204"/>
                          </a:rPr>
                          <m:t>𝑬</m:t>
                        </m:r>
                      </m:e>
                      <m:sub>
                        <m:r>
                          <a:rPr lang="en-US" altLang="zh-CN" b="1" i="1">
                            <a:latin typeface="Cambria Math" panose="02040503050406030204"/>
                            <a:ea typeface="Cambria Math" panose="02040503050406030204"/>
                          </a:rPr>
                          <m:t>𝒋</m:t>
                        </m:r>
                      </m:sub>
                    </m:sSub>
                  </m:oMath>
                </a14:m>
                <a:r>
                  <a:rPr lang="en-US" altLang="zh-CN" b="1" dirty="0"/>
                  <a:t>=</a:t>
                </a:r>
                <a14:m>
                  <m:oMath xmlns:m="http://schemas.openxmlformats.org/officeDocument/2006/math">
                    <m:r>
                      <a:rPr lang="en-US" altLang="zh-CN" b="1" i="1" dirty="0" smtClean="0">
                        <a:latin typeface="Cambria Math" panose="02040503050406030204"/>
                        <a:ea typeface="Cambria Math" panose="02040503050406030204"/>
                      </a:rPr>
                      <m:t>∅</m:t>
                    </m:r>
                  </m:oMath>
                </a14:m>
                <a:endParaRPr lang="zh-CN" altLang="en-US" b="1" dirty="0"/>
              </a:p>
            </p:txBody>
          </p:sp>
        </mc:Choice>
        <mc:Fallback xmlns="">
          <p:sp>
            <p:nvSpPr>
              <p:cNvPr id="10" name="TextBox 9"/>
              <p:cNvSpPr txBox="1">
                <a:spLocks noRot="1" noChangeAspect="1" noMove="1" noResize="1" noEditPoints="1" noAdjustHandles="1" noChangeArrowheads="1" noChangeShapeType="1" noTextEdit="1"/>
              </p:cNvSpPr>
              <p:nvPr/>
            </p:nvSpPr>
            <p:spPr>
              <a:xfrm>
                <a:off x="2627630" y="4940935"/>
                <a:ext cx="1356995" cy="374015"/>
              </a:xfrm>
              <a:prstGeom prst="rect">
                <a:avLst/>
              </a:prstGeom>
              <a:blipFill rotWithShape="1">
                <a:blip r:embed="rId5"/>
                <a:stretch>
                  <a:fillRect/>
                </a:stretch>
              </a:blipFill>
            </p:spPr>
            <p:txBody>
              <a:bodyPr/>
              <a:lstStyle/>
              <a:p>
                <a:r>
                  <a:rPr lang="zh-CN" altLang="en-US">
                    <a:noFill/>
                  </a:rPr>
                  <a:t> </a:t>
                </a:r>
              </a:p>
            </p:txBody>
          </p:sp>
        </mc:Fallback>
      </mc:AlternateContent>
      <p:sp>
        <p:nvSpPr>
          <p:cNvPr id="8" name="TextBox 7"/>
          <p:cNvSpPr txBox="1"/>
          <p:nvPr/>
        </p:nvSpPr>
        <p:spPr>
          <a:xfrm>
            <a:off x="1737851" y="4909452"/>
            <a:ext cx="1152128" cy="461665"/>
          </a:xfrm>
          <a:prstGeom prst="rect">
            <a:avLst/>
          </a:prstGeom>
          <a:noFill/>
        </p:spPr>
        <p:txBody>
          <a:bodyPr wrap="square" rtlCol="0">
            <a:spAutoFit/>
          </a:bodyPr>
          <a:lstStyle/>
          <a:p>
            <a:r>
              <a:rPr lang="zh-CN" altLang="en-US" sz="2400" b="1" dirty="0"/>
              <a:t>其中，</a:t>
            </a:r>
          </a:p>
        </p:txBody>
      </p:sp>
      <p:graphicFrame>
        <p:nvGraphicFramePr>
          <p:cNvPr id="5" name="对象 4">
            <a:hlinkClick r:id="" action="ppaction://ole?verb=0"/>
          </p:cNvPr>
          <p:cNvGraphicFramePr>
            <a:graphicFrameLocks noChangeAspect="1"/>
          </p:cNvGraphicFramePr>
          <p:nvPr/>
        </p:nvGraphicFramePr>
        <p:xfrm>
          <a:off x="4039870" y="4751070"/>
          <a:ext cx="1888490" cy="710565"/>
        </p:xfrm>
        <a:graphic>
          <a:graphicData uri="http://schemas.openxmlformats.org/presentationml/2006/ole">
            <mc:AlternateContent xmlns:mc="http://schemas.openxmlformats.org/markup-compatibility/2006">
              <mc:Choice xmlns:v="urn:schemas-microsoft-com:vml" Requires="v">
                <p:oleObj spid="_x0000_s1116" r:id="rId6" imgW="1181100" imgH="444500" progId="Equation.KSEE3">
                  <p:embed/>
                </p:oleObj>
              </mc:Choice>
              <mc:Fallback>
                <p:oleObj r:id="rId6" imgW="1181100" imgH="444500" progId="Equation.KSEE3">
                  <p:embed/>
                  <p:pic>
                    <p:nvPicPr>
                      <p:cNvPr id="0" name="图片 1025"/>
                      <p:cNvPicPr/>
                      <p:nvPr/>
                    </p:nvPicPr>
                    <p:blipFill>
                      <a:blip r:embed="rId7"/>
                      <a:stretch>
                        <a:fillRect/>
                      </a:stretch>
                    </p:blipFill>
                    <p:spPr>
                      <a:xfrm>
                        <a:off x="4039870" y="4751070"/>
                        <a:ext cx="1888490" cy="710565"/>
                      </a:xfrm>
                      <a:prstGeom prst="rect">
                        <a:avLst/>
                      </a:prstGeom>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3213" y="1268413"/>
            <a:ext cx="8540750" cy="5184775"/>
          </a:xfrm>
        </p:spPr>
        <p:txBody>
          <a:bodyPr/>
          <a:lstStyle/>
          <a:p>
            <a:pPr>
              <a:defRPr/>
            </a:pPr>
            <a:r>
              <a:rPr lang="zh-CN" altLang="en-US" i="1" dirty="0">
                <a:solidFill>
                  <a:srgbClr val="FF0000"/>
                </a:solidFill>
                <a:effectLst/>
              </a:rPr>
              <a:t>注：</a:t>
            </a:r>
            <a:r>
              <a:rPr lang="en-US" altLang="zh-CN" i="1" dirty="0">
                <a:effectLst/>
              </a:rPr>
              <a:t>G</a:t>
            </a:r>
            <a:r>
              <a:rPr lang="zh-CN" altLang="en-US" i="1" dirty="0">
                <a:effectLst/>
              </a:rPr>
              <a:t>图中某个子图</a:t>
            </a:r>
            <a:r>
              <a:rPr lang="en-US" altLang="zh-CN" i="1" dirty="0">
                <a:effectLst/>
              </a:rPr>
              <a:t>M</a:t>
            </a:r>
            <a:r>
              <a:rPr lang="zh-CN" altLang="en-US" i="1" dirty="0">
                <a:effectLst/>
              </a:rPr>
              <a:t>中的任意两条边在</a:t>
            </a:r>
            <a:r>
              <a:rPr lang="en-US" altLang="zh-CN" i="1" dirty="0">
                <a:effectLst/>
              </a:rPr>
              <a:t>G</a:t>
            </a:r>
            <a:r>
              <a:rPr lang="zh-CN" altLang="en-US" i="1" dirty="0">
                <a:effectLst/>
              </a:rPr>
              <a:t>中不</a:t>
            </a:r>
            <a:r>
              <a:rPr lang="zh-CN" altLang="zh-CN" dirty="0">
                <a:effectLst/>
              </a:rPr>
              <a:t>相邻，则</a:t>
            </a:r>
            <a:r>
              <a:rPr lang="en-US" altLang="zh-CN" dirty="0">
                <a:effectLst/>
              </a:rPr>
              <a:t> </a:t>
            </a:r>
            <a:r>
              <a:rPr lang="zh-CN" altLang="zh-CN" dirty="0">
                <a:effectLst/>
              </a:rPr>
              <a:t>称 </a:t>
            </a:r>
            <a:r>
              <a:rPr lang="en-US" altLang="zh-CN" i="1" dirty="0">
                <a:effectLst/>
              </a:rPr>
              <a:t>M</a:t>
            </a:r>
            <a:r>
              <a:rPr lang="en-US" altLang="zh-CN" dirty="0">
                <a:effectLst/>
              </a:rPr>
              <a:t> </a:t>
            </a:r>
            <a:r>
              <a:rPr lang="zh-CN" altLang="zh-CN" dirty="0">
                <a:effectLst/>
              </a:rPr>
              <a:t>是 </a:t>
            </a:r>
            <a:r>
              <a:rPr lang="en-US" altLang="zh-CN" i="1" dirty="0">
                <a:effectLst/>
              </a:rPr>
              <a:t>G</a:t>
            </a:r>
            <a:r>
              <a:rPr lang="en-US" altLang="zh-CN" dirty="0">
                <a:effectLst/>
              </a:rPr>
              <a:t> </a:t>
            </a:r>
            <a:r>
              <a:rPr lang="zh-CN" altLang="zh-CN" dirty="0">
                <a:effectLst/>
              </a:rPr>
              <a:t>的一个匹配。</a:t>
            </a:r>
            <a:r>
              <a:rPr lang="zh-CN" altLang="en-US" dirty="0">
                <a:effectLst/>
              </a:rPr>
              <a:t>如下图中，</a:t>
            </a:r>
            <a:r>
              <a:rPr lang="zh-CN" altLang="zh-CN" dirty="0">
                <a:effectLst/>
              </a:rPr>
              <a:t>边集</a:t>
            </a:r>
            <a:r>
              <a:rPr lang="en-US" altLang="zh-CN" dirty="0">
                <a:effectLst/>
              </a:rPr>
              <a:t>{</a:t>
            </a:r>
            <a:r>
              <a:rPr lang="en-US" altLang="zh-CN" i="1" dirty="0">
                <a:effectLst/>
              </a:rPr>
              <a:t>e</a:t>
            </a:r>
            <a:r>
              <a:rPr lang="en-US" altLang="zh-CN" baseline="-25000" dirty="0">
                <a:effectLst/>
              </a:rPr>
              <a:t>1</a:t>
            </a:r>
            <a:r>
              <a:rPr lang="en-US" altLang="zh-CN" dirty="0">
                <a:effectLst/>
              </a:rPr>
              <a:t>}</a:t>
            </a:r>
            <a:r>
              <a:rPr lang="zh-CN" altLang="zh-CN" dirty="0">
                <a:effectLst/>
              </a:rPr>
              <a:t>、</a:t>
            </a:r>
            <a:r>
              <a:rPr lang="en-US" altLang="zh-CN" dirty="0">
                <a:effectLst/>
              </a:rPr>
              <a:t>{</a:t>
            </a:r>
            <a:r>
              <a:rPr lang="en-US" altLang="zh-CN" i="1" dirty="0">
                <a:effectLst/>
              </a:rPr>
              <a:t>e</a:t>
            </a:r>
            <a:r>
              <a:rPr lang="en-US" altLang="zh-CN" baseline="-25000" dirty="0">
                <a:effectLst/>
              </a:rPr>
              <a:t>1</a:t>
            </a:r>
            <a:r>
              <a:rPr lang="en-US" altLang="zh-CN" dirty="0">
                <a:effectLst/>
              </a:rPr>
              <a:t>,</a:t>
            </a:r>
            <a:r>
              <a:rPr lang="en-US" altLang="zh-CN" i="1" dirty="0">
                <a:effectLst/>
              </a:rPr>
              <a:t>e</a:t>
            </a:r>
            <a:r>
              <a:rPr lang="en-US" altLang="zh-CN" baseline="-25000" dirty="0">
                <a:effectLst/>
              </a:rPr>
              <a:t>2</a:t>
            </a:r>
            <a:r>
              <a:rPr lang="en-US" altLang="zh-CN" dirty="0">
                <a:effectLst/>
              </a:rPr>
              <a:t>}</a:t>
            </a:r>
            <a:r>
              <a:rPr lang="zh-CN" altLang="zh-CN" dirty="0">
                <a:effectLst/>
              </a:rPr>
              <a:t>、</a:t>
            </a:r>
            <a:r>
              <a:rPr lang="en-US" altLang="zh-CN" dirty="0">
                <a:effectLst/>
              </a:rPr>
              <a:t>{</a:t>
            </a:r>
            <a:r>
              <a:rPr lang="en-US" altLang="zh-CN" i="1" dirty="0">
                <a:effectLst/>
              </a:rPr>
              <a:t>e</a:t>
            </a:r>
            <a:r>
              <a:rPr lang="en-US" altLang="zh-CN" baseline="-25000" dirty="0">
                <a:effectLst/>
              </a:rPr>
              <a:t>1</a:t>
            </a:r>
            <a:r>
              <a:rPr lang="en-US" altLang="zh-CN" dirty="0">
                <a:effectLst/>
              </a:rPr>
              <a:t>,</a:t>
            </a:r>
            <a:r>
              <a:rPr lang="en-US" altLang="zh-CN" i="1" dirty="0">
                <a:effectLst/>
              </a:rPr>
              <a:t>e</a:t>
            </a:r>
            <a:r>
              <a:rPr lang="en-US" altLang="zh-CN" baseline="-25000" dirty="0">
                <a:effectLst/>
              </a:rPr>
              <a:t>2</a:t>
            </a:r>
            <a:r>
              <a:rPr lang="en-US" altLang="zh-CN" dirty="0">
                <a:effectLst/>
              </a:rPr>
              <a:t>,</a:t>
            </a:r>
            <a:r>
              <a:rPr lang="en-US" altLang="zh-CN" i="1" dirty="0">
                <a:effectLst/>
              </a:rPr>
              <a:t>e</a:t>
            </a:r>
            <a:r>
              <a:rPr lang="en-US" altLang="zh-CN" baseline="-25000" dirty="0">
                <a:effectLst/>
              </a:rPr>
              <a:t>3</a:t>
            </a:r>
            <a:r>
              <a:rPr lang="en-US" altLang="zh-CN" dirty="0">
                <a:effectLst/>
              </a:rPr>
              <a:t>}</a:t>
            </a:r>
            <a:r>
              <a:rPr lang="zh-CN" altLang="zh-CN" dirty="0">
                <a:effectLst/>
              </a:rPr>
              <a:t>都构成</a:t>
            </a:r>
            <a:r>
              <a:rPr lang="zh-CN" altLang="zh-CN" dirty="0">
                <a:solidFill>
                  <a:srgbClr val="0000FF"/>
                </a:solidFill>
                <a:effectLst/>
              </a:rPr>
              <a:t>匹配</a:t>
            </a:r>
            <a:r>
              <a:rPr lang="zh-CN" altLang="zh-CN" dirty="0">
                <a:effectLst/>
              </a:rPr>
              <a:t>，</a:t>
            </a:r>
            <a:endParaRPr lang="zh-CN" altLang="en-US" dirty="0"/>
          </a:p>
        </p:txBody>
      </p:sp>
      <p:grpSp>
        <p:nvGrpSpPr>
          <p:cNvPr id="205827" name="组合 26"/>
          <p:cNvGrpSpPr/>
          <p:nvPr/>
        </p:nvGrpSpPr>
        <p:grpSpPr bwMode="auto">
          <a:xfrm>
            <a:off x="6011863" y="3852863"/>
            <a:ext cx="2219325" cy="2997200"/>
            <a:chOff x="64416" y="3861048"/>
            <a:chExt cx="2218854" cy="2996952"/>
          </a:xfrm>
        </p:grpSpPr>
        <p:grpSp>
          <p:nvGrpSpPr>
            <p:cNvPr id="205829" name="组合 4"/>
            <p:cNvGrpSpPr/>
            <p:nvPr/>
          </p:nvGrpSpPr>
          <p:grpSpPr bwMode="auto">
            <a:xfrm>
              <a:off x="107504" y="3861048"/>
              <a:ext cx="2160240" cy="2996952"/>
              <a:chOff x="107504" y="3429000"/>
              <a:chExt cx="2495550" cy="3429000"/>
            </a:xfrm>
          </p:grpSpPr>
          <p:pic>
            <p:nvPicPr>
              <p:cNvPr id="20583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429000"/>
                <a:ext cx="2495550"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5839" name="TextBox 3"/>
              <p:cNvSpPr txBox="1">
                <a:spLocks noChangeArrowheads="1"/>
              </p:cNvSpPr>
              <p:nvPr/>
            </p:nvSpPr>
            <p:spPr bwMode="auto">
              <a:xfrm>
                <a:off x="1619672" y="4222224"/>
                <a:ext cx="792088" cy="871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en-US" altLang="zh-CN" sz="4400" b="0" i="1">
                    <a:solidFill>
                      <a:srgbClr val="000000"/>
                    </a:solidFill>
                    <a:latin typeface="Times New Roman" panose="02020603050405020304" pitchFamily="18" charset="0"/>
                    <a:cs typeface="Times New Roman" panose="02020603050405020304" pitchFamily="18" charset="0"/>
                  </a:rPr>
                  <a:t>e</a:t>
                </a:r>
                <a:r>
                  <a:rPr lang="en-US" altLang="zh-CN" sz="2800" b="0">
                    <a:solidFill>
                      <a:srgbClr val="000000"/>
                    </a:solidFill>
                    <a:latin typeface="Times New Roman" panose="02020603050405020304" pitchFamily="18" charset="0"/>
                    <a:cs typeface="Times New Roman" panose="02020603050405020304" pitchFamily="18" charset="0"/>
                  </a:rPr>
                  <a:t>2</a:t>
                </a:r>
                <a:endParaRPr lang="zh-CN" altLang="en-US" sz="2800" b="0">
                  <a:solidFill>
                    <a:srgbClr val="000000"/>
                  </a:solidFill>
                  <a:latin typeface="Times New Roman" panose="02020603050405020304" pitchFamily="18" charset="0"/>
                  <a:cs typeface="Times New Roman" panose="02020603050405020304" pitchFamily="18" charset="0"/>
                </a:endParaRPr>
              </a:p>
            </p:txBody>
          </p:sp>
        </p:grpSp>
        <p:cxnSp>
          <p:nvCxnSpPr>
            <p:cNvPr id="13" name="直接连接符 12"/>
            <p:cNvCxnSpPr>
              <a:stCxn id="14" idx="3"/>
            </p:cNvCxnSpPr>
            <p:nvPr/>
          </p:nvCxnSpPr>
          <p:spPr>
            <a:xfrm flipH="1">
              <a:off x="64416" y="4630921"/>
              <a:ext cx="453929" cy="453987"/>
            </a:xfrm>
            <a:prstGeom prst="line">
              <a:avLst/>
            </a:prstGeom>
          </p:spPr>
          <p:style>
            <a:lnRef idx="1">
              <a:schemeClr val="accent1"/>
            </a:lnRef>
            <a:fillRef idx="0">
              <a:schemeClr val="accent1"/>
            </a:fillRef>
            <a:effectRef idx="0">
              <a:schemeClr val="accent1"/>
            </a:effectRef>
            <a:fontRef idx="minor">
              <a:schemeClr val="tx1"/>
            </a:fontRef>
          </p:style>
        </p:cxnSp>
        <p:grpSp>
          <p:nvGrpSpPr>
            <p:cNvPr id="205831" name="组合 14"/>
            <p:cNvGrpSpPr/>
            <p:nvPr/>
          </p:nvGrpSpPr>
          <p:grpSpPr bwMode="auto">
            <a:xfrm>
              <a:off x="486940" y="3870572"/>
              <a:ext cx="835176" cy="791767"/>
              <a:chOff x="486940" y="3870572"/>
              <a:chExt cx="835176" cy="791767"/>
            </a:xfrm>
          </p:grpSpPr>
          <p:cxnSp>
            <p:nvCxnSpPr>
              <p:cNvPr id="7" name="直接连接符 6"/>
              <p:cNvCxnSpPr>
                <a:stCxn id="9" idx="3"/>
                <a:endCxn id="14" idx="7"/>
              </p:cNvCxnSpPr>
              <p:nvPr/>
            </p:nvCxnSpPr>
            <p:spPr>
              <a:xfrm flipH="1">
                <a:off x="670712" y="4054707"/>
                <a:ext cx="466626" cy="423827"/>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1105595" y="3870572"/>
                <a:ext cx="215854" cy="21588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sp>
            <p:nvSpPr>
              <p:cNvPr id="14" name="椭圆 13"/>
              <p:cNvSpPr/>
              <p:nvPr/>
            </p:nvSpPr>
            <p:spPr>
              <a:xfrm>
                <a:off x="486601" y="4446786"/>
                <a:ext cx="215854" cy="21588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grpSp>
        <p:grpSp>
          <p:nvGrpSpPr>
            <p:cNvPr id="18" name="组合 17"/>
            <p:cNvGrpSpPr/>
            <p:nvPr/>
          </p:nvGrpSpPr>
          <p:grpSpPr>
            <a:xfrm>
              <a:off x="1106092" y="4429224"/>
              <a:ext cx="835176" cy="791767"/>
              <a:chOff x="486940" y="3870572"/>
              <a:chExt cx="835176" cy="791767"/>
            </a:xfrm>
            <a:solidFill>
              <a:srgbClr val="0000FF"/>
            </a:solidFill>
          </p:grpSpPr>
          <p:cxnSp>
            <p:nvCxnSpPr>
              <p:cNvPr id="19" name="直接连接符 18"/>
              <p:cNvCxnSpPr>
                <a:stCxn id="20" idx="3"/>
                <a:endCxn id="21" idx="7"/>
              </p:cNvCxnSpPr>
              <p:nvPr/>
            </p:nvCxnSpPr>
            <p:spPr>
              <a:xfrm flipH="1">
                <a:off x="671328" y="4054960"/>
                <a:ext cx="466400" cy="422991"/>
              </a:xfrm>
              <a:prstGeom prst="line">
                <a:avLst/>
              </a:prstGeom>
              <a:grpFill/>
              <a:ln w="44450">
                <a:solidFill>
                  <a:srgbClr val="0000FF"/>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1106092" y="3870572"/>
                <a:ext cx="216024" cy="216024"/>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sp>
            <p:nvSpPr>
              <p:cNvPr id="21" name="椭圆 20"/>
              <p:cNvSpPr/>
              <p:nvPr/>
            </p:nvSpPr>
            <p:spPr>
              <a:xfrm>
                <a:off x="486940" y="4446315"/>
                <a:ext cx="216024" cy="216024"/>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grpSp>
        <p:cxnSp>
          <p:nvCxnSpPr>
            <p:cNvPr id="23" name="直接连接符 22"/>
            <p:cNvCxnSpPr>
              <a:stCxn id="24" idx="3"/>
              <a:endCxn id="25" idx="7"/>
            </p:cNvCxnSpPr>
            <p:nvPr/>
          </p:nvCxnSpPr>
          <p:spPr>
            <a:xfrm flipH="1" flipV="1">
              <a:off x="377087" y="5932564"/>
              <a:ext cx="1690329" cy="9524"/>
            </a:xfrm>
            <a:prstGeom prst="line">
              <a:avLst/>
            </a:prstGeom>
            <a:ln w="44450">
              <a:solidFill>
                <a:srgbClr val="00E2DD"/>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161164" y="5828117"/>
              <a:ext cx="2122106" cy="218832"/>
              <a:chOff x="161164" y="5828117"/>
              <a:chExt cx="2122106" cy="218832"/>
            </a:xfrm>
            <a:solidFill>
              <a:srgbClr val="FFFF00"/>
            </a:solidFill>
          </p:grpSpPr>
          <p:sp>
            <p:nvSpPr>
              <p:cNvPr id="24" name="椭圆 23"/>
              <p:cNvSpPr/>
              <p:nvPr/>
            </p:nvSpPr>
            <p:spPr>
              <a:xfrm rot="2597993">
                <a:off x="2067246" y="5830925"/>
                <a:ext cx="216024" cy="216024"/>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sp>
            <p:nvSpPr>
              <p:cNvPr id="25" name="椭圆 24"/>
              <p:cNvSpPr/>
              <p:nvPr/>
            </p:nvSpPr>
            <p:spPr>
              <a:xfrm rot="2597993">
                <a:off x="161164" y="5828117"/>
                <a:ext cx="216024" cy="216024"/>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grpSp>
      </p:grpSp>
      <p:sp>
        <p:nvSpPr>
          <p:cNvPr id="6" name="标题 5"/>
          <p:cNvSpPr>
            <a:spLocks noGrp="1"/>
          </p:cNvSpPr>
          <p:nvPr>
            <p:ph type="title"/>
          </p:nvPr>
        </p:nvSpPr>
        <p:spPr/>
        <p:txBody>
          <a:bodyPr/>
          <a:lstStyle/>
          <a:p>
            <a:pPr>
              <a:defRPr/>
            </a:pPr>
            <a:r>
              <a:rPr lang="zh-CN" altLang="en-US" dirty="0"/>
              <a:t>匹配</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p:txBody>
          <a:bodyPr/>
          <a:lstStyle/>
          <a:p>
            <a:endParaRPr lang="zh-CN" altLang="en-US"/>
          </a:p>
        </p:txBody>
      </p:sp>
      <p:pic>
        <p:nvPicPr>
          <p:cNvPr id="433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0350" y="1733550"/>
            <a:ext cx="3543300"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p:cNvSpPr>
            <a:spLocks noGrp="1"/>
          </p:cNvSpPr>
          <p:nvPr>
            <p:ph type="title" idx="4294967295"/>
          </p:nvPr>
        </p:nvSpPr>
        <p:spPr/>
        <p:txBody>
          <a:bodyPr/>
          <a:lstStyle/>
          <a:p>
            <a:pPr eaLnBrk="1" hangingPunct="1"/>
            <a:r>
              <a:rPr lang="zh-CN" altLang="zh-CN" sz="4000"/>
              <a:t>二分图的最大匹配</a:t>
            </a:r>
          </a:p>
        </p:txBody>
      </p:sp>
      <p:sp>
        <p:nvSpPr>
          <p:cNvPr id="128004" name="Text Box 4"/>
          <p:cNvSpPr txBox="1">
            <a:spLocks noChangeArrowheads="1"/>
          </p:cNvSpPr>
          <p:nvPr/>
        </p:nvSpPr>
        <p:spPr bwMode="auto">
          <a:xfrm>
            <a:off x="2195736" y="2420938"/>
            <a:ext cx="4808314" cy="206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ts val="1800"/>
              </a:spcBef>
              <a:buClr>
                <a:schemeClr val="accent1"/>
              </a:buClr>
              <a:buSzPct val="80000"/>
              <a:buFont typeface="Wingdings" panose="05000000000000000000" pitchFamily="2" charset="2"/>
              <a:buChar char=""/>
              <a:defRPr sz="2200">
                <a:solidFill>
                  <a:schemeClr val="tx1"/>
                </a:solidFill>
                <a:latin typeface="Calibri" panose="020F0502020204030204" pitchFamily="34" charset="0"/>
                <a:ea typeface="宋体" panose="02010600030101010101" pitchFamily="2" charset="-122"/>
              </a:defRPr>
            </a:lvl1pPr>
            <a:lvl2pPr marL="742950" indent="-285750" algn="l" eaLnBrk="0" hangingPunct="0">
              <a:spcBef>
                <a:spcPts val="1800"/>
              </a:spcBef>
              <a:buClr>
                <a:schemeClr val="accent1"/>
              </a:buClr>
              <a:buSzPct val="80000"/>
              <a:buFont typeface="Wingdings" panose="05000000000000000000" pitchFamily="2" charset="2"/>
              <a:buChar char=""/>
              <a:defRPr sz="2000">
                <a:solidFill>
                  <a:schemeClr val="tx1"/>
                </a:solidFill>
                <a:latin typeface="Calibri" panose="020F0502020204030204" pitchFamily="34" charset="0"/>
                <a:ea typeface="宋体" panose="02010600030101010101" pitchFamily="2" charset="-122"/>
              </a:defRPr>
            </a:lvl2pPr>
            <a:lvl3pPr marL="1143000" indent="-228600" algn="l" eaLnBrk="0" hangingPunct="0">
              <a:spcBef>
                <a:spcPts val="1200"/>
              </a:spcBef>
              <a:buClr>
                <a:schemeClr val="accent1"/>
              </a:buClr>
              <a:buSzPct val="80000"/>
              <a:buFont typeface="Wingdings" panose="05000000000000000000" pitchFamily="2" charset="2"/>
              <a:buChar char=""/>
              <a:defRPr>
                <a:solidFill>
                  <a:schemeClr val="tx1"/>
                </a:solidFill>
                <a:latin typeface="Calibri" panose="020F0502020204030204" pitchFamily="34" charset="0"/>
                <a:ea typeface="宋体" panose="02010600030101010101" pitchFamily="2" charset="-122"/>
              </a:defRPr>
            </a:lvl3pPr>
            <a:lvl4pPr marL="16002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4pPr>
            <a:lvl5pPr marL="2057400" indent="-228600" algn="l" eaLnBrk="0" hangingPunct="0">
              <a:spcBef>
                <a:spcPts val="1200"/>
              </a:spcBef>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ts val="1200"/>
              </a:spcBef>
              <a:spcAft>
                <a:spcPct val="0"/>
              </a:spcAft>
              <a:buClr>
                <a:schemeClr val="accent1"/>
              </a:buClr>
              <a:buSzPct val="80000"/>
              <a:buFont typeface="Wingdings" panose="05000000000000000000" pitchFamily="2" charset="2"/>
              <a:buChar char=""/>
              <a:defRPr sz="16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zh-CN" altLang="en-US" sz="3200" b="1" dirty="0">
                <a:solidFill>
                  <a:srgbClr val="000000"/>
                </a:solidFill>
              </a:rPr>
              <a:t>如右图所示：蓝色部分</a:t>
            </a:r>
          </a:p>
          <a:p>
            <a:pPr eaLnBrk="1" hangingPunct="1">
              <a:spcBef>
                <a:spcPct val="0"/>
              </a:spcBef>
              <a:buClrTx/>
              <a:buSzTx/>
              <a:buFont typeface="Arial" panose="020B0604020202020204" pitchFamily="34" charset="0"/>
              <a:buNone/>
            </a:pPr>
            <a:r>
              <a:rPr lang="zh-CN" altLang="en-US" sz="3200" b="1" dirty="0">
                <a:solidFill>
                  <a:srgbClr val="000000"/>
                </a:solidFill>
              </a:rPr>
              <a:t>就构成一个最大匹配，</a:t>
            </a:r>
          </a:p>
          <a:p>
            <a:pPr eaLnBrk="1" hangingPunct="1">
              <a:spcBef>
                <a:spcPct val="0"/>
              </a:spcBef>
              <a:buClrTx/>
              <a:buSzTx/>
              <a:buFont typeface="Arial" panose="020B0604020202020204" pitchFamily="34" charset="0"/>
              <a:buNone/>
            </a:pPr>
            <a:r>
              <a:rPr lang="zh-CN" altLang="en-US" sz="3200" b="1" dirty="0">
                <a:solidFill>
                  <a:srgbClr val="000000"/>
                </a:solidFill>
              </a:rPr>
              <a:t>同时它也是一个完美匹</a:t>
            </a:r>
          </a:p>
          <a:p>
            <a:pPr eaLnBrk="1" hangingPunct="1">
              <a:spcBef>
                <a:spcPct val="0"/>
              </a:spcBef>
              <a:buClrTx/>
              <a:buSzTx/>
              <a:buFont typeface="Arial" panose="020B0604020202020204" pitchFamily="34" charset="0"/>
              <a:buNone/>
            </a:pPr>
            <a:r>
              <a:rPr lang="zh-CN" altLang="en-US" sz="3200" b="1" dirty="0">
                <a:solidFill>
                  <a:srgbClr val="000000"/>
                </a:solidFill>
              </a:rPr>
              <a:t>配</a:t>
            </a:r>
          </a:p>
        </p:txBody>
      </p:sp>
      <p:pic>
        <p:nvPicPr>
          <p:cNvPr id="128005" name="Picture 5" descr="NLFUU$X4)Y3E)@8N91}ZF[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25" y="4365625"/>
            <a:ext cx="2528888"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75642"/>
            <a:ext cx="3648075"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29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740" y="908720"/>
            <a:ext cx="4431041" cy="440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906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128" y="3573016"/>
            <a:ext cx="2937891" cy="273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098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90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a:effectLst/>
              </a:rPr>
              <a:t>边 </a:t>
            </a:r>
            <a:r>
              <a:rPr lang="en-US" altLang="zh-CN" i="1" dirty="0">
                <a:effectLst/>
              </a:rPr>
              <a:t>k</a:t>
            </a:r>
            <a:r>
              <a:rPr lang="en-US" altLang="zh-CN" dirty="0">
                <a:effectLst/>
              </a:rPr>
              <a:t> </a:t>
            </a:r>
            <a:r>
              <a:rPr lang="zh-CN" altLang="zh-CN" dirty="0">
                <a:effectLst/>
              </a:rPr>
              <a:t>色可染</a:t>
            </a:r>
            <a:endParaRPr lang="zh-CN" altLang="en-US" dirty="0"/>
          </a:p>
        </p:txBody>
      </p:sp>
      <p:sp>
        <p:nvSpPr>
          <p:cNvPr id="3" name="内容占位符 2"/>
          <p:cNvSpPr>
            <a:spLocks noGrp="1"/>
          </p:cNvSpPr>
          <p:nvPr>
            <p:ph idx="1"/>
          </p:nvPr>
        </p:nvSpPr>
        <p:spPr/>
        <p:txBody>
          <a:bodyPr/>
          <a:lstStyle/>
          <a:p>
            <a:pPr>
              <a:defRPr/>
            </a:pPr>
            <a:r>
              <a:rPr lang="zh-CN" altLang="zh-CN" dirty="0">
                <a:solidFill>
                  <a:srgbClr val="FF0000"/>
                </a:solidFill>
                <a:effectLst/>
              </a:rPr>
              <a:t>定义 </a:t>
            </a:r>
            <a:r>
              <a:rPr lang="en-US" altLang="zh-CN" dirty="0">
                <a:solidFill>
                  <a:srgbClr val="FF0000"/>
                </a:solidFill>
                <a:effectLst/>
              </a:rPr>
              <a:t>6.2.2 </a:t>
            </a:r>
            <a:r>
              <a:rPr lang="zh-CN" altLang="zh-CN" dirty="0">
                <a:effectLst/>
              </a:rPr>
              <a:t>若存在 </a:t>
            </a:r>
            <a:r>
              <a:rPr lang="en-US" altLang="zh-CN" dirty="0">
                <a:effectLst/>
              </a:rPr>
              <a:t>G </a:t>
            </a:r>
            <a:r>
              <a:rPr lang="zh-CN" altLang="zh-CN" dirty="0">
                <a:effectLst/>
              </a:rPr>
              <a:t>的一种边正常 </a:t>
            </a:r>
            <a:r>
              <a:rPr lang="en-US" altLang="zh-CN" i="1" dirty="0">
                <a:effectLst/>
              </a:rPr>
              <a:t>k</a:t>
            </a:r>
            <a:r>
              <a:rPr lang="en-US" altLang="zh-CN" dirty="0">
                <a:effectLst/>
              </a:rPr>
              <a:t> </a:t>
            </a:r>
            <a:r>
              <a:rPr lang="zh-CN" altLang="zh-CN" dirty="0">
                <a:effectLst/>
              </a:rPr>
              <a:t>染色，则称 </a:t>
            </a:r>
            <a:r>
              <a:rPr lang="en-US" altLang="zh-CN" dirty="0">
                <a:effectLst/>
              </a:rPr>
              <a:t>G </a:t>
            </a:r>
            <a:r>
              <a:rPr lang="zh-CN" altLang="zh-CN" dirty="0">
                <a:effectLst/>
              </a:rPr>
              <a:t>是边 </a:t>
            </a:r>
            <a:r>
              <a:rPr lang="en-US" altLang="zh-CN" i="1" dirty="0">
                <a:effectLst/>
              </a:rPr>
              <a:t>k</a:t>
            </a:r>
            <a:r>
              <a:rPr lang="en-US" altLang="zh-CN" dirty="0">
                <a:effectLst/>
              </a:rPr>
              <a:t> </a:t>
            </a:r>
            <a:r>
              <a:rPr lang="zh-CN" altLang="zh-CN" dirty="0">
                <a:effectLst/>
              </a:rPr>
              <a:t>色可染的（</a:t>
            </a:r>
            <a:r>
              <a:rPr lang="en-US" altLang="zh-CN" dirty="0">
                <a:effectLst/>
              </a:rPr>
              <a:t>edge k-</a:t>
            </a:r>
            <a:r>
              <a:rPr lang="en-US" altLang="zh-CN" dirty="0" err="1">
                <a:effectLst/>
              </a:rPr>
              <a:t>colourable</a:t>
            </a:r>
            <a:r>
              <a:rPr lang="zh-CN" altLang="zh-CN" dirty="0">
                <a:effectLst/>
              </a:rPr>
              <a:t>）。</a:t>
            </a:r>
          </a:p>
          <a:p>
            <a:pPr>
              <a:defRPr/>
            </a:pPr>
            <a:r>
              <a:rPr lang="en-US" altLang="zh-CN" dirty="0">
                <a:effectLst/>
              </a:rPr>
              <a:t> </a:t>
            </a:r>
            <a:endParaRPr lang="zh-CN" altLang="zh-CN" dirty="0">
              <a:effectLst/>
            </a:endParaRPr>
          </a:p>
          <a:p>
            <a:pPr>
              <a:defRPr/>
            </a:pPr>
            <a:r>
              <a:rPr lang="zh-CN" altLang="zh-CN" dirty="0">
                <a:effectLst/>
              </a:rPr>
              <a:t>注：（</a:t>
            </a:r>
            <a:r>
              <a:rPr lang="en-US" altLang="zh-CN" dirty="0">
                <a:effectLst/>
              </a:rPr>
              <a:t>1</a:t>
            </a:r>
            <a:r>
              <a:rPr lang="zh-CN" altLang="zh-CN" dirty="0">
                <a:effectLst/>
              </a:rPr>
              <a:t>）每个无环非空图的边必 </a:t>
            </a:r>
            <a:r>
              <a:rPr lang="en-US" altLang="zh-CN" dirty="0">
                <a:effectLst/>
              </a:rPr>
              <a:t>E(G) </a:t>
            </a:r>
            <a:r>
              <a:rPr lang="zh-CN" altLang="zh-CN" dirty="0">
                <a:effectLst/>
              </a:rPr>
              <a:t>色可染。</a:t>
            </a:r>
          </a:p>
          <a:p>
            <a:pPr>
              <a:defRPr/>
            </a:pPr>
            <a:r>
              <a:rPr lang="en-US" altLang="zh-CN" dirty="0">
                <a:effectLst/>
              </a:rPr>
              <a:t> </a:t>
            </a:r>
            <a:endParaRPr lang="zh-CN" altLang="zh-CN" dirty="0">
              <a:effectLst/>
            </a:endParaRPr>
          </a:p>
          <a:p>
            <a:pPr>
              <a:defRPr/>
            </a:pPr>
            <a:r>
              <a:rPr lang="zh-CN" altLang="zh-CN" dirty="0">
                <a:effectLst/>
              </a:rPr>
              <a:t>（</a:t>
            </a:r>
            <a:r>
              <a:rPr lang="en-US" altLang="zh-CN" dirty="0">
                <a:effectLst/>
              </a:rPr>
              <a:t>2</a:t>
            </a:r>
            <a:r>
              <a:rPr lang="zh-CN" altLang="zh-CN" dirty="0">
                <a:effectLst/>
              </a:rPr>
              <a:t>）若 </a:t>
            </a:r>
            <a:r>
              <a:rPr lang="en-US" altLang="zh-CN" i="1" dirty="0">
                <a:effectLst/>
              </a:rPr>
              <a:t>G</a:t>
            </a:r>
            <a:r>
              <a:rPr lang="en-US" altLang="zh-CN" dirty="0">
                <a:effectLst/>
              </a:rPr>
              <a:t> </a:t>
            </a:r>
            <a:r>
              <a:rPr lang="zh-CN" altLang="zh-CN" dirty="0">
                <a:effectLst/>
              </a:rPr>
              <a:t>是边 </a:t>
            </a:r>
            <a:r>
              <a:rPr lang="en-US" altLang="zh-CN" i="1" dirty="0">
                <a:effectLst/>
              </a:rPr>
              <a:t>k</a:t>
            </a:r>
            <a:r>
              <a:rPr lang="en-US" altLang="zh-CN" dirty="0">
                <a:effectLst/>
              </a:rPr>
              <a:t> </a:t>
            </a:r>
            <a:r>
              <a:rPr lang="zh-CN" altLang="zh-CN" dirty="0">
                <a:effectLst/>
              </a:rPr>
              <a:t>色可染的，则对 </a:t>
            </a:r>
            <a:r>
              <a:rPr lang="en-US" altLang="zh-CN" dirty="0">
                <a:effectLst/>
              </a:rPr>
              <a:t>∀</a:t>
            </a:r>
            <a:r>
              <a:rPr lang="en-US" altLang="zh-CN" i="1" dirty="0">
                <a:effectLst/>
              </a:rPr>
              <a:t>l</a:t>
            </a:r>
            <a:r>
              <a:rPr lang="en-US" altLang="zh-CN" dirty="0">
                <a:effectLst/>
              </a:rPr>
              <a:t> ≥ </a:t>
            </a:r>
            <a:r>
              <a:rPr lang="en-US" altLang="zh-CN" i="1" dirty="0">
                <a:effectLst/>
              </a:rPr>
              <a:t>k</a:t>
            </a:r>
            <a:r>
              <a:rPr lang="en-US" altLang="zh-CN" dirty="0">
                <a:effectLst/>
              </a:rPr>
              <a:t> , G </a:t>
            </a:r>
            <a:r>
              <a:rPr lang="zh-CN" altLang="zh-CN" dirty="0">
                <a:effectLst/>
              </a:rPr>
              <a:t>也是 </a:t>
            </a:r>
            <a:r>
              <a:rPr lang="en-US" altLang="zh-CN" i="1" dirty="0">
                <a:effectLst/>
              </a:rPr>
              <a:t>l</a:t>
            </a:r>
            <a:r>
              <a:rPr lang="en-US" altLang="zh-CN" dirty="0">
                <a:effectLst/>
              </a:rPr>
              <a:t> </a:t>
            </a:r>
            <a:r>
              <a:rPr lang="zh-CN" altLang="zh-CN" dirty="0">
                <a:effectLst/>
              </a:rPr>
              <a:t>色可染的。</a:t>
            </a:r>
          </a:p>
          <a:p>
            <a:pPr>
              <a:defRPr/>
            </a:pPr>
            <a:endParaRPr lang="zh-CN" altLang="en-US" dirty="0"/>
          </a:p>
        </p:txBody>
      </p:sp>
    </p:spTree>
    <p:extLst>
      <p:ext uri="{BB962C8B-B14F-4D97-AF65-F5344CB8AC3E}">
        <p14:creationId xmlns:p14="http://schemas.microsoft.com/office/powerpoint/2010/main" val="4419062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884237"/>
            <a:ext cx="8540750" cy="720725"/>
          </a:xfrm>
        </p:spPr>
        <p:txBody>
          <a:bodyPr/>
          <a:lstStyle/>
          <a:p>
            <a:pPr>
              <a:defRPr/>
            </a:pPr>
            <a:r>
              <a:rPr lang="zh-CN" altLang="zh-CN" dirty="0">
                <a:solidFill>
                  <a:srgbClr val="FF0000"/>
                </a:solidFill>
                <a:effectLst/>
              </a:rPr>
              <a:t>边色数</a:t>
            </a:r>
            <a:endParaRPr lang="zh-CN" altLang="en-US" dirty="0"/>
          </a:p>
        </p:txBody>
      </p:sp>
      <p:sp>
        <p:nvSpPr>
          <p:cNvPr id="3" name="内容占位符 2"/>
          <p:cNvSpPr>
            <a:spLocks noGrp="1"/>
          </p:cNvSpPr>
          <p:nvPr>
            <p:ph idx="1"/>
          </p:nvPr>
        </p:nvSpPr>
        <p:spPr>
          <a:xfrm>
            <a:off x="1822440" y="-387424"/>
            <a:ext cx="8540750" cy="6329362"/>
          </a:xfrm>
        </p:spPr>
        <p:txBody>
          <a:bodyPr/>
          <a:lstStyle/>
          <a:p>
            <a:pPr>
              <a:defRPr/>
            </a:pPr>
            <a:r>
              <a:rPr lang="zh-CN" altLang="zh-CN" dirty="0">
                <a:solidFill>
                  <a:srgbClr val="FF0000"/>
                </a:solidFill>
                <a:effectLst/>
              </a:rPr>
              <a:t>定义 </a:t>
            </a:r>
            <a:r>
              <a:rPr lang="en-US" altLang="zh-CN" dirty="0">
                <a:solidFill>
                  <a:srgbClr val="FF0000"/>
                </a:solidFill>
                <a:effectLst/>
              </a:rPr>
              <a:t>6.2.3 </a:t>
            </a:r>
            <a:r>
              <a:rPr lang="zh-CN" altLang="zh-CN" dirty="0">
                <a:effectLst/>
              </a:rPr>
              <a:t>正整数 </a:t>
            </a:r>
            <a:r>
              <a:rPr lang="en-US" altLang="zh-CN" i="1" dirty="0">
                <a:effectLst/>
              </a:rPr>
              <a:t>χ</a:t>
            </a:r>
            <a:r>
              <a:rPr lang="en-US" altLang="zh-CN" dirty="0">
                <a:effectLst/>
              </a:rPr>
              <a:t> ′(</a:t>
            </a:r>
            <a:r>
              <a:rPr lang="en-US" altLang="zh-CN" i="1" dirty="0">
                <a:effectLst/>
              </a:rPr>
              <a:t>G</a:t>
            </a:r>
            <a:r>
              <a:rPr lang="en-US" altLang="zh-CN" dirty="0">
                <a:effectLst/>
              </a:rPr>
              <a:t>) = min{</a:t>
            </a:r>
            <a:r>
              <a:rPr lang="en-US" altLang="zh-CN" i="1" dirty="0">
                <a:effectLst/>
              </a:rPr>
              <a:t>k </a:t>
            </a:r>
            <a:r>
              <a:rPr lang="he-IL" altLang="zh-CN" dirty="0">
                <a:effectLst/>
              </a:rPr>
              <a:t>׀</a:t>
            </a:r>
            <a:r>
              <a:rPr lang="en-US" altLang="zh-CN" i="1" dirty="0">
                <a:effectLst/>
              </a:rPr>
              <a:t>G</a:t>
            </a:r>
            <a:r>
              <a:rPr lang="en-US" altLang="zh-CN" dirty="0">
                <a:effectLst/>
              </a:rPr>
              <a:t> </a:t>
            </a:r>
            <a:r>
              <a:rPr lang="zh-CN" altLang="zh-CN" dirty="0">
                <a:effectLst/>
              </a:rPr>
              <a:t>是边 </a:t>
            </a:r>
            <a:r>
              <a:rPr lang="en-US" altLang="zh-CN" i="1" dirty="0">
                <a:effectLst/>
              </a:rPr>
              <a:t>k</a:t>
            </a:r>
            <a:r>
              <a:rPr lang="en-US" altLang="zh-CN" dirty="0">
                <a:effectLst/>
              </a:rPr>
              <a:t> </a:t>
            </a:r>
            <a:r>
              <a:rPr lang="zh-CN" altLang="zh-CN" dirty="0">
                <a:effectLst/>
              </a:rPr>
              <a:t>色可染的</a:t>
            </a:r>
            <a:r>
              <a:rPr lang="en-US" altLang="zh-CN" dirty="0">
                <a:effectLst/>
              </a:rPr>
              <a:t>}</a:t>
            </a:r>
            <a:r>
              <a:rPr lang="zh-CN" altLang="zh-CN" dirty="0">
                <a:effectLst/>
              </a:rPr>
              <a:t>称为 </a:t>
            </a:r>
            <a:r>
              <a:rPr lang="en-US" altLang="zh-CN" dirty="0">
                <a:effectLst/>
              </a:rPr>
              <a:t>G </a:t>
            </a:r>
            <a:r>
              <a:rPr lang="zh-CN" altLang="zh-CN" dirty="0">
                <a:effectLst/>
              </a:rPr>
              <a:t>的</a:t>
            </a:r>
            <a:r>
              <a:rPr lang="zh-CN" altLang="zh-CN" dirty="0">
                <a:solidFill>
                  <a:srgbClr val="FF0000"/>
                </a:solidFill>
                <a:effectLst/>
              </a:rPr>
              <a:t>边色数</a:t>
            </a:r>
            <a:r>
              <a:rPr lang="zh-CN" altLang="zh-CN" dirty="0">
                <a:effectLst/>
              </a:rPr>
              <a:t> </a:t>
            </a:r>
            <a:r>
              <a:rPr lang="en-US" altLang="zh-CN" dirty="0">
                <a:effectLst/>
              </a:rPr>
              <a:t>(edge chromatic number)</a:t>
            </a:r>
            <a:r>
              <a:rPr lang="zh-CN" altLang="zh-CN" dirty="0">
                <a:effectLst/>
              </a:rPr>
              <a:t>。</a:t>
            </a:r>
          </a:p>
          <a:p>
            <a:pPr>
              <a:defRPr/>
            </a:pPr>
            <a:endParaRPr lang="zh-CN" altLang="en-US" dirty="0"/>
          </a:p>
        </p:txBody>
      </p:sp>
      <p:pic>
        <p:nvPicPr>
          <p:cNvPr id="414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695" y="1753419"/>
            <a:ext cx="885666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47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696" y="5724197"/>
            <a:ext cx="8993287" cy="771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3366" y="-95250"/>
            <a:ext cx="4114800"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598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890" y="3396149"/>
            <a:ext cx="8077200"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对象 8"/>
          <p:cNvGraphicFramePr/>
          <p:nvPr>
            <p:extLst>
              <p:ext uri="{D42A27DB-BD31-4B8C-83A1-F6EECF244321}">
                <p14:modId xmlns:p14="http://schemas.microsoft.com/office/powerpoint/2010/main" val="1177274125"/>
              </p:ext>
            </p:extLst>
          </p:nvPr>
        </p:nvGraphicFramePr>
        <p:xfrm>
          <a:off x="-485975" y="4687040"/>
          <a:ext cx="3355340" cy="485775"/>
        </p:xfrm>
        <a:graphic>
          <a:graphicData uri="http://schemas.openxmlformats.org/presentationml/2006/ole">
            <mc:AlternateContent xmlns:mc="http://schemas.openxmlformats.org/markup-compatibility/2006">
              <mc:Choice xmlns:v="urn:schemas-microsoft-com:vml" Requires="v">
                <p:oleObj spid="_x0000_s427173" r:id="rId7" imgW="3352800" imgH="485775" progId="Paint.Picture">
                  <p:embed/>
                </p:oleObj>
              </mc:Choice>
              <mc:Fallback>
                <p:oleObj r:id="rId7" imgW="3352800" imgH="485775" progId="Paint.Picture">
                  <p:embed/>
                  <p:pic>
                    <p:nvPicPr>
                      <p:cNvPr id="0" name="图片 9"/>
                      <p:cNvPicPr/>
                      <p:nvPr/>
                    </p:nvPicPr>
                    <p:blipFill>
                      <a:blip r:embed="rId8"/>
                      <a:stretch>
                        <a:fillRect/>
                      </a:stretch>
                    </p:blipFill>
                    <p:spPr>
                      <a:xfrm>
                        <a:off x="-485975" y="4687040"/>
                        <a:ext cx="3355340" cy="485775"/>
                      </a:xfrm>
                      <a:prstGeom prst="rect">
                        <a:avLst/>
                      </a:prstGeom>
                    </p:spPr>
                  </p:pic>
                </p:oleObj>
              </mc:Fallback>
            </mc:AlternateContent>
          </a:graphicData>
        </a:graphic>
      </p:graphicFrame>
      <p:graphicFrame>
        <p:nvGraphicFramePr>
          <p:cNvPr id="11" name="对象 10"/>
          <p:cNvGraphicFramePr/>
          <p:nvPr>
            <p:extLst>
              <p:ext uri="{D42A27DB-BD31-4B8C-83A1-F6EECF244321}">
                <p14:modId xmlns:p14="http://schemas.microsoft.com/office/powerpoint/2010/main" val="772305060"/>
              </p:ext>
            </p:extLst>
          </p:nvPr>
        </p:nvGraphicFramePr>
        <p:xfrm>
          <a:off x="7846178" y="3133725"/>
          <a:ext cx="4404360" cy="2430780"/>
        </p:xfrm>
        <a:graphic>
          <a:graphicData uri="http://schemas.openxmlformats.org/presentationml/2006/ole">
            <mc:AlternateContent xmlns:mc="http://schemas.openxmlformats.org/markup-compatibility/2006">
              <mc:Choice xmlns:v="urn:schemas-microsoft-com:vml" Requires="v">
                <p:oleObj spid="_x0000_s427174" r:id="rId9" imgW="4400550" imgH="2428875" progId="Paint.Picture">
                  <p:embed/>
                </p:oleObj>
              </mc:Choice>
              <mc:Fallback>
                <p:oleObj r:id="rId9" imgW="4400550" imgH="2428875" progId="Paint.Picture">
                  <p:embed/>
                  <p:pic>
                    <p:nvPicPr>
                      <p:cNvPr id="0" name="图片 11"/>
                      <p:cNvPicPr/>
                      <p:nvPr/>
                    </p:nvPicPr>
                    <p:blipFill>
                      <a:blip r:embed="rId10"/>
                      <a:stretch>
                        <a:fillRect/>
                      </a:stretch>
                    </p:blipFill>
                    <p:spPr>
                      <a:xfrm>
                        <a:off x="7846178" y="3133725"/>
                        <a:ext cx="4404360" cy="243078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pic>
        <p:nvPicPr>
          <p:cNvPr id="415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1" y="2526184"/>
            <a:ext cx="9140265"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70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880" y="374172"/>
            <a:ext cx="5574490" cy="214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24919" y="143339"/>
            <a:ext cx="8939917" cy="461665"/>
          </a:xfrm>
          <a:prstGeom prst="rect">
            <a:avLst/>
          </a:prstGeom>
          <a:solidFill>
            <a:srgbClr val="FFFF00"/>
          </a:solidFill>
        </p:spPr>
        <p:txBody>
          <a:bodyPr wrap="square" rtlCol="0">
            <a:spAutoFit/>
          </a:bodyPr>
          <a:lstStyle/>
          <a:p>
            <a:r>
              <a:rPr lang="zh-CN" altLang="en-US" sz="2400" b="1" dirty="0"/>
              <a:t>轮图</a:t>
            </a:r>
            <a:r>
              <a:rPr lang="en-US" altLang="zh-CN" sz="2400" b="1" dirty="0" err="1"/>
              <a:t>Wn</a:t>
            </a:r>
            <a:r>
              <a:rPr lang="zh-CN" altLang="en-US" sz="2400" b="1" dirty="0"/>
              <a:t>（</a:t>
            </a:r>
            <a:r>
              <a:rPr lang="en-US" altLang="zh-CN" sz="2400" b="1" dirty="0"/>
              <a:t>W</a:t>
            </a:r>
            <a:r>
              <a:rPr lang="en-US" altLang="zh-CN" sz="2400" b="1" baseline="-25000" dirty="0"/>
              <a:t>1,n</a:t>
            </a:r>
            <a:r>
              <a:rPr lang="zh-CN" altLang="en-US" sz="2400" b="1" dirty="0"/>
              <a:t>）：圈图加一个与圈上各点相连的中间顶点（</a:t>
            </a:r>
            <a:r>
              <a:rPr lang="en-US" altLang="zh-CN" sz="2400" b="1" dirty="0"/>
              <a:t>n≥3</a:t>
            </a:r>
            <a:r>
              <a:rPr lang="zh-CN" altLang="en-US" sz="2400" b="1" dirty="0"/>
              <a: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34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688"/>
            <a:ext cx="9117958" cy="3692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48820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2"/>
          <p:cNvSpPr txBox="1">
            <a:spLocks noChangeArrowheads="1"/>
          </p:cNvSpPr>
          <p:nvPr/>
        </p:nvSpPr>
        <p:spPr bwMode="auto">
          <a:xfrm>
            <a:off x="1714500" y="3905250"/>
            <a:ext cx="4762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300" tIns="57150" rIns="114300" bIns="57150">
            <a:spAutoFit/>
          </a:bodyPr>
          <a:lstStyle>
            <a:lvl1pPr defTabSz="1143000" eaLnBrk="0" hangingPunct="0">
              <a:defRPr b="1">
                <a:solidFill>
                  <a:schemeClr val="tx1"/>
                </a:solidFill>
                <a:latin typeface="Comic Sans MS" panose="030F0702030302020204" pitchFamily="66" charset="0"/>
                <a:ea typeface="宋体" panose="02010600030101010101" pitchFamily="2" charset="-122"/>
              </a:defRPr>
            </a:lvl1pPr>
            <a:lvl2pPr marL="742950" indent="-285750" defTabSz="1143000" eaLnBrk="0" hangingPunct="0">
              <a:defRPr b="1">
                <a:solidFill>
                  <a:schemeClr val="tx1"/>
                </a:solidFill>
                <a:latin typeface="Comic Sans MS" panose="030F0702030302020204" pitchFamily="66" charset="0"/>
                <a:ea typeface="宋体" panose="02010600030101010101" pitchFamily="2" charset="-122"/>
              </a:defRPr>
            </a:lvl2pPr>
            <a:lvl3pPr marL="1143000" indent="-228600" defTabSz="1143000" eaLnBrk="0" hangingPunct="0">
              <a:defRPr b="1">
                <a:solidFill>
                  <a:schemeClr val="tx1"/>
                </a:solidFill>
                <a:latin typeface="Comic Sans MS" panose="030F0702030302020204" pitchFamily="66" charset="0"/>
                <a:ea typeface="宋体" panose="02010600030101010101" pitchFamily="2" charset="-122"/>
              </a:defRPr>
            </a:lvl3pPr>
            <a:lvl4pPr marL="1600200" indent="-228600" defTabSz="1143000" eaLnBrk="0" hangingPunct="0">
              <a:defRPr b="1">
                <a:solidFill>
                  <a:schemeClr val="tx1"/>
                </a:solidFill>
                <a:latin typeface="Comic Sans MS" panose="030F0702030302020204" pitchFamily="66" charset="0"/>
                <a:ea typeface="宋体" panose="02010600030101010101" pitchFamily="2" charset="-122"/>
              </a:defRPr>
            </a:lvl4pPr>
            <a:lvl5pPr marL="2057400" indent="-228600" defTabSz="1143000" eaLnBrk="0" hangingPunct="0">
              <a:defRPr b="1">
                <a:solidFill>
                  <a:schemeClr val="tx1"/>
                </a:solidFill>
                <a:latin typeface="Comic Sans MS" panose="030F0702030302020204" pitchFamily="66" charset="0"/>
                <a:ea typeface="宋体" panose="02010600030101010101" pitchFamily="2" charset="-122"/>
              </a:defRPr>
            </a:lvl5pPr>
            <a:lvl6pPr marL="2514600" indent="-228600" defTabSz="1143000" eaLnBrk="0" fontAlgn="base" hangingPunct="0">
              <a:spcBef>
                <a:spcPct val="0"/>
              </a:spcBef>
              <a:spcAft>
                <a:spcPct val="0"/>
              </a:spcAft>
              <a:buFont typeface="Arial" panose="020B0604020202020204" pitchFamily="34" charset="0"/>
              <a:defRPr b="1">
                <a:solidFill>
                  <a:schemeClr val="tx1"/>
                </a:solidFill>
                <a:latin typeface="Comic Sans MS" panose="030F0702030302020204" pitchFamily="66" charset="0"/>
                <a:ea typeface="宋体" panose="02010600030101010101" pitchFamily="2" charset="-122"/>
              </a:defRPr>
            </a:lvl6pPr>
            <a:lvl7pPr marL="2971800" indent="-228600" defTabSz="1143000" eaLnBrk="0" fontAlgn="base" hangingPunct="0">
              <a:spcBef>
                <a:spcPct val="0"/>
              </a:spcBef>
              <a:spcAft>
                <a:spcPct val="0"/>
              </a:spcAft>
              <a:buFont typeface="Arial" panose="020B0604020202020204" pitchFamily="34" charset="0"/>
              <a:defRPr b="1">
                <a:solidFill>
                  <a:schemeClr val="tx1"/>
                </a:solidFill>
                <a:latin typeface="Comic Sans MS" panose="030F0702030302020204" pitchFamily="66" charset="0"/>
                <a:ea typeface="宋体" panose="02010600030101010101" pitchFamily="2" charset="-122"/>
              </a:defRPr>
            </a:lvl7pPr>
            <a:lvl8pPr marL="3429000" indent="-228600" defTabSz="1143000" eaLnBrk="0" fontAlgn="base" hangingPunct="0">
              <a:spcBef>
                <a:spcPct val="0"/>
              </a:spcBef>
              <a:spcAft>
                <a:spcPct val="0"/>
              </a:spcAft>
              <a:buFont typeface="Arial" panose="020B0604020202020204" pitchFamily="34" charset="0"/>
              <a:defRPr b="1">
                <a:solidFill>
                  <a:schemeClr val="tx1"/>
                </a:solidFill>
                <a:latin typeface="Comic Sans MS" panose="030F0702030302020204" pitchFamily="66" charset="0"/>
                <a:ea typeface="宋体" panose="02010600030101010101" pitchFamily="2" charset="-122"/>
              </a:defRPr>
            </a:lvl8pPr>
            <a:lvl9pPr marL="3886200" indent="-228600" defTabSz="1143000" eaLnBrk="0" fontAlgn="base" hangingPunct="0">
              <a:spcBef>
                <a:spcPct val="0"/>
              </a:spcBef>
              <a:spcAft>
                <a:spcPct val="0"/>
              </a:spcAft>
              <a:buFont typeface="Arial" panose="020B0604020202020204" pitchFamily="34" charset="0"/>
              <a:defRPr b="1">
                <a:solidFill>
                  <a:schemeClr val="tx1"/>
                </a:solidFill>
                <a:latin typeface="Comic Sans MS" panose="030F0702030302020204" pitchFamily="66" charset="0"/>
                <a:ea typeface="宋体" panose="02010600030101010101" pitchFamily="2" charset="-122"/>
              </a:defRPr>
            </a:lvl9pPr>
          </a:lstStyle>
          <a:p>
            <a:pPr algn="ctr" eaLnBrk="1" hangingPunct="1">
              <a:spcBef>
                <a:spcPct val="50000"/>
              </a:spcBef>
            </a:pPr>
            <a:endParaRPr kumimoji="1" lang="zh-CN" altLang="zh-CN" sz="3000" b="0">
              <a:latin typeface="Arial Black" panose="020B0A04020102020204" pitchFamily="34" charset="0"/>
            </a:endParaRPr>
          </a:p>
        </p:txBody>
      </p:sp>
      <p:sp>
        <p:nvSpPr>
          <p:cNvPr id="6148" name="Rectangle 3"/>
          <p:cNvSpPr>
            <a:spLocks noGrp="1" noChangeArrowheads="1"/>
          </p:cNvSpPr>
          <p:nvPr>
            <p:ph type="body" idx="1"/>
          </p:nvPr>
        </p:nvSpPr>
        <p:spPr>
          <a:xfrm>
            <a:off x="-36512" y="838200"/>
            <a:ext cx="9144000" cy="5903168"/>
          </a:xfrm>
        </p:spPr>
        <p:txBody>
          <a:bodyPr/>
          <a:lstStyle/>
          <a:p>
            <a:pPr algn="just" eaLnBrk="1" hangingPunct="1">
              <a:lnSpc>
                <a:spcPct val="114000"/>
              </a:lnSpc>
              <a:spcBef>
                <a:spcPts val="1800"/>
              </a:spcBef>
              <a:defRPr/>
            </a:pPr>
            <a:r>
              <a:rPr lang="zh-CN" altLang="en-US" sz="3200" dirty="0">
                <a:latin typeface="+mj-lt"/>
                <a:ea typeface="楷体_GB2312" panose="02010609030101010101" pitchFamily="49" charset="-122"/>
              </a:rPr>
              <a:t>非空无环图</a:t>
            </a:r>
            <a:r>
              <a:rPr lang="en-US" altLang="zh-CN" sz="3200" dirty="0">
                <a:latin typeface="+mj-lt"/>
                <a:ea typeface="楷体_GB2312" panose="02010609030101010101" pitchFamily="49" charset="-122"/>
              </a:rPr>
              <a:t>G</a:t>
            </a:r>
            <a:r>
              <a:rPr lang="zh-CN" altLang="en-US" sz="3200" dirty="0">
                <a:latin typeface="+mj-lt"/>
                <a:ea typeface="楷体_GB2312" panose="02010609030101010101" pitchFamily="49" charset="-122"/>
              </a:rPr>
              <a:t>的一个</a:t>
            </a:r>
            <a:r>
              <a:rPr lang="en-US" altLang="zh-CN" sz="3200" dirty="0">
                <a:latin typeface="+mj-lt"/>
                <a:ea typeface="楷体_GB2312" panose="02010609030101010101" pitchFamily="49" charset="-122"/>
              </a:rPr>
              <a:t>k</a:t>
            </a:r>
            <a:r>
              <a:rPr lang="zh-CN" altLang="en-US" sz="3200" dirty="0">
                <a:latin typeface="+mj-lt"/>
                <a:ea typeface="楷体_GB2312" panose="02010609030101010101" pitchFamily="49" charset="-122"/>
              </a:rPr>
              <a:t>边着色是指</a:t>
            </a:r>
            <a:r>
              <a:rPr lang="en-US" altLang="zh-CN" sz="3200" dirty="0">
                <a:latin typeface="+mj-lt"/>
                <a:ea typeface="楷体_GB2312" panose="02010609030101010101" pitchFamily="49" charset="-122"/>
              </a:rPr>
              <a:t>k</a:t>
            </a:r>
            <a:r>
              <a:rPr lang="zh-CN" altLang="en-US" sz="3200" dirty="0">
                <a:latin typeface="+mj-lt"/>
                <a:ea typeface="楷体_GB2312" panose="02010609030101010101" pitchFamily="49" charset="-122"/>
              </a:rPr>
              <a:t>种颜色对于</a:t>
            </a:r>
            <a:r>
              <a:rPr lang="en-US" altLang="zh-CN" sz="3200" dirty="0">
                <a:latin typeface="+mj-lt"/>
                <a:ea typeface="楷体_GB2312" panose="02010609030101010101" pitchFamily="49" charset="-122"/>
              </a:rPr>
              <a:t>G</a:t>
            </a:r>
            <a:r>
              <a:rPr lang="zh-CN" altLang="en-US" sz="3200" dirty="0">
                <a:latin typeface="+mj-lt"/>
                <a:ea typeface="楷体_GB2312" panose="02010609030101010101" pitchFamily="49" charset="-122"/>
              </a:rPr>
              <a:t>的各边一个分配。若没有相邻两条边有着色相同的颜色，则称着色是正常的。</a:t>
            </a:r>
            <a:endParaRPr lang="en-US" altLang="zh-CN" sz="3200" dirty="0">
              <a:latin typeface="+mj-lt"/>
              <a:ea typeface="楷体_GB2312" panose="02010609030101010101" pitchFamily="49" charset="-122"/>
            </a:endParaRPr>
          </a:p>
          <a:p>
            <a:pPr algn="just" eaLnBrk="1" hangingPunct="1">
              <a:lnSpc>
                <a:spcPct val="114000"/>
              </a:lnSpc>
              <a:spcBef>
                <a:spcPts val="1800"/>
              </a:spcBef>
              <a:defRPr/>
            </a:pPr>
            <a:r>
              <a:rPr lang="zh-CN" altLang="en-US" sz="3200" dirty="0">
                <a:latin typeface="+mj-lt"/>
                <a:ea typeface="楷体_GB2312" panose="02010609030101010101" pitchFamily="49" charset="-122"/>
              </a:rPr>
              <a:t>若</a:t>
            </a:r>
            <a:r>
              <a:rPr lang="en-US" altLang="zh-CN" sz="3200" dirty="0">
                <a:latin typeface="+mj-lt"/>
                <a:ea typeface="楷体_GB2312" panose="02010609030101010101" pitchFamily="49" charset="-122"/>
              </a:rPr>
              <a:t>G</a:t>
            </a:r>
            <a:r>
              <a:rPr lang="zh-CN" altLang="en-US" sz="3200" dirty="0">
                <a:latin typeface="+mj-lt"/>
                <a:ea typeface="楷体_GB2312" panose="02010609030101010101" pitchFamily="49" charset="-122"/>
              </a:rPr>
              <a:t>有正常的</a:t>
            </a:r>
            <a:r>
              <a:rPr lang="en-US" altLang="zh-CN" sz="3200" dirty="0">
                <a:latin typeface="+mj-lt"/>
                <a:ea typeface="楷体_GB2312" panose="02010609030101010101" pitchFamily="49" charset="-122"/>
              </a:rPr>
              <a:t>k</a:t>
            </a:r>
            <a:r>
              <a:rPr lang="zh-CN" altLang="en-US" sz="3200" dirty="0">
                <a:latin typeface="+mj-lt"/>
                <a:ea typeface="楷体_GB2312" panose="02010609030101010101" pitchFamily="49" charset="-122"/>
              </a:rPr>
              <a:t>边着色，则称</a:t>
            </a:r>
            <a:r>
              <a:rPr lang="en-US" altLang="zh-CN" sz="3200" dirty="0">
                <a:latin typeface="+mj-lt"/>
                <a:ea typeface="楷体_GB2312" panose="02010609030101010101" pitchFamily="49" charset="-122"/>
              </a:rPr>
              <a:t>k</a:t>
            </a:r>
            <a:r>
              <a:rPr lang="zh-CN" altLang="en-US" sz="3200" dirty="0">
                <a:latin typeface="+mj-lt"/>
                <a:ea typeface="楷体_GB2312" panose="02010609030101010101" pitchFamily="49" charset="-122"/>
              </a:rPr>
              <a:t>边可着色的。</a:t>
            </a:r>
            <a:endParaRPr lang="en-US" altLang="zh-CN" sz="3200" dirty="0">
              <a:latin typeface="+mj-lt"/>
              <a:ea typeface="楷体_GB2312" panose="02010609030101010101" pitchFamily="49" charset="-122"/>
            </a:endParaRPr>
          </a:p>
          <a:p>
            <a:pPr algn="just" eaLnBrk="1" hangingPunct="1">
              <a:lnSpc>
                <a:spcPct val="114000"/>
              </a:lnSpc>
              <a:spcBef>
                <a:spcPts val="1800"/>
              </a:spcBef>
              <a:defRPr/>
            </a:pPr>
            <a:r>
              <a:rPr lang="zh-CN" altLang="en-US" sz="3200" dirty="0">
                <a:latin typeface="+mj-lt"/>
                <a:ea typeface="楷体_GB2312" panose="02010609030101010101" pitchFamily="49" charset="-122"/>
              </a:rPr>
              <a:t>若至少要用</a:t>
            </a:r>
            <a:r>
              <a:rPr lang="en-US" altLang="zh-CN" sz="3200" dirty="0">
                <a:latin typeface="+mj-lt"/>
                <a:ea typeface="楷体_GB2312" panose="02010609030101010101" pitchFamily="49" charset="-122"/>
              </a:rPr>
              <a:t>k</a:t>
            </a:r>
            <a:r>
              <a:rPr lang="zh-CN" altLang="en-US" sz="3200" dirty="0">
                <a:latin typeface="+mj-lt"/>
                <a:ea typeface="楷体_GB2312" panose="02010609030101010101" pitchFamily="49" charset="-122"/>
              </a:rPr>
              <a:t>种颜色（即可以正常</a:t>
            </a:r>
            <a:r>
              <a:rPr lang="en-US" altLang="zh-CN" sz="3200" dirty="0">
                <a:latin typeface="+mj-lt"/>
                <a:ea typeface="楷体_GB2312" panose="02010609030101010101" pitchFamily="49" charset="-122"/>
              </a:rPr>
              <a:t>k</a:t>
            </a:r>
            <a:r>
              <a:rPr lang="zh-CN" altLang="en-US" sz="3200" dirty="0">
                <a:latin typeface="+mj-lt"/>
                <a:ea typeface="楷体_GB2312" panose="02010609030101010101" pitchFamily="49" charset="-122"/>
              </a:rPr>
              <a:t>边着色而不能</a:t>
            </a:r>
            <a:r>
              <a:rPr lang="en-US" altLang="zh-CN" sz="3200" dirty="0">
                <a:latin typeface="+mj-lt"/>
                <a:ea typeface="楷体_GB2312" panose="02010609030101010101" pitchFamily="49" charset="-122"/>
              </a:rPr>
              <a:t>k-1</a:t>
            </a:r>
            <a:r>
              <a:rPr lang="zh-CN" altLang="en-US" sz="3200" dirty="0">
                <a:latin typeface="+mj-lt"/>
                <a:ea typeface="楷体_GB2312" panose="02010609030101010101" pitchFamily="49" charset="-122"/>
              </a:rPr>
              <a:t>边着色）时，称</a:t>
            </a:r>
            <a:r>
              <a:rPr lang="en-US" altLang="zh-CN" sz="3200" dirty="0">
                <a:latin typeface="+mj-lt"/>
                <a:ea typeface="楷体_GB2312" panose="02010609030101010101" pitchFamily="49" charset="-122"/>
              </a:rPr>
              <a:t>k</a:t>
            </a:r>
            <a:r>
              <a:rPr lang="zh-CN" altLang="en-US" sz="3200" dirty="0">
                <a:latin typeface="+mj-lt"/>
                <a:ea typeface="楷体_GB2312" panose="02010609030101010101" pitchFamily="49" charset="-122"/>
              </a:rPr>
              <a:t>为</a:t>
            </a:r>
            <a:r>
              <a:rPr lang="en-US" altLang="zh-CN" sz="3200" dirty="0">
                <a:latin typeface="+mj-lt"/>
                <a:ea typeface="楷体_GB2312" panose="02010609030101010101" pitchFamily="49" charset="-122"/>
              </a:rPr>
              <a:t>G</a:t>
            </a:r>
            <a:r>
              <a:rPr lang="zh-CN" altLang="en-US" sz="3200" dirty="0">
                <a:latin typeface="+mj-lt"/>
                <a:ea typeface="楷体_GB2312" panose="02010609030101010101" pitchFamily="49" charset="-122"/>
              </a:rPr>
              <a:t>的边色数，记成</a:t>
            </a:r>
            <a:r>
              <a:rPr lang="en-US" altLang="zh-CN" sz="3200" i="1" dirty="0">
                <a:effectLst/>
              </a:rPr>
              <a:t>χ</a:t>
            </a:r>
            <a:r>
              <a:rPr lang="en-US" altLang="zh-CN" sz="3200" dirty="0">
                <a:effectLst/>
              </a:rPr>
              <a:t>′(</a:t>
            </a:r>
            <a:r>
              <a:rPr lang="en-US" altLang="zh-CN" sz="3200" i="1" dirty="0">
                <a:effectLst/>
              </a:rPr>
              <a:t>G</a:t>
            </a:r>
            <a:r>
              <a:rPr lang="en-US" altLang="zh-CN" sz="3200" dirty="0">
                <a:effectLst/>
              </a:rPr>
              <a:t>) </a:t>
            </a:r>
            <a:r>
              <a:rPr lang="zh-CN" altLang="en-US" sz="3200" dirty="0">
                <a:latin typeface="+mj-lt"/>
                <a:ea typeface="楷体_GB2312" panose="02010609030101010101" pitchFamily="49" charset="-122"/>
              </a:rPr>
              <a:t>。</a:t>
            </a:r>
            <a:endParaRPr lang="en-US" altLang="zh-CN" sz="3200" dirty="0">
              <a:latin typeface="+mj-lt"/>
              <a:ea typeface="楷体_GB2312" panose="02010609030101010101" pitchFamily="49" charset="-122"/>
            </a:endParaRPr>
          </a:p>
          <a:p>
            <a:pPr algn="just" eaLnBrk="1" hangingPunct="1">
              <a:lnSpc>
                <a:spcPct val="114000"/>
              </a:lnSpc>
              <a:spcBef>
                <a:spcPts val="1800"/>
              </a:spcBef>
              <a:defRPr/>
            </a:pPr>
            <a:r>
              <a:rPr lang="zh-CN" altLang="en-US" sz="3200" dirty="0">
                <a:latin typeface="+mj-lt"/>
                <a:ea typeface="楷体_GB2312" panose="02010609030101010101" pitchFamily="49" charset="-122"/>
              </a:rPr>
              <a:t>顶点</a:t>
            </a:r>
            <a:r>
              <a:rPr lang="en-US" altLang="zh-CN" sz="3200" dirty="0">
                <a:latin typeface="+mj-lt"/>
                <a:ea typeface="楷体_GB2312" panose="02010609030101010101" pitchFamily="49" charset="-122"/>
              </a:rPr>
              <a:t>v</a:t>
            </a:r>
            <a:r>
              <a:rPr lang="zh-CN" altLang="en-US" sz="3200" dirty="0">
                <a:latin typeface="+mj-lt"/>
                <a:ea typeface="楷体_GB2312" panose="02010609030101010101" pitchFamily="49" charset="-122"/>
              </a:rPr>
              <a:t>关联的边中有</a:t>
            </a:r>
            <a:r>
              <a:rPr lang="en-US" altLang="zh-CN" sz="3200" dirty="0" err="1">
                <a:latin typeface="+mj-lt"/>
                <a:ea typeface="楷体_GB2312" panose="02010609030101010101" pitchFamily="49" charset="-122"/>
              </a:rPr>
              <a:t>i</a:t>
            </a:r>
            <a:r>
              <a:rPr lang="zh-CN" altLang="en-US" sz="3200" dirty="0">
                <a:latin typeface="+mj-lt"/>
                <a:ea typeface="楷体_GB2312" panose="02010609030101010101" pitchFamily="49" charset="-122"/>
              </a:rPr>
              <a:t>色边时，称颜色</a:t>
            </a:r>
            <a:r>
              <a:rPr lang="en-US" altLang="zh-CN" sz="3200" dirty="0" err="1">
                <a:latin typeface="+mj-lt"/>
                <a:ea typeface="楷体_GB2312" panose="02010609030101010101" pitchFamily="49" charset="-122"/>
              </a:rPr>
              <a:t>i</a:t>
            </a:r>
            <a:r>
              <a:rPr lang="zh-CN" altLang="en-US" sz="3200" dirty="0">
                <a:latin typeface="+mj-lt"/>
                <a:ea typeface="楷体_GB2312" panose="02010609030101010101" pitchFamily="49" charset="-122"/>
              </a:rPr>
              <a:t>色在顶点</a:t>
            </a:r>
            <a:r>
              <a:rPr lang="en-US" altLang="zh-CN" sz="3200" dirty="0">
                <a:latin typeface="+mj-lt"/>
                <a:ea typeface="楷体_GB2312" panose="02010609030101010101" pitchFamily="49" charset="-122"/>
              </a:rPr>
              <a:t>v</a:t>
            </a:r>
            <a:r>
              <a:rPr lang="zh-CN" altLang="en-US" sz="3200" dirty="0">
                <a:latin typeface="+mj-lt"/>
                <a:ea typeface="楷体_GB2312" panose="02010609030101010101" pitchFamily="49" charset="-122"/>
              </a:rPr>
              <a:t>出现，在顶点</a:t>
            </a:r>
            <a:r>
              <a:rPr lang="en-US" altLang="zh-CN" sz="3200" dirty="0">
                <a:latin typeface="+mj-lt"/>
                <a:ea typeface="楷体_GB2312" panose="02010609030101010101" pitchFamily="49" charset="-122"/>
              </a:rPr>
              <a:t>v</a:t>
            </a:r>
            <a:r>
              <a:rPr lang="zh-CN" altLang="en-US" sz="3200" dirty="0">
                <a:latin typeface="+mj-lt"/>
                <a:ea typeface="楷体_GB2312" panose="02010609030101010101" pitchFamily="49" charset="-122"/>
              </a:rPr>
              <a:t>出现的颜色数目记成</a:t>
            </a:r>
            <a:r>
              <a:rPr lang="en-US" altLang="zh-CN" sz="3200" dirty="0">
                <a:latin typeface="+mj-lt"/>
                <a:ea typeface="楷体_GB2312" panose="02010609030101010101" pitchFamily="49" charset="-122"/>
              </a:rPr>
              <a:t>C(v)</a:t>
            </a:r>
            <a:r>
              <a:rPr lang="zh-CN" altLang="en-US" sz="3200" dirty="0">
                <a:latin typeface="+mj-lt"/>
                <a:ea typeface="楷体_GB2312" panose="02010609030101010101" pitchFamily="49" charset="-122"/>
              </a:rPr>
              <a:t>。</a:t>
            </a:r>
          </a:p>
        </p:txBody>
      </p:sp>
      <p:sp>
        <p:nvSpPr>
          <p:cNvPr id="1029" name="Rectangle 4"/>
          <p:cNvSpPr>
            <a:spLocks noGrp="1" noChangeArrowheads="1"/>
          </p:cNvSpPr>
          <p:nvPr>
            <p:ph type="title"/>
          </p:nvPr>
        </p:nvSpPr>
        <p:spPr>
          <a:xfrm>
            <a:off x="685800" y="0"/>
            <a:ext cx="8231188" cy="838200"/>
          </a:xfrm>
          <a:noFill/>
        </p:spPr>
        <p:txBody>
          <a:bodyPr/>
          <a:lstStyle/>
          <a:p>
            <a:pPr marL="889000" indent="-889000" defTabSz="731520" eaLnBrk="1" hangingPunct="1"/>
            <a:r>
              <a:rPr lang="zh-CN" altLang="en-US" b="0" dirty="0"/>
              <a:t>* 总结</a:t>
            </a:r>
            <a:endParaRPr lang="zh-CN" altLang="en-US" dirty="0"/>
          </a:p>
        </p:txBody>
      </p:sp>
      <p:sp>
        <p:nvSpPr>
          <p:cNvPr id="1030" name="Rectangle 5"/>
          <p:cNvSpPr>
            <a:spLocks noChangeArrowheads="1"/>
          </p:cNvSpPr>
          <p:nvPr/>
        </p:nvSpPr>
        <p:spPr bwMode="auto">
          <a:xfrm>
            <a:off x="0" y="3286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Tree>
  </p:cSld>
  <p:clrMapOvr>
    <a:masterClrMapping/>
  </p:clrMapOvr>
  <p:transition spd="med">
    <p:pull/>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4.4.4 </a:t>
            </a:r>
            <a:r>
              <a:rPr lang="zh-CN" altLang="en-US" dirty="0"/>
              <a:t>点染色</a:t>
            </a:r>
          </a:p>
        </p:txBody>
      </p:sp>
      <p:sp>
        <p:nvSpPr>
          <p:cNvPr id="3" name="内容占位符 2"/>
          <p:cNvSpPr>
            <a:spLocks noGrp="1" noRot="1" noChangeAspect="1" noMove="1" noResize="1" noEditPoints="1" noAdjustHandles="1" noChangeArrowheads="1" noChangeShapeType="1" noTextEdit="1"/>
          </p:cNvSpPr>
          <p:nvPr>
            <p:ph idx="1"/>
          </p:nvPr>
        </p:nvSpPr>
        <p:spPr>
          <a:xfrm>
            <a:off x="107504" y="981075"/>
            <a:ext cx="8856984" cy="5184775"/>
          </a:xfrm>
          <a:blipFill rotWithShape="1">
            <a:blip r:embed="rId3"/>
            <a:stretch>
              <a:fillRect l="-826" t="-1882" r="-1101"/>
            </a:stretch>
          </a:blipFill>
        </p:spPr>
        <p:txBody>
          <a:bodyPr/>
          <a:lstStyle/>
          <a:p>
            <a:pPr>
              <a:defRPr/>
            </a:pPr>
            <a:r>
              <a:rPr lang="zh-CN" altLang="en-US">
                <a:noFill/>
              </a:rPr>
              <a:t> </a:t>
            </a:r>
          </a:p>
        </p:txBody>
      </p:sp>
      <p:pic>
        <p:nvPicPr>
          <p:cNvPr id="4259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184" y="4509119"/>
            <a:ext cx="2324100"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12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454" y="3933056"/>
            <a:ext cx="8734603" cy="2198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2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9" y="692696"/>
            <a:ext cx="8964488" cy="2219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70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00" y="2276872"/>
            <a:ext cx="2343150"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4869160"/>
            <a:ext cx="2343150"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pPr>
              <a:defRPr/>
            </a:pPr>
            <a:r>
              <a:rPr lang="zh-CN" altLang="en-US" dirty="0"/>
              <a:t>注：点独立集</a:t>
            </a:r>
          </a:p>
        </p:txBody>
      </p:sp>
      <p:sp>
        <p:nvSpPr>
          <p:cNvPr id="3" name="内容占位符 2"/>
          <p:cNvSpPr>
            <a:spLocks noGrp="1"/>
          </p:cNvSpPr>
          <p:nvPr>
            <p:ph idx="1"/>
          </p:nvPr>
        </p:nvSpPr>
        <p:spPr>
          <a:xfrm>
            <a:off x="2456" y="695151"/>
            <a:ext cx="8540750" cy="5184775"/>
          </a:xfrm>
        </p:spPr>
        <p:txBody>
          <a:bodyPr/>
          <a:lstStyle/>
          <a:p>
            <a:pPr>
              <a:defRPr/>
            </a:pPr>
            <a:r>
              <a:rPr lang="zh-CN" altLang="zh-CN" dirty="0">
                <a:solidFill>
                  <a:srgbClr val="FF0000"/>
                </a:solidFill>
                <a:effectLst/>
              </a:rPr>
              <a:t>定义 </a:t>
            </a:r>
            <a:r>
              <a:rPr lang="en-US" altLang="zh-CN" dirty="0">
                <a:solidFill>
                  <a:srgbClr val="FF0000"/>
                </a:solidFill>
                <a:effectLst/>
              </a:rPr>
              <a:t>5.1.2 </a:t>
            </a:r>
            <a:r>
              <a:rPr lang="zh-CN" altLang="zh-CN" dirty="0">
                <a:effectLst/>
              </a:rPr>
              <a:t>设 </a:t>
            </a:r>
            <a:r>
              <a:rPr lang="en-US" altLang="zh-CN" dirty="0">
                <a:effectLst/>
              </a:rPr>
              <a:t>I ⊆ </a:t>
            </a:r>
            <a:r>
              <a:rPr lang="en-US" altLang="zh-CN" i="1" dirty="0">
                <a:effectLst/>
              </a:rPr>
              <a:t>V</a:t>
            </a:r>
            <a:r>
              <a:rPr lang="en-US" altLang="zh-CN" dirty="0">
                <a:effectLst/>
              </a:rPr>
              <a:t>(</a:t>
            </a:r>
            <a:r>
              <a:rPr lang="en-US" altLang="zh-CN" i="1" dirty="0">
                <a:effectLst/>
              </a:rPr>
              <a:t>G</a:t>
            </a:r>
            <a:r>
              <a:rPr lang="en-US" altLang="zh-CN" dirty="0">
                <a:effectLst/>
              </a:rPr>
              <a:t>):</a:t>
            </a:r>
          </a:p>
          <a:p>
            <a:pPr lvl="1">
              <a:defRPr/>
            </a:pPr>
            <a:r>
              <a:rPr lang="zh-CN" altLang="zh-CN" b="1" dirty="0"/>
              <a:t>若 </a:t>
            </a:r>
            <a:r>
              <a:rPr lang="en-US" altLang="zh-CN" b="1" i="1" dirty="0"/>
              <a:t>I</a:t>
            </a:r>
            <a:r>
              <a:rPr lang="en-US" altLang="zh-CN" b="1" dirty="0"/>
              <a:t> </a:t>
            </a:r>
            <a:r>
              <a:rPr lang="zh-CN" altLang="zh-CN" b="1" dirty="0"/>
              <a:t>中任二顶点均不相邻，则称 </a:t>
            </a:r>
            <a:r>
              <a:rPr lang="en-US" altLang="zh-CN" b="1" i="1" dirty="0"/>
              <a:t>I</a:t>
            </a:r>
            <a:r>
              <a:rPr lang="en-US" altLang="zh-CN" b="1" dirty="0"/>
              <a:t> </a:t>
            </a:r>
            <a:r>
              <a:rPr lang="zh-CN" altLang="zh-CN" b="1" dirty="0"/>
              <a:t>为图 </a:t>
            </a:r>
            <a:r>
              <a:rPr lang="en-US" altLang="zh-CN" b="1" dirty="0"/>
              <a:t>G </a:t>
            </a:r>
            <a:r>
              <a:rPr lang="zh-CN" altLang="zh-CN" b="1" dirty="0"/>
              <a:t>的一个点</a:t>
            </a:r>
            <a:r>
              <a:rPr lang="zh-CN" altLang="zh-CN" b="1" dirty="0">
                <a:solidFill>
                  <a:srgbClr val="FF0000"/>
                </a:solidFill>
              </a:rPr>
              <a:t>独立集</a:t>
            </a:r>
            <a:r>
              <a:rPr lang="zh-CN" altLang="zh-CN" b="1" dirty="0"/>
              <a:t>（简称独立集）</a:t>
            </a:r>
            <a:endParaRPr lang="en-US" altLang="zh-CN" b="1" dirty="0"/>
          </a:p>
          <a:p>
            <a:pPr lvl="1">
              <a:defRPr/>
            </a:pPr>
            <a:r>
              <a:rPr lang="zh-CN" altLang="zh-CN" b="1" dirty="0"/>
              <a:t>若对 </a:t>
            </a:r>
            <a:r>
              <a:rPr lang="en-US" altLang="zh-CN" b="1" dirty="0"/>
              <a:t>∀</a:t>
            </a:r>
            <a:r>
              <a:rPr lang="en-US" altLang="zh-CN" b="1" i="1" dirty="0"/>
              <a:t>u</a:t>
            </a:r>
            <a:r>
              <a:rPr lang="en-US" altLang="zh-CN" b="1" dirty="0"/>
              <a:t> ∈</a:t>
            </a:r>
            <a:r>
              <a:rPr lang="en-US" altLang="zh-CN" b="1" i="1" dirty="0"/>
              <a:t>V</a:t>
            </a:r>
            <a:r>
              <a:rPr lang="en-US" altLang="zh-CN" b="1" dirty="0"/>
              <a:t> (</a:t>
            </a:r>
            <a:r>
              <a:rPr lang="en-US" altLang="zh-CN" b="1" i="1" dirty="0"/>
              <a:t>G</a:t>
            </a:r>
            <a:r>
              <a:rPr lang="en-US" altLang="zh-CN" b="1" dirty="0"/>
              <a:t>) - </a:t>
            </a:r>
            <a:r>
              <a:rPr lang="en-US" altLang="zh-CN" b="1" i="1" dirty="0"/>
              <a:t>I</a:t>
            </a:r>
            <a:r>
              <a:rPr lang="en-US" altLang="zh-CN" b="1" dirty="0"/>
              <a:t> </a:t>
            </a:r>
            <a:r>
              <a:rPr lang="zh-CN" altLang="zh-CN" b="1" dirty="0"/>
              <a:t>， </a:t>
            </a:r>
            <a:r>
              <a:rPr lang="en-US" altLang="zh-CN" b="1" i="1" dirty="0"/>
              <a:t>I</a:t>
            </a:r>
            <a:r>
              <a:rPr lang="en-US" altLang="zh-CN" b="1" dirty="0"/>
              <a:t> ∪ {</a:t>
            </a:r>
            <a:r>
              <a:rPr lang="en-US" altLang="zh-CN" b="1" i="1" dirty="0"/>
              <a:t>u</a:t>
            </a:r>
            <a:r>
              <a:rPr lang="en-US" altLang="zh-CN" b="1" dirty="0"/>
              <a:t>}</a:t>
            </a:r>
            <a:r>
              <a:rPr lang="zh-CN" altLang="zh-CN" b="1" dirty="0"/>
              <a:t>都不再是 </a:t>
            </a:r>
            <a:r>
              <a:rPr lang="en-US" altLang="zh-CN" b="1" dirty="0"/>
              <a:t>G </a:t>
            </a:r>
            <a:r>
              <a:rPr lang="zh-CN" altLang="zh-CN" b="1" dirty="0"/>
              <a:t>的独立集，则称独立集 </a:t>
            </a:r>
            <a:r>
              <a:rPr lang="en-US" altLang="zh-CN" b="1" i="1" dirty="0"/>
              <a:t>I</a:t>
            </a:r>
            <a:r>
              <a:rPr lang="en-US" altLang="zh-CN" b="1" dirty="0"/>
              <a:t> </a:t>
            </a:r>
            <a:r>
              <a:rPr lang="zh-CN" altLang="zh-CN" b="1" dirty="0"/>
              <a:t>为图 </a:t>
            </a:r>
            <a:r>
              <a:rPr lang="en-US" altLang="zh-CN" b="1" dirty="0"/>
              <a:t>G </a:t>
            </a:r>
            <a:r>
              <a:rPr lang="zh-CN" altLang="zh-CN" b="1" dirty="0"/>
              <a:t>的一个</a:t>
            </a:r>
            <a:r>
              <a:rPr lang="zh-CN" altLang="zh-CN" b="1" dirty="0">
                <a:solidFill>
                  <a:srgbClr val="FF0000"/>
                </a:solidFill>
              </a:rPr>
              <a:t>极大点独立集。</a:t>
            </a:r>
            <a:endParaRPr lang="en-US" altLang="zh-CN" b="1" dirty="0">
              <a:solidFill>
                <a:srgbClr val="FF0000"/>
              </a:solidFill>
            </a:endParaRPr>
          </a:p>
          <a:p>
            <a:pPr lvl="1">
              <a:defRPr/>
            </a:pPr>
            <a:r>
              <a:rPr lang="en-US" altLang="zh-CN" b="1" dirty="0"/>
              <a:t>G </a:t>
            </a:r>
            <a:r>
              <a:rPr lang="zh-CN" altLang="zh-CN" b="1" dirty="0"/>
              <a:t>的含点数最多的点独立集称为</a:t>
            </a:r>
            <a:r>
              <a:rPr lang="zh-CN" altLang="zh-CN" b="1" dirty="0">
                <a:solidFill>
                  <a:srgbClr val="FF0000"/>
                </a:solidFill>
              </a:rPr>
              <a:t>最大点独立集</a:t>
            </a:r>
            <a:r>
              <a:rPr lang="zh-CN" altLang="zh-CN" b="1" dirty="0"/>
              <a:t>，它含点的个数称为 </a:t>
            </a:r>
            <a:r>
              <a:rPr lang="en-US" altLang="zh-CN" b="1" dirty="0"/>
              <a:t>G </a:t>
            </a:r>
            <a:r>
              <a:rPr lang="zh-CN" altLang="zh-CN" b="1" dirty="0"/>
              <a:t>的</a:t>
            </a:r>
            <a:r>
              <a:rPr lang="zh-CN" altLang="zh-CN" b="1" dirty="0">
                <a:solidFill>
                  <a:srgbClr val="FF0000"/>
                </a:solidFill>
              </a:rPr>
              <a:t>独立数</a:t>
            </a:r>
            <a:r>
              <a:rPr lang="zh-CN" altLang="zh-CN" b="1" dirty="0"/>
              <a:t>，记为</a:t>
            </a:r>
            <a:r>
              <a:rPr lang="en-US" altLang="zh-CN" b="1" i="1" dirty="0">
                <a:solidFill>
                  <a:srgbClr val="FF0000"/>
                </a:solidFill>
              </a:rPr>
              <a:t>α</a:t>
            </a:r>
            <a:r>
              <a:rPr lang="en-US" altLang="zh-CN" b="1" dirty="0">
                <a:solidFill>
                  <a:srgbClr val="FF0000"/>
                </a:solidFill>
              </a:rPr>
              <a:t>(</a:t>
            </a:r>
            <a:r>
              <a:rPr lang="en-US" altLang="zh-CN" b="1" i="1" dirty="0">
                <a:solidFill>
                  <a:srgbClr val="FF0000"/>
                </a:solidFill>
              </a:rPr>
              <a:t>G</a:t>
            </a:r>
            <a:r>
              <a:rPr lang="en-US" altLang="zh-CN" b="1" dirty="0">
                <a:solidFill>
                  <a:srgbClr val="FF0000"/>
                </a:solidFill>
              </a:rPr>
              <a:t>) </a:t>
            </a:r>
            <a:r>
              <a:rPr lang="zh-CN" altLang="zh-CN" b="1" dirty="0"/>
              <a:t>或</a:t>
            </a:r>
            <a:r>
              <a:rPr lang="en-US" altLang="zh-CN" b="1" i="1" dirty="0">
                <a:solidFill>
                  <a:srgbClr val="FF0000"/>
                </a:solidFill>
              </a:rPr>
              <a:t>α</a:t>
            </a:r>
            <a:r>
              <a:rPr lang="en-US" altLang="zh-CN" b="1" dirty="0">
                <a:solidFill>
                  <a:srgbClr val="FF0000"/>
                </a:solidFill>
              </a:rPr>
              <a:t> </a:t>
            </a:r>
            <a:r>
              <a:rPr lang="zh-CN" altLang="zh-CN" b="1" dirty="0"/>
              <a:t>。</a:t>
            </a:r>
          </a:p>
          <a:p>
            <a:pPr>
              <a:defRPr/>
            </a:pPr>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0523" y="29525"/>
            <a:ext cx="8540750" cy="5184775"/>
          </a:xfrm>
        </p:spPr>
        <p:txBody>
          <a:bodyPr/>
          <a:lstStyle/>
          <a:p>
            <a:pPr>
              <a:defRPr/>
            </a:pPr>
            <a:r>
              <a:rPr lang="zh-CN" altLang="en-US" dirty="0"/>
              <a:t>例：</a:t>
            </a:r>
            <a:r>
              <a:rPr lang="en-US" altLang="zh-CN" dirty="0"/>
              <a:t>Peterson</a:t>
            </a:r>
            <a:r>
              <a:rPr lang="zh-CN" altLang="en-US" dirty="0"/>
              <a:t>图的一种顶点正常</a:t>
            </a:r>
            <a:r>
              <a:rPr lang="en-US" altLang="zh-CN" dirty="0"/>
              <a:t>3</a:t>
            </a:r>
            <a:r>
              <a:rPr lang="zh-CN" altLang="en-US" dirty="0"/>
              <a:t>染色</a:t>
            </a:r>
          </a:p>
        </p:txBody>
      </p:sp>
      <p:pic>
        <p:nvPicPr>
          <p:cNvPr id="2119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04" y="2708920"/>
            <a:ext cx="3438525" cy="321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组合 6"/>
          <p:cNvGrpSpPr/>
          <p:nvPr/>
        </p:nvGrpSpPr>
        <p:grpSpPr bwMode="auto">
          <a:xfrm>
            <a:off x="4163297" y="3470275"/>
            <a:ext cx="4175125" cy="3219450"/>
            <a:chOff x="3906069" y="2122587"/>
            <a:chExt cx="4176464" cy="3219450"/>
          </a:xfrm>
        </p:grpSpPr>
        <p:pic>
          <p:nvPicPr>
            <p:cNvPr id="2119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2122587"/>
              <a:ext cx="3438525" cy="321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右箭头 3"/>
            <p:cNvSpPr/>
            <p:nvPr/>
          </p:nvSpPr>
          <p:spPr>
            <a:xfrm>
              <a:off x="3906069" y="3732312"/>
              <a:ext cx="449406" cy="4889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sp>
          <p:nvSpPr>
            <p:cNvPr id="8" name="椭圆 7"/>
            <p:cNvSpPr/>
            <p:nvPr/>
          </p:nvSpPr>
          <p:spPr>
            <a:xfrm>
              <a:off x="6269027" y="2540099"/>
              <a:ext cx="142921" cy="153988"/>
            </a:xfrm>
            <a:prstGeom prst="ellipse">
              <a:avLst/>
            </a:prstGeom>
            <a:solidFill>
              <a:srgbClr val="FF0000"/>
            </a:solidFill>
            <a:ln>
              <a:solidFill>
                <a:srgbClr val="DB07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sp>
          <p:nvSpPr>
            <p:cNvPr id="9" name="椭圆 8"/>
            <p:cNvSpPr/>
            <p:nvPr/>
          </p:nvSpPr>
          <p:spPr>
            <a:xfrm>
              <a:off x="5470257" y="4946749"/>
              <a:ext cx="144509" cy="155575"/>
            </a:xfrm>
            <a:prstGeom prst="ellipse">
              <a:avLst/>
            </a:prstGeom>
            <a:solidFill>
              <a:srgbClr val="FF0000"/>
            </a:solidFill>
            <a:ln>
              <a:solidFill>
                <a:srgbClr val="DB07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sp>
          <p:nvSpPr>
            <p:cNvPr id="10" name="椭圆 9"/>
            <p:cNvSpPr/>
            <p:nvPr/>
          </p:nvSpPr>
          <p:spPr>
            <a:xfrm>
              <a:off x="6929638" y="4514949"/>
              <a:ext cx="142921" cy="153988"/>
            </a:xfrm>
            <a:prstGeom prst="ellipse">
              <a:avLst/>
            </a:prstGeom>
            <a:solidFill>
              <a:srgbClr val="FF0000"/>
            </a:solidFill>
            <a:ln>
              <a:solidFill>
                <a:srgbClr val="DB07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sp>
          <p:nvSpPr>
            <p:cNvPr id="11" name="椭圆 10"/>
            <p:cNvSpPr/>
            <p:nvPr/>
          </p:nvSpPr>
          <p:spPr>
            <a:xfrm>
              <a:off x="7209128" y="3665637"/>
              <a:ext cx="142921" cy="153987"/>
            </a:xfrm>
            <a:prstGeom prst="ellipse">
              <a:avLst/>
            </a:prstGeom>
            <a:solidFill>
              <a:srgbClr val="FF0000"/>
            </a:solidFill>
            <a:ln>
              <a:solidFill>
                <a:srgbClr val="DB07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sp>
          <p:nvSpPr>
            <p:cNvPr id="12" name="椭圆 11"/>
            <p:cNvSpPr/>
            <p:nvPr/>
          </p:nvSpPr>
          <p:spPr>
            <a:xfrm>
              <a:off x="7636302" y="3576737"/>
              <a:ext cx="144509" cy="15398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sp>
          <p:nvSpPr>
            <p:cNvPr id="13" name="椭圆 12"/>
            <p:cNvSpPr/>
            <p:nvPr/>
          </p:nvSpPr>
          <p:spPr>
            <a:xfrm>
              <a:off x="6269027" y="2997299"/>
              <a:ext cx="142921" cy="153988"/>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sp>
          <p:nvSpPr>
            <p:cNvPr id="14" name="椭圆 13"/>
            <p:cNvSpPr/>
            <p:nvPr/>
          </p:nvSpPr>
          <p:spPr>
            <a:xfrm>
              <a:off x="4931923" y="3564037"/>
              <a:ext cx="144508" cy="15398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sp>
          <p:nvSpPr>
            <p:cNvPr id="15" name="椭圆 14"/>
            <p:cNvSpPr/>
            <p:nvPr/>
          </p:nvSpPr>
          <p:spPr>
            <a:xfrm>
              <a:off x="5397209" y="3665637"/>
              <a:ext cx="217558" cy="153987"/>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sp>
          <p:nvSpPr>
            <p:cNvPr id="16" name="椭圆 15"/>
            <p:cNvSpPr/>
            <p:nvPr/>
          </p:nvSpPr>
          <p:spPr>
            <a:xfrm>
              <a:off x="5724339" y="4592737"/>
              <a:ext cx="215969" cy="153987"/>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sp>
          <p:nvSpPr>
            <p:cNvPr id="17" name="椭圆 16"/>
            <p:cNvSpPr/>
            <p:nvPr/>
          </p:nvSpPr>
          <p:spPr>
            <a:xfrm>
              <a:off x="7209128" y="4946749"/>
              <a:ext cx="215969" cy="155575"/>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grpSp>
      <p:pic>
        <p:nvPicPr>
          <p:cNvPr id="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628892"/>
            <a:ext cx="3378070" cy="336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19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388" y="115888"/>
            <a:ext cx="8785100" cy="5184775"/>
          </a:xfrm>
        </p:spPr>
        <p:txBody>
          <a:bodyPr/>
          <a:lstStyle/>
          <a:p>
            <a:pPr marL="0" indent="0">
              <a:buFont typeface="Wingdings" panose="05000000000000000000" pitchFamily="2" charset="2"/>
              <a:buNone/>
              <a:defRPr/>
            </a:pPr>
            <a:r>
              <a:rPr lang="zh-CN" altLang="zh-CN" sz="3200" dirty="0">
                <a:solidFill>
                  <a:srgbClr val="0000FF"/>
                </a:solidFill>
                <a:effectLst/>
              </a:rPr>
              <a:t>定义</a:t>
            </a:r>
            <a:r>
              <a:rPr lang="en-US" altLang="zh-CN" sz="3200" dirty="0">
                <a:solidFill>
                  <a:srgbClr val="0000FF"/>
                </a:solidFill>
                <a:effectLst/>
              </a:rPr>
              <a:t>3.1.3 </a:t>
            </a:r>
          </a:p>
          <a:p>
            <a:pPr>
              <a:defRPr/>
            </a:pPr>
            <a:r>
              <a:rPr lang="zh-CN" altLang="zh-CN" sz="3200" dirty="0">
                <a:effectLst/>
              </a:rPr>
              <a:t>设 </a:t>
            </a:r>
            <a:r>
              <a:rPr lang="en-US" altLang="zh-CN" sz="3200" i="1" dirty="0">
                <a:effectLst/>
              </a:rPr>
              <a:t>M</a:t>
            </a:r>
            <a:r>
              <a:rPr lang="en-US" altLang="zh-CN" sz="3200" dirty="0">
                <a:effectLst/>
              </a:rPr>
              <a:t> </a:t>
            </a:r>
            <a:r>
              <a:rPr lang="zh-CN" altLang="zh-CN" sz="3200" dirty="0">
                <a:effectLst/>
              </a:rPr>
              <a:t>是 </a:t>
            </a:r>
            <a:r>
              <a:rPr lang="en-US" altLang="zh-CN" sz="3200" i="1" dirty="0">
                <a:effectLst/>
              </a:rPr>
              <a:t>G</a:t>
            </a:r>
            <a:r>
              <a:rPr lang="en-US" altLang="zh-CN" sz="3200" dirty="0">
                <a:effectLst/>
              </a:rPr>
              <a:t> </a:t>
            </a:r>
            <a:r>
              <a:rPr lang="zh-CN" altLang="zh-CN" sz="3200" dirty="0">
                <a:effectLst/>
              </a:rPr>
              <a:t>的一个匹配</a:t>
            </a:r>
            <a:r>
              <a:rPr lang="en-US" altLang="zh-CN" sz="3200" dirty="0">
                <a:effectLst/>
              </a:rPr>
              <a:t>, </a:t>
            </a:r>
            <a:r>
              <a:rPr lang="en-US" altLang="zh-CN" sz="3200" i="1" dirty="0">
                <a:solidFill>
                  <a:srgbClr val="FF0000"/>
                </a:solidFill>
                <a:effectLst/>
              </a:rPr>
              <a:t>G</a:t>
            </a:r>
            <a:r>
              <a:rPr lang="en-US" altLang="zh-CN" sz="3200" dirty="0">
                <a:solidFill>
                  <a:srgbClr val="FF0000"/>
                </a:solidFill>
                <a:effectLst/>
              </a:rPr>
              <a:t> </a:t>
            </a:r>
            <a:r>
              <a:rPr lang="zh-CN" altLang="zh-CN" sz="3200" dirty="0">
                <a:solidFill>
                  <a:srgbClr val="FF0000"/>
                </a:solidFill>
                <a:effectLst/>
              </a:rPr>
              <a:t>的 </a:t>
            </a:r>
            <a:r>
              <a:rPr lang="en-US" altLang="zh-CN" sz="3200" i="1" dirty="0">
                <a:solidFill>
                  <a:srgbClr val="FF0000"/>
                </a:solidFill>
                <a:effectLst/>
              </a:rPr>
              <a:t>M</a:t>
            </a:r>
            <a:r>
              <a:rPr lang="en-US" altLang="zh-CN" sz="3200" dirty="0">
                <a:solidFill>
                  <a:srgbClr val="FF0000"/>
                </a:solidFill>
                <a:effectLst/>
              </a:rPr>
              <a:t> </a:t>
            </a:r>
            <a:r>
              <a:rPr lang="zh-CN" altLang="zh-CN" sz="3200" dirty="0">
                <a:solidFill>
                  <a:srgbClr val="FF0000"/>
                </a:solidFill>
                <a:effectLst/>
              </a:rPr>
              <a:t>交错路</a:t>
            </a:r>
            <a:r>
              <a:rPr lang="zh-CN" altLang="zh-CN" sz="3200" dirty="0">
                <a:effectLst/>
              </a:rPr>
              <a:t>是指其边 </a:t>
            </a:r>
            <a:r>
              <a:rPr lang="zh-CN" altLang="en-US" sz="3200" dirty="0">
                <a:effectLst/>
              </a:rPr>
              <a:t>在</a:t>
            </a:r>
            <a:r>
              <a:rPr lang="en-US" altLang="zh-CN" sz="3200" i="1" dirty="0">
                <a:effectLst/>
              </a:rPr>
              <a:t>M</a:t>
            </a:r>
            <a:r>
              <a:rPr lang="en-US" altLang="zh-CN" sz="3200" dirty="0">
                <a:effectLst/>
              </a:rPr>
              <a:t> </a:t>
            </a:r>
            <a:r>
              <a:rPr lang="zh-CN" altLang="zh-CN" sz="3200" dirty="0">
                <a:effectLst/>
              </a:rPr>
              <a:t>和 </a:t>
            </a:r>
            <a:r>
              <a:rPr lang="en-US" altLang="zh-CN" sz="3200" i="1" dirty="0">
                <a:effectLst/>
              </a:rPr>
              <a:t>E</a:t>
            </a:r>
            <a:r>
              <a:rPr lang="en-US" altLang="zh-CN" sz="3200" dirty="0">
                <a:effectLst/>
              </a:rPr>
              <a:t>(</a:t>
            </a:r>
            <a:r>
              <a:rPr lang="en-US" altLang="zh-CN" sz="3200" i="1" dirty="0">
                <a:effectLst/>
              </a:rPr>
              <a:t>G</a:t>
            </a:r>
            <a:r>
              <a:rPr lang="en-US" altLang="zh-CN" sz="3200" dirty="0">
                <a:effectLst/>
              </a:rPr>
              <a:t>) \ </a:t>
            </a:r>
            <a:r>
              <a:rPr lang="en-US" altLang="zh-CN" sz="3200" i="1" dirty="0">
                <a:effectLst/>
              </a:rPr>
              <a:t>M</a:t>
            </a:r>
            <a:r>
              <a:rPr lang="en-US" altLang="zh-CN" sz="3200" dirty="0">
                <a:effectLst/>
              </a:rPr>
              <a:t> </a:t>
            </a:r>
            <a:r>
              <a:rPr lang="zh-CN" altLang="zh-CN" sz="3200" dirty="0">
                <a:effectLst/>
              </a:rPr>
              <a:t>中交替出现的 路。</a:t>
            </a:r>
            <a:endParaRPr lang="en-US" altLang="zh-CN" sz="3200" dirty="0">
              <a:effectLst/>
            </a:endParaRPr>
          </a:p>
          <a:p>
            <a:pPr>
              <a:defRPr/>
            </a:pPr>
            <a:r>
              <a:rPr lang="zh-CN" altLang="zh-CN" sz="3200" dirty="0">
                <a:effectLst/>
              </a:rPr>
              <a:t>如果 </a:t>
            </a:r>
            <a:r>
              <a:rPr lang="en-US" altLang="zh-CN" sz="3200" i="1" dirty="0">
                <a:effectLst/>
              </a:rPr>
              <a:t>G</a:t>
            </a:r>
            <a:r>
              <a:rPr lang="en-US" altLang="zh-CN" sz="3200" dirty="0">
                <a:effectLst/>
              </a:rPr>
              <a:t> </a:t>
            </a:r>
            <a:r>
              <a:rPr lang="zh-CN" altLang="zh-CN" sz="3200" dirty="0">
                <a:effectLst/>
              </a:rPr>
              <a:t>的一条 </a:t>
            </a:r>
            <a:r>
              <a:rPr lang="en-US" altLang="zh-CN" sz="3200" i="1" dirty="0">
                <a:effectLst/>
              </a:rPr>
              <a:t>M</a:t>
            </a:r>
            <a:r>
              <a:rPr lang="en-US" altLang="zh-CN" sz="3200" dirty="0">
                <a:effectLst/>
              </a:rPr>
              <a:t> </a:t>
            </a:r>
            <a:r>
              <a:rPr lang="zh-CN" altLang="zh-CN" sz="3200" dirty="0">
                <a:effectLst/>
              </a:rPr>
              <a:t>交错路</a:t>
            </a:r>
            <a:r>
              <a:rPr lang="en-US" altLang="zh-CN" sz="3200" dirty="0">
                <a:effectLst/>
              </a:rPr>
              <a:t>(alternating path)</a:t>
            </a:r>
            <a:r>
              <a:rPr lang="zh-CN" altLang="zh-CN" sz="3200" dirty="0">
                <a:effectLst/>
              </a:rPr>
              <a:t>的</a:t>
            </a:r>
            <a:r>
              <a:rPr lang="zh-CN" altLang="zh-CN" sz="3200" dirty="0">
                <a:solidFill>
                  <a:srgbClr val="0000FF"/>
                </a:solidFill>
                <a:effectLst/>
              </a:rPr>
              <a:t>起点和终点都是 </a:t>
            </a:r>
            <a:r>
              <a:rPr lang="en-US" altLang="zh-CN" sz="3200" i="1" dirty="0">
                <a:solidFill>
                  <a:srgbClr val="0000FF"/>
                </a:solidFill>
                <a:effectLst/>
              </a:rPr>
              <a:t>M</a:t>
            </a:r>
            <a:r>
              <a:rPr lang="en-US" altLang="zh-CN" sz="3200" dirty="0">
                <a:solidFill>
                  <a:srgbClr val="0000FF"/>
                </a:solidFill>
                <a:effectLst/>
              </a:rPr>
              <a:t> </a:t>
            </a:r>
            <a:r>
              <a:rPr lang="zh-CN" altLang="zh-CN" sz="3200" dirty="0">
                <a:solidFill>
                  <a:srgbClr val="0000FF"/>
                </a:solidFill>
                <a:effectLst/>
              </a:rPr>
              <a:t>非饱和的</a:t>
            </a:r>
            <a:r>
              <a:rPr lang="zh-CN" altLang="zh-CN" sz="3200" dirty="0">
                <a:effectLst/>
              </a:rPr>
              <a:t>，则称其为一条 </a:t>
            </a:r>
            <a:r>
              <a:rPr lang="en-US" altLang="zh-CN" sz="3200" i="1" dirty="0">
                <a:effectLst/>
              </a:rPr>
              <a:t>M</a:t>
            </a:r>
            <a:r>
              <a:rPr lang="zh-CN" altLang="zh-CN" sz="3200" dirty="0">
                <a:solidFill>
                  <a:srgbClr val="0000FF"/>
                </a:solidFill>
                <a:effectLst/>
              </a:rPr>
              <a:t>可扩展路</a:t>
            </a:r>
            <a:r>
              <a:rPr lang="zh-CN" altLang="zh-CN" sz="3200" dirty="0">
                <a:effectLst/>
              </a:rPr>
              <a:t>或 </a:t>
            </a:r>
            <a:r>
              <a:rPr lang="en-US" altLang="zh-CN" sz="3200" i="1" dirty="0">
                <a:solidFill>
                  <a:srgbClr val="0000FF"/>
                </a:solidFill>
                <a:effectLst/>
              </a:rPr>
              <a:t>M</a:t>
            </a:r>
            <a:r>
              <a:rPr lang="en-US" altLang="zh-CN" sz="3200" dirty="0">
                <a:solidFill>
                  <a:srgbClr val="0000FF"/>
                </a:solidFill>
                <a:effectLst/>
              </a:rPr>
              <a:t> </a:t>
            </a:r>
            <a:r>
              <a:rPr lang="zh-CN" altLang="zh-CN" sz="3200" dirty="0">
                <a:solidFill>
                  <a:srgbClr val="0000FF"/>
                </a:solidFill>
                <a:effectLst/>
              </a:rPr>
              <a:t>增广路</a:t>
            </a:r>
            <a:r>
              <a:rPr lang="en-US" altLang="zh-CN" sz="3200" dirty="0">
                <a:effectLst/>
              </a:rPr>
              <a:t>(augmenting path)</a:t>
            </a:r>
            <a:r>
              <a:rPr lang="zh-CN" altLang="zh-CN" sz="3200" dirty="0">
                <a:effectLst/>
              </a:rPr>
              <a:t>。</a:t>
            </a:r>
            <a:endParaRPr lang="en-US" altLang="zh-CN" sz="3200" dirty="0">
              <a:effectLst/>
            </a:endParaRPr>
          </a:p>
        </p:txBody>
      </p:sp>
      <p:sp>
        <p:nvSpPr>
          <p:cNvPr id="5" name="矩形 4"/>
          <p:cNvSpPr/>
          <p:nvPr/>
        </p:nvSpPr>
        <p:spPr>
          <a:xfrm>
            <a:off x="179512" y="4133850"/>
            <a:ext cx="4176464" cy="2654300"/>
          </a:xfrm>
          <a:prstGeom prst="rect">
            <a:avLst/>
          </a:prstGeom>
        </p:spPr>
        <p:txBody>
          <a:bodyPr wrap="square">
            <a:spAutoFit/>
          </a:bodyPr>
          <a:lstStyle/>
          <a:p>
            <a:pPr marL="342900" indent="-342900" algn="l" eaLnBrk="0" hangingPunct="0">
              <a:spcBef>
                <a:spcPct val="20000"/>
              </a:spcBef>
              <a:buClr>
                <a:srgbClr val="DC5900"/>
              </a:buClr>
              <a:buSzPct val="75000"/>
              <a:buFont typeface="Wingdings" panose="05000000000000000000" pitchFamily="2" charset="2"/>
              <a:buChar char="v"/>
              <a:defRPr/>
            </a:pPr>
            <a:r>
              <a:rPr lang="zh-CN" altLang="en-US" sz="3200" b="1" kern="0" dirty="0">
                <a:solidFill>
                  <a:srgbClr val="007A77"/>
                </a:solidFill>
                <a:latin typeface="Arial" panose="020B0604020202020204"/>
                <a:ea typeface="宋体" panose="02010600030101010101" pitchFamily="2" charset="-122"/>
              </a:rPr>
              <a:t>如图</a:t>
            </a:r>
            <a:r>
              <a:rPr lang="en-US" altLang="zh-CN" sz="3200" b="1" kern="0" dirty="0">
                <a:solidFill>
                  <a:srgbClr val="007A77"/>
                </a:solidFill>
                <a:latin typeface="Arial" panose="020B0604020202020204"/>
                <a:ea typeface="宋体" panose="02010600030101010101" pitchFamily="2" charset="-122"/>
              </a:rPr>
              <a:t>G2</a:t>
            </a:r>
            <a:r>
              <a:rPr lang="zh-CN" altLang="en-US" sz="3200" b="1" kern="0" dirty="0">
                <a:solidFill>
                  <a:srgbClr val="007A77"/>
                </a:solidFill>
                <a:latin typeface="Arial" panose="020B0604020202020204"/>
                <a:ea typeface="宋体" panose="02010600030101010101" pitchFamily="2" charset="-122"/>
              </a:rPr>
              <a:t>中</a:t>
            </a:r>
            <a:r>
              <a:rPr lang="en-US" altLang="zh-CN" sz="3200" b="1" kern="0" dirty="0">
                <a:solidFill>
                  <a:srgbClr val="007A77"/>
                </a:solidFill>
                <a:latin typeface="Arial" panose="020B0604020202020204"/>
                <a:ea typeface="宋体" panose="02010600030101010101" pitchFamily="2" charset="-122"/>
              </a:rPr>
              <a:t>,</a:t>
            </a:r>
            <a:r>
              <a:rPr lang="en-US" altLang="zh-CN" sz="3200" b="1" kern="0" dirty="0">
                <a:solidFill>
                  <a:srgbClr val="0000FF"/>
                </a:solidFill>
                <a:latin typeface="Arial" panose="020B0604020202020204"/>
                <a:ea typeface="宋体" panose="02010600030101010101" pitchFamily="2" charset="-122"/>
              </a:rPr>
              <a:t> </a:t>
            </a:r>
            <a:r>
              <a:rPr lang="zh-CN" altLang="en-US" sz="3200" b="1" kern="0" dirty="0">
                <a:solidFill>
                  <a:srgbClr val="0000FF"/>
                </a:solidFill>
                <a:latin typeface="Arial" panose="020B0604020202020204"/>
                <a:ea typeface="宋体" panose="02010600030101010101" pitchFamily="2" charset="-122"/>
              </a:rPr>
              <a:t>设</a:t>
            </a:r>
            <a:r>
              <a:rPr lang="en-US" altLang="zh-CN" sz="3200" b="1" kern="0" dirty="0">
                <a:solidFill>
                  <a:srgbClr val="0000FF"/>
                </a:solidFill>
                <a:latin typeface="Arial" panose="020B0604020202020204"/>
                <a:ea typeface="宋体" panose="02010600030101010101" pitchFamily="2" charset="-122"/>
              </a:rPr>
              <a:t>M</a:t>
            </a:r>
            <a:r>
              <a:rPr lang="zh-CN" altLang="en-US" sz="3200" b="1" kern="0" dirty="0">
                <a:solidFill>
                  <a:srgbClr val="0000FF"/>
                </a:solidFill>
                <a:latin typeface="Arial" panose="020B0604020202020204"/>
                <a:ea typeface="宋体" panose="02010600030101010101" pitchFamily="2" charset="-122"/>
              </a:rPr>
              <a:t>是边集</a:t>
            </a:r>
            <a:r>
              <a:rPr lang="en-US" altLang="zh-CN" sz="3200" b="1" kern="0" dirty="0">
                <a:solidFill>
                  <a:srgbClr val="0000FF"/>
                </a:solidFill>
                <a:latin typeface="Arial" panose="020B0604020202020204"/>
                <a:ea typeface="宋体" panose="02010600030101010101" pitchFamily="2" charset="-122"/>
              </a:rPr>
              <a:t>{</a:t>
            </a:r>
            <a:r>
              <a:rPr lang="en-US" altLang="zh-CN" sz="3200" b="1" i="1" kern="0" dirty="0">
                <a:solidFill>
                  <a:srgbClr val="0000FF"/>
                </a:solidFill>
                <a:latin typeface="Arial" panose="020B0604020202020204"/>
                <a:ea typeface="宋体" panose="02010600030101010101" pitchFamily="2" charset="-122"/>
              </a:rPr>
              <a:t>e</a:t>
            </a:r>
            <a:r>
              <a:rPr lang="en-US" altLang="zh-CN" sz="3200" b="1" kern="0" baseline="-25000" dirty="0">
                <a:solidFill>
                  <a:srgbClr val="0000FF"/>
                </a:solidFill>
                <a:latin typeface="Arial" panose="020B0604020202020204"/>
                <a:ea typeface="宋体" panose="02010600030101010101" pitchFamily="2" charset="-122"/>
              </a:rPr>
              <a:t>1</a:t>
            </a:r>
            <a:r>
              <a:rPr lang="en-US" altLang="zh-CN" sz="3200" b="1" kern="0" dirty="0">
                <a:solidFill>
                  <a:srgbClr val="0000FF"/>
                </a:solidFill>
                <a:latin typeface="Arial" panose="020B0604020202020204"/>
                <a:ea typeface="宋体" panose="02010600030101010101" pitchFamily="2" charset="-122"/>
              </a:rPr>
              <a:t>,</a:t>
            </a:r>
            <a:r>
              <a:rPr lang="en-US" altLang="zh-CN" sz="3200" b="1" i="1" kern="0" dirty="0">
                <a:solidFill>
                  <a:srgbClr val="0000FF"/>
                </a:solidFill>
                <a:latin typeface="Arial" panose="020B0604020202020204"/>
                <a:ea typeface="宋体" panose="02010600030101010101" pitchFamily="2" charset="-122"/>
              </a:rPr>
              <a:t>e</a:t>
            </a:r>
            <a:r>
              <a:rPr lang="en-US" altLang="zh-CN" sz="3200" b="1" kern="0" baseline="-25000" dirty="0">
                <a:solidFill>
                  <a:srgbClr val="0000FF"/>
                </a:solidFill>
                <a:latin typeface="Arial" panose="020B0604020202020204"/>
                <a:ea typeface="宋体" panose="02010600030101010101" pitchFamily="2" charset="-122"/>
              </a:rPr>
              <a:t>2</a:t>
            </a:r>
            <a:r>
              <a:rPr lang="en-US" altLang="zh-CN" sz="3200" b="1" kern="0" dirty="0">
                <a:solidFill>
                  <a:srgbClr val="0000FF"/>
                </a:solidFill>
                <a:latin typeface="Arial" panose="020B0604020202020204"/>
                <a:ea typeface="宋体" panose="02010600030101010101" pitchFamily="2" charset="-122"/>
              </a:rPr>
              <a:t>}</a:t>
            </a:r>
            <a:r>
              <a:rPr lang="zh-CN" altLang="en-US" sz="3200" b="1" kern="0" dirty="0">
                <a:solidFill>
                  <a:srgbClr val="0000FF"/>
                </a:solidFill>
                <a:latin typeface="Arial" panose="020B0604020202020204"/>
                <a:ea typeface="宋体" panose="02010600030101010101" pitchFamily="2" charset="-122"/>
              </a:rPr>
              <a:t>，则</a:t>
            </a:r>
            <a:r>
              <a:rPr lang="en-US" altLang="zh-CN" sz="3200" b="1" kern="0" dirty="0">
                <a:solidFill>
                  <a:srgbClr val="0000FF"/>
                </a:solidFill>
                <a:latin typeface="Arial" panose="020B0604020202020204"/>
                <a:ea typeface="宋体" panose="02010600030101010101" pitchFamily="2" charset="-122"/>
              </a:rPr>
              <a:t>{</a:t>
            </a:r>
            <a:r>
              <a:rPr lang="en-US" altLang="zh-CN" sz="3200" b="1" i="1" kern="0" dirty="0">
                <a:solidFill>
                  <a:srgbClr val="0000FF"/>
                </a:solidFill>
                <a:latin typeface="Arial" panose="020B0604020202020204"/>
                <a:ea typeface="宋体" panose="02010600030101010101" pitchFamily="2" charset="-122"/>
              </a:rPr>
              <a:t>e</a:t>
            </a:r>
            <a:r>
              <a:rPr lang="en-US" altLang="zh-CN" sz="3200" b="1" kern="0" baseline="-25000" dirty="0">
                <a:solidFill>
                  <a:srgbClr val="0000FF"/>
                </a:solidFill>
                <a:latin typeface="Arial" panose="020B0604020202020204"/>
                <a:ea typeface="宋体" panose="02010600030101010101" pitchFamily="2" charset="-122"/>
              </a:rPr>
              <a:t>1</a:t>
            </a:r>
            <a:r>
              <a:rPr lang="en-US" altLang="zh-CN" sz="3200" b="1" kern="0" dirty="0">
                <a:solidFill>
                  <a:srgbClr val="0000FF"/>
                </a:solidFill>
                <a:latin typeface="Arial" panose="020B0604020202020204"/>
                <a:ea typeface="宋体" panose="02010600030101010101" pitchFamily="2" charset="-122"/>
              </a:rPr>
              <a:t>,e</a:t>
            </a:r>
            <a:r>
              <a:rPr lang="en-US" altLang="zh-CN" sz="3200" b="1" kern="0" baseline="-25000" dirty="0">
                <a:solidFill>
                  <a:srgbClr val="0000FF"/>
                </a:solidFill>
                <a:latin typeface="Arial" panose="020B0604020202020204"/>
                <a:ea typeface="宋体" panose="02010600030101010101" pitchFamily="2" charset="-122"/>
              </a:rPr>
              <a:t>5</a:t>
            </a:r>
            <a:r>
              <a:rPr lang="en-US" altLang="zh-CN" sz="3200" b="1" kern="0" dirty="0">
                <a:solidFill>
                  <a:srgbClr val="0000FF"/>
                </a:solidFill>
                <a:latin typeface="Arial" panose="020B0604020202020204"/>
                <a:ea typeface="宋体" panose="02010600030101010101" pitchFamily="2" charset="-122"/>
              </a:rPr>
              <a:t>,</a:t>
            </a:r>
            <a:r>
              <a:rPr lang="en-US" altLang="zh-CN" sz="3200" b="1" i="1" kern="0" dirty="0">
                <a:solidFill>
                  <a:srgbClr val="0000FF"/>
                </a:solidFill>
                <a:latin typeface="Arial" panose="020B0604020202020204"/>
                <a:ea typeface="宋体" panose="02010600030101010101" pitchFamily="2" charset="-122"/>
              </a:rPr>
              <a:t>e</a:t>
            </a:r>
            <a:r>
              <a:rPr lang="en-US" altLang="zh-CN" sz="3200" b="1" kern="0" baseline="-25000" dirty="0">
                <a:solidFill>
                  <a:srgbClr val="0000FF"/>
                </a:solidFill>
                <a:latin typeface="Arial" panose="020B0604020202020204"/>
                <a:ea typeface="宋体" panose="02010600030101010101" pitchFamily="2" charset="-122"/>
              </a:rPr>
              <a:t>2,</a:t>
            </a:r>
            <a:r>
              <a:rPr lang="en-US" altLang="zh-CN" sz="3200" b="1" i="1" kern="0" dirty="0">
                <a:solidFill>
                  <a:srgbClr val="0000FF"/>
                </a:solidFill>
                <a:latin typeface="Arial" panose="020B0604020202020204"/>
                <a:ea typeface="宋体" panose="02010600030101010101" pitchFamily="2" charset="-122"/>
              </a:rPr>
              <a:t>e</a:t>
            </a:r>
            <a:r>
              <a:rPr lang="en-US" altLang="zh-CN" sz="3200" b="1" kern="0" baseline="-25000" dirty="0">
                <a:solidFill>
                  <a:srgbClr val="0000FF"/>
                </a:solidFill>
                <a:latin typeface="Arial" panose="020B0604020202020204"/>
                <a:ea typeface="宋体" panose="02010600030101010101" pitchFamily="2" charset="-122"/>
              </a:rPr>
              <a:t>8</a:t>
            </a:r>
            <a:r>
              <a:rPr lang="en-US" altLang="zh-CN" sz="3200" b="1" kern="0" dirty="0">
                <a:solidFill>
                  <a:srgbClr val="0000FF"/>
                </a:solidFill>
                <a:latin typeface="Arial" panose="020B0604020202020204"/>
                <a:ea typeface="宋体" panose="02010600030101010101" pitchFamily="2" charset="-122"/>
              </a:rPr>
              <a:t>} </a:t>
            </a:r>
            <a:r>
              <a:rPr lang="zh-CN" altLang="en-US" sz="3200" b="1" kern="0" dirty="0">
                <a:solidFill>
                  <a:srgbClr val="0000FF"/>
                </a:solidFill>
                <a:latin typeface="Arial" panose="020B0604020202020204"/>
                <a:ea typeface="宋体" panose="02010600030101010101" pitchFamily="2" charset="-122"/>
              </a:rPr>
              <a:t>是</a:t>
            </a:r>
            <a:r>
              <a:rPr lang="en-US" altLang="zh-CN" sz="3200" b="1" kern="0" dirty="0">
                <a:solidFill>
                  <a:srgbClr val="0000FF"/>
                </a:solidFill>
                <a:latin typeface="Arial" panose="020B0604020202020204"/>
                <a:ea typeface="宋体" panose="02010600030101010101" pitchFamily="2" charset="-122"/>
              </a:rPr>
              <a:t>G</a:t>
            </a:r>
            <a:r>
              <a:rPr lang="zh-CN" altLang="en-US" sz="3200" b="1" kern="0" dirty="0">
                <a:solidFill>
                  <a:srgbClr val="0000FF"/>
                </a:solidFill>
                <a:latin typeface="Arial" panose="020B0604020202020204"/>
                <a:ea typeface="宋体" panose="02010600030101010101" pitchFamily="2" charset="-122"/>
              </a:rPr>
              <a:t>的</a:t>
            </a:r>
            <a:r>
              <a:rPr lang="en-US" altLang="zh-CN" sz="3200" b="1" kern="0" dirty="0">
                <a:solidFill>
                  <a:srgbClr val="0000FF"/>
                </a:solidFill>
                <a:latin typeface="Arial" panose="020B0604020202020204"/>
                <a:ea typeface="宋体" panose="02010600030101010101" pitchFamily="2" charset="-122"/>
              </a:rPr>
              <a:t>M</a:t>
            </a:r>
            <a:r>
              <a:rPr lang="zh-CN" altLang="en-US" sz="3200" b="1" kern="0" dirty="0">
                <a:solidFill>
                  <a:srgbClr val="0000FF"/>
                </a:solidFill>
                <a:latin typeface="Arial" panose="020B0604020202020204"/>
                <a:ea typeface="宋体" panose="02010600030101010101" pitchFamily="2" charset="-122"/>
              </a:rPr>
              <a:t>交错路</a:t>
            </a:r>
            <a:endParaRPr lang="zh-CN" altLang="zh-CN" sz="3200" b="1" kern="0" dirty="0">
              <a:solidFill>
                <a:srgbClr val="007A77"/>
              </a:solidFill>
              <a:latin typeface="Arial" panose="020B0604020202020204"/>
              <a:ea typeface="宋体" panose="02010600030101010101" pitchFamily="2" charset="-122"/>
            </a:endParaRPr>
          </a:p>
          <a:p>
            <a:pPr marL="342900" indent="-342900" algn="l" eaLnBrk="0" hangingPunct="0">
              <a:spcBef>
                <a:spcPct val="20000"/>
              </a:spcBef>
              <a:buClr>
                <a:srgbClr val="DC5900"/>
              </a:buClr>
              <a:buSzPct val="75000"/>
              <a:buFont typeface="Wingdings" panose="05000000000000000000" pitchFamily="2" charset="2"/>
              <a:buChar char="v"/>
              <a:defRPr/>
            </a:pPr>
            <a:endParaRPr lang="zh-CN" altLang="en-US" sz="3200" b="1" kern="0" dirty="0">
              <a:solidFill>
                <a:srgbClr val="007A77"/>
              </a:solidFill>
              <a:effectLst>
                <a:outerShdw blurRad="38100" dist="38100" dir="2700000" algn="tl">
                  <a:srgbClr val="C0C0C0"/>
                </a:outerShdw>
              </a:effectLst>
              <a:latin typeface="Arial" panose="020B0604020202020204"/>
              <a:ea typeface="宋体" panose="02010600030101010101" pitchFamily="2" charset="-122"/>
            </a:endParaRPr>
          </a:p>
        </p:txBody>
      </p:sp>
      <p:pic>
        <p:nvPicPr>
          <p:cNvPr id="12902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8825" y="3321050"/>
            <a:ext cx="3867150" cy="343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连接符 6"/>
          <p:cNvCxnSpPr/>
          <p:nvPr/>
        </p:nvCxnSpPr>
        <p:spPr>
          <a:xfrm>
            <a:off x="5076825" y="4581525"/>
            <a:ext cx="0" cy="1295400"/>
          </a:xfrm>
          <a:prstGeom prst="line">
            <a:avLst/>
          </a:prstGeom>
          <a:ln w="508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5081588" y="5876925"/>
            <a:ext cx="1146175"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242050" y="3500438"/>
            <a:ext cx="0" cy="2376487"/>
          </a:xfrm>
          <a:prstGeom prst="line">
            <a:avLst/>
          </a:prstGeom>
          <a:ln w="508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6227763" y="3500438"/>
            <a:ext cx="1152525" cy="100806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4957763" y="4375150"/>
            <a:ext cx="252412" cy="282575"/>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23" name="椭圆 22"/>
          <p:cNvSpPr/>
          <p:nvPr/>
        </p:nvSpPr>
        <p:spPr>
          <a:xfrm>
            <a:off x="6102350" y="5735638"/>
            <a:ext cx="252413" cy="282575"/>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24" name="椭圆 23"/>
          <p:cNvSpPr/>
          <p:nvPr/>
        </p:nvSpPr>
        <p:spPr>
          <a:xfrm>
            <a:off x="6102350" y="3359150"/>
            <a:ext cx="252413" cy="282575"/>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25" name="椭圆 24"/>
          <p:cNvSpPr/>
          <p:nvPr/>
        </p:nvSpPr>
        <p:spPr>
          <a:xfrm>
            <a:off x="7254875" y="4383088"/>
            <a:ext cx="250825" cy="2825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26" name="椭圆 25"/>
          <p:cNvSpPr/>
          <p:nvPr/>
        </p:nvSpPr>
        <p:spPr>
          <a:xfrm>
            <a:off x="4957763" y="5735638"/>
            <a:ext cx="252412" cy="282575"/>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469440" y="3236040"/>
              <a:ext cx="2932920" cy="1110600"/>
            </p14:xfrm>
          </p:contentPart>
        </mc:Choice>
        <mc:Fallback xmlns="">
          <p:pic>
            <p:nvPicPr>
              <p:cNvPr id="2" name="墨迹 1"/>
              <p:cNvPicPr/>
              <p:nvPr/>
            </p:nvPicPr>
            <p:blipFill>
              <a:blip r:embed="rId5"/>
              <a:stretch>
                <a:fillRect/>
              </a:stretch>
            </p:blipFill>
            <p:spPr>
              <a:xfrm>
                <a:off x="463320" y="3231360"/>
                <a:ext cx="2944800" cy="1119240"/>
              </a:xfrm>
              <a:prstGeom prst="rect">
                <a:avLst/>
              </a:prstGeom>
            </p:spPr>
          </p:pic>
        </mc:Fallback>
      </mc:AlternateContent>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31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463" y="1495425"/>
            <a:ext cx="4029075" cy="387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85642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a:xfrm>
            <a:off x="323850" y="981075"/>
            <a:ext cx="8820150" cy="5184775"/>
          </a:xfrm>
        </p:spPr>
        <p:txBody>
          <a:bodyPr/>
          <a:lstStyle/>
          <a:p>
            <a:pPr>
              <a:defRPr/>
            </a:pPr>
            <a:r>
              <a:rPr lang="zh-CN" altLang="zh-CN" sz="3200" dirty="0">
                <a:solidFill>
                  <a:srgbClr val="FF0000"/>
                </a:solidFill>
                <a:effectLst/>
              </a:rPr>
              <a:t>定义 </a:t>
            </a:r>
            <a:r>
              <a:rPr lang="en-US" altLang="zh-CN" sz="3200" dirty="0">
                <a:solidFill>
                  <a:srgbClr val="FF0000"/>
                </a:solidFill>
                <a:effectLst/>
              </a:rPr>
              <a:t>6.2.2 </a:t>
            </a:r>
            <a:r>
              <a:rPr lang="zh-CN" altLang="zh-CN" sz="3200" dirty="0">
                <a:effectLst/>
              </a:rPr>
              <a:t>若存在 </a:t>
            </a:r>
            <a:r>
              <a:rPr lang="en-US" altLang="zh-CN" sz="3200" dirty="0">
                <a:effectLst/>
              </a:rPr>
              <a:t>G </a:t>
            </a:r>
            <a:r>
              <a:rPr lang="zh-CN" altLang="zh-CN" sz="3200" dirty="0">
                <a:effectLst/>
              </a:rPr>
              <a:t>的一种顶点正常 </a:t>
            </a:r>
            <a:r>
              <a:rPr lang="en-US" altLang="zh-CN" sz="3200" dirty="0">
                <a:effectLst/>
              </a:rPr>
              <a:t>k </a:t>
            </a:r>
            <a:r>
              <a:rPr lang="zh-CN" altLang="zh-CN" sz="3200" dirty="0">
                <a:effectLst/>
              </a:rPr>
              <a:t>染色，则称图 </a:t>
            </a:r>
            <a:r>
              <a:rPr lang="en-US" altLang="zh-CN" sz="3200" dirty="0">
                <a:effectLst/>
              </a:rPr>
              <a:t>G </a:t>
            </a:r>
            <a:r>
              <a:rPr lang="zh-CN" altLang="zh-CN" sz="3200" dirty="0">
                <a:effectLst/>
              </a:rPr>
              <a:t>是点 </a:t>
            </a:r>
            <a:r>
              <a:rPr lang="en-US" altLang="zh-CN" sz="3200" i="1" dirty="0">
                <a:effectLst/>
              </a:rPr>
              <a:t>k</a:t>
            </a:r>
            <a:r>
              <a:rPr lang="en-US" altLang="zh-CN" sz="3200" dirty="0">
                <a:effectLst/>
              </a:rPr>
              <a:t> </a:t>
            </a:r>
            <a:r>
              <a:rPr lang="zh-CN" altLang="zh-CN" sz="3200" dirty="0">
                <a:effectLst/>
              </a:rPr>
              <a:t>色可染的</a:t>
            </a:r>
            <a:r>
              <a:rPr lang="zh-CN" altLang="en-US" sz="3200" dirty="0">
                <a:effectLst/>
              </a:rPr>
              <a:t>（</a:t>
            </a:r>
            <a:r>
              <a:rPr lang="en-US" altLang="zh-CN" sz="3200" dirty="0">
                <a:effectLst/>
              </a:rPr>
              <a:t>vertex k-</a:t>
            </a:r>
            <a:r>
              <a:rPr lang="en-US" altLang="zh-CN" sz="3200" dirty="0" err="1">
                <a:effectLst/>
              </a:rPr>
              <a:t>colourable</a:t>
            </a:r>
            <a:r>
              <a:rPr lang="en-US" altLang="zh-CN" sz="3200" dirty="0">
                <a:effectLst/>
              </a:rPr>
              <a:t>)</a:t>
            </a:r>
            <a:r>
              <a:rPr lang="zh-CN" altLang="zh-CN" sz="3200" dirty="0">
                <a:effectLst/>
              </a:rPr>
              <a:t>，有时简称为 </a:t>
            </a:r>
            <a:r>
              <a:rPr lang="en-US" altLang="zh-CN" sz="3200" i="1" dirty="0">
                <a:effectLst/>
              </a:rPr>
              <a:t>k</a:t>
            </a:r>
            <a:r>
              <a:rPr lang="en-US" altLang="zh-CN" sz="3200" dirty="0">
                <a:effectLst/>
              </a:rPr>
              <a:t> </a:t>
            </a:r>
            <a:r>
              <a:rPr lang="zh-CN" altLang="zh-CN" sz="3200" dirty="0">
                <a:effectLst/>
              </a:rPr>
              <a:t>色可染的或可 </a:t>
            </a:r>
            <a:r>
              <a:rPr lang="en-US" altLang="zh-CN" sz="3200" i="1" dirty="0">
                <a:effectLst/>
              </a:rPr>
              <a:t>k</a:t>
            </a:r>
            <a:r>
              <a:rPr lang="en-US" altLang="zh-CN" sz="3200" dirty="0">
                <a:effectLst/>
              </a:rPr>
              <a:t> </a:t>
            </a:r>
            <a:r>
              <a:rPr lang="zh-CN" altLang="zh-CN" sz="3200" dirty="0">
                <a:effectLst/>
              </a:rPr>
              <a:t>染色的。</a:t>
            </a:r>
            <a:endParaRPr lang="en-US" altLang="zh-CN" sz="3200" dirty="0">
              <a:effectLst/>
            </a:endParaRPr>
          </a:p>
          <a:p>
            <a:pPr>
              <a:defRPr/>
            </a:pPr>
            <a:endParaRPr lang="en-US" altLang="zh-CN" sz="3200" dirty="0">
              <a:effectLst/>
            </a:endParaRPr>
          </a:p>
          <a:p>
            <a:pPr>
              <a:defRPr/>
            </a:pPr>
            <a:r>
              <a:rPr lang="zh-CN" altLang="zh-CN" sz="3200" dirty="0">
                <a:effectLst/>
              </a:rPr>
              <a:t>注：</a:t>
            </a:r>
            <a:r>
              <a:rPr lang="en-US" altLang="zh-CN" sz="3200" dirty="0">
                <a:effectLst/>
              </a:rPr>
              <a:t>⑴ </a:t>
            </a:r>
            <a:r>
              <a:rPr lang="zh-CN" altLang="zh-CN" sz="3200" dirty="0">
                <a:effectLst/>
              </a:rPr>
              <a:t>每个图 </a:t>
            </a:r>
            <a:r>
              <a:rPr lang="en-US" altLang="zh-CN" sz="3200" dirty="0">
                <a:effectLst/>
              </a:rPr>
              <a:t>G </a:t>
            </a:r>
            <a:r>
              <a:rPr lang="zh-CN" altLang="zh-CN" sz="3200" dirty="0">
                <a:effectLst/>
              </a:rPr>
              <a:t>一定是</a:t>
            </a:r>
            <a:r>
              <a:rPr lang="en-US" altLang="zh-CN" sz="3200" i="1" dirty="0">
                <a:solidFill>
                  <a:srgbClr val="FF0000"/>
                </a:solidFill>
                <a:effectLst/>
              </a:rPr>
              <a:t>ν</a:t>
            </a:r>
            <a:r>
              <a:rPr lang="en-US" altLang="zh-CN" sz="3200" dirty="0">
                <a:solidFill>
                  <a:srgbClr val="FF0000"/>
                </a:solidFill>
                <a:effectLst/>
              </a:rPr>
              <a:t> (</a:t>
            </a:r>
            <a:r>
              <a:rPr lang="en-US" altLang="zh-CN" sz="3200" i="1" dirty="0">
                <a:solidFill>
                  <a:srgbClr val="FF0000"/>
                </a:solidFill>
                <a:effectLst/>
              </a:rPr>
              <a:t>G</a:t>
            </a:r>
            <a:r>
              <a:rPr lang="en-US" altLang="zh-CN" sz="3200" dirty="0">
                <a:solidFill>
                  <a:srgbClr val="FF0000"/>
                </a:solidFill>
                <a:effectLst/>
              </a:rPr>
              <a:t>)</a:t>
            </a:r>
            <a:r>
              <a:rPr lang="en-US" altLang="zh-CN" sz="3200" dirty="0">
                <a:effectLst/>
              </a:rPr>
              <a:t> </a:t>
            </a:r>
            <a:r>
              <a:rPr lang="zh-CN" altLang="zh-CN" sz="3200" dirty="0">
                <a:effectLst/>
              </a:rPr>
              <a:t>色可染的</a:t>
            </a:r>
            <a:r>
              <a:rPr lang="en-US" altLang="zh-CN" sz="3200" dirty="0">
                <a:effectLst/>
              </a:rPr>
              <a:t> </a:t>
            </a:r>
            <a:endParaRPr lang="zh-CN" altLang="zh-CN" sz="3200" dirty="0">
              <a:effectLst/>
            </a:endParaRPr>
          </a:p>
          <a:p>
            <a:pPr>
              <a:defRPr/>
            </a:pPr>
            <a:r>
              <a:rPr lang="en-US" altLang="zh-CN" sz="3200" dirty="0">
                <a:effectLst/>
              </a:rPr>
              <a:t>⑵ </a:t>
            </a:r>
            <a:r>
              <a:rPr lang="zh-CN" altLang="zh-CN" sz="3200" dirty="0">
                <a:effectLst/>
              </a:rPr>
              <a:t>若图 </a:t>
            </a:r>
            <a:r>
              <a:rPr lang="en-US" altLang="zh-CN" sz="3200" dirty="0">
                <a:effectLst/>
              </a:rPr>
              <a:t>G </a:t>
            </a:r>
            <a:r>
              <a:rPr lang="zh-CN" altLang="zh-CN" sz="3200" dirty="0">
                <a:effectLst/>
              </a:rPr>
              <a:t>是 </a:t>
            </a:r>
            <a:r>
              <a:rPr lang="en-US" altLang="zh-CN" sz="3200" i="1" dirty="0">
                <a:effectLst/>
              </a:rPr>
              <a:t>k</a:t>
            </a:r>
            <a:r>
              <a:rPr lang="en-US" altLang="zh-CN" sz="3200" dirty="0">
                <a:effectLst/>
              </a:rPr>
              <a:t> </a:t>
            </a:r>
            <a:r>
              <a:rPr lang="zh-CN" altLang="zh-CN" sz="3200" dirty="0">
                <a:effectLst/>
              </a:rPr>
              <a:t>色可染的，则对任何正整数 </a:t>
            </a:r>
            <a:r>
              <a:rPr lang="en-US" altLang="zh-CN" sz="3200" i="1" dirty="0">
                <a:solidFill>
                  <a:srgbClr val="FF0000"/>
                </a:solidFill>
                <a:effectLst/>
              </a:rPr>
              <a:t>m</a:t>
            </a:r>
            <a:r>
              <a:rPr lang="en-US" altLang="zh-CN" sz="3200" dirty="0">
                <a:effectLst/>
              </a:rPr>
              <a:t> ≥ </a:t>
            </a:r>
            <a:r>
              <a:rPr lang="en-US" altLang="zh-CN" sz="3200" i="1" dirty="0">
                <a:effectLst/>
              </a:rPr>
              <a:t>k</a:t>
            </a:r>
            <a:r>
              <a:rPr lang="en-US" altLang="zh-CN" sz="3200" dirty="0">
                <a:effectLst/>
              </a:rPr>
              <a:t> </a:t>
            </a:r>
            <a:r>
              <a:rPr lang="zh-CN" altLang="zh-CN" sz="3200" dirty="0">
                <a:effectLst/>
              </a:rPr>
              <a:t>，</a:t>
            </a:r>
            <a:r>
              <a:rPr lang="en-US" altLang="zh-CN" sz="3200" dirty="0">
                <a:effectLst/>
              </a:rPr>
              <a:t>G </a:t>
            </a:r>
            <a:r>
              <a:rPr lang="zh-CN" altLang="zh-CN" sz="3200" dirty="0">
                <a:effectLst/>
              </a:rPr>
              <a:t>也 </a:t>
            </a:r>
            <a:r>
              <a:rPr lang="en-US" altLang="zh-CN" sz="3200" i="1" dirty="0">
                <a:effectLst/>
              </a:rPr>
              <a:t>m</a:t>
            </a:r>
            <a:r>
              <a:rPr lang="en-US" altLang="zh-CN" sz="3200" dirty="0">
                <a:effectLst/>
              </a:rPr>
              <a:t> </a:t>
            </a:r>
            <a:r>
              <a:rPr lang="zh-CN" altLang="zh-CN" sz="3200" dirty="0">
                <a:effectLst/>
              </a:rPr>
              <a:t>色可染。</a:t>
            </a:r>
          </a:p>
          <a:p>
            <a:pPr>
              <a:defRPr/>
            </a:pPr>
            <a:endParaRPr lang="zh-CN" altLang="zh-CN" sz="3200" dirty="0">
              <a:effectLst/>
            </a:endParaRPr>
          </a:p>
          <a:p>
            <a:pPr>
              <a:defRPr/>
            </a:pPr>
            <a:endParaRPr lang="zh-CN" altLang="en-US" sz="32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p:txBody>
          <a:bodyPr/>
          <a:lstStyle/>
          <a:p>
            <a:pPr>
              <a:defRPr/>
            </a:pPr>
            <a:r>
              <a:rPr lang="zh-CN" altLang="zh-CN" dirty="0">
                <a:solidFill>
                  <a:srgbClr val="FF0000"/>
                </a:solidFill>
                <a:effectLst/>
              </a:rPr>
              <a:t>定义 </a:t>
            </a:r>
            <a:r>
              <a:rPr lang="en-US" altLang="zh-CN" dirty="0">
                <a:solidFill>
                  <a:srgbClr val="FF0000"/>
                </a:solidFill>
                <a:effectLst/>
              </a:rPr>
              <a:t>6.2.3 </a:t>
            </a:r>
            <a:r>
              <a:rPr lang="zh-CN" altLang="zh-CN" dirty="0">
                <a:effectLst/>
              </a:rPr>
              <a:t>设 </a:t>
            </a:r>
            <a:r>
              <a:rPr lang="en-US" altLang="zh-CN" i="1" dirty="0">
                <a:effectLst/>
              </a:rPr>
              <a:t>G</a:t>
            </a:r>
            <a:r>
              <a:rPr lang="en-US" altLang="zh-CN" dirty="0">
                <a:effectLst/>
              </a:rPr>
              <a:t> </a:t>
            </a:r>
            <a:r>
              <a:rPr lang="zh-CN" altLang="zh-CN" dirty="0">
                <a:effectLst/>
              </a:rPr>
              <a:t>是无环边的图，令</a:t>
            </a:r>
            <a:r>
              <a:rPr kumimoji="1" lang="zh-CN" altLang="en-US" dirty="0">
                <a:solidFill>
                  <a:srgbClr val="000000"/>
                </a:solidFill>
                <a:latin typeface="Times New Roman" panose="02020603050405020304" pitchFamily="18" charset="0"/>
                <a:sym typeface="Symbol" panose="05050102010706020507" pitchFamily="18" charset="2"/>
              </a:rPr>
              <a:t></a:t>
            </a:r>
            <a:r>
              <a:rPr kumimoji="1" lang="en-US" altLang="zh-CN" dirty="0">
                <a:solidFill>
                  <a:srgbClr val="000000"/>
                </a:solidFill>
                <a:latin typeface="Times New Roman" panose="02020603050405020304" pitchFamily="18" charset="0"/>
                <a:sym typeface="Symbol" panose="05050102010706020507" pitchFamily="18" charset="2"/>
              </a:rPr>
              <a:t>(</a:t>
            </a:r>
            <a:r>
              <a:rPr kumimoji="1" lang="en-US" altLang="zh-CN" i="1" dirty="0">
                <a:solidFill>
                  <a:srgbClr val="000000"/>
                </a:solidFill>
                <a:latin typeface="Times New Roman" panose="02020603050405020304" pitchFamily="18" charset="0"/>
                <a:sym typeface="Symbol" panose="05050102010706020507" pitchFamily="18" charset="2"/>
              </a:rPr>
              <a:t>G</a:t>
            </a:r>
            <a:r>
              <a:rPr kumimoji="1" lang="en-US" altLang="zh-CN" dirty="0">
                <a:solidFill>
                  <a:srgbClr val="000000"/>
                </a:solidFill>
                <a:latin typeface="Times New Roman" panose="02020603050405020304" pitchFamily="18" charset="0"/>
                <a:sym typeface="Symbol" panose="05050102010706020507" pitchFamily="18" charset="2"/>
              </a:rPr>
              <a:t>)</a:t>
            </a:r>
            <a:r>
              <a:rPr lang="en-US" altLang="zh-CN" dirty="0">
                <a:effectLst/>
              </a:rPr>
              <a:t> = min{</a:t>
            </a:r>
            <a:r>
              <a:rPr lang="en-US" altLang="zh-CN" i="1" dirty="0">
                <a:effectLst/>
              </a:rPr>
              <a:t>k</a:t>
            </a:r>
            <a:r>
              <a:rPr lang="en-US" altLang="zh-CN" dirty="0">
                <a:effectLst/>
              </a:rPr>
              <a:t> | </a:t>
            </a:r>
            <a:r>
              <a:rPr lang="en-US" altLang="zh-CN" i="1" dirty="0">
                <a:effectLst/>
              </a:rPr>
              <a:t>G</a:t>
            </a:r>
            <a:r>
              <a:rPr lang="en-US" altLang="zh-CN" dirty="0">
                <a:effectLst/>
              </a:rPr>
              <a:t> </a:t>
            </a:r>
            <a:r>
              <a:rPr lang="zh-CN" altLang="zh-CN" dirty="0">
                <a:effectLst/>
              </a:rPr>
              <a:t>是 </a:t>
            </a:r>
            <a:r>
              <a:rPr lang="en-US" altLang="zh-CN" i="1" dirty="0">
                <a:effectLst/>
              </a:rPr>
              <a:t>k</a:t>
            </a:r>
            <a:r>
              <a:rPr lang="en-US" altLang="zh-CN" dirty="0">
                <a:effectLst/>
              </a:rPr>
              <a:t> </a:t>
            </a:r>
            <a:r>
              <a:rPr lang="zh-CN" altLang="zh-CN" dirty="0">
                <a:effectLst/>
              </a:rPr>
              <a:t>色可染的</a:t>
            </a:r>
            <a:r>
              <a:rPr lang="en-US" altLang="zh-CN" dirty="0">
                <a:effectLst/>
              </a:rPr>
              <a:t>}</a:t>
            </a:r>
            <a:r>
              <a:rPr lang="zh-CN" altLang="zh-CN" dirty="0">
                <a:effectLst/>
              </a:rPr>
              <a:t>，</a:t>
            </a:r>
            <a:r>
              <a:rPr kumimoji="1" lang="zh-CN" altLang="en-US" dirty="0">
                <a:solidFill>
                  <a:srgbClr val="000000"/>
                </a:solidFill>
                <a:latin typeface="Times New Roman" panose="02020603050405020304" pitchFamily="18" charset="0"/>
                <a:sym typeface="Symbol" panose="05050102010706020507" pitchFamily="18" charset="2"/>
              </a:rPr>
              <a:t></a:t>
            </a:r>
            <a:r>
              <a:rPr kumimoji="1" lang="en-US" altLang="zh-CN" dirty="0">
                <a:solidFill>
                  <a:srgbClr val="000000"/>
                </a:solidFill>
                <a:latin typeface="Times New Roman" panose="02020603050405020304" pitchFamily="18" charset="0"/>
                <a:sym typeface="Symbol" panose="05050102010706020507" pitchFamily="18" charset="2"/>
              </a:rPr>
              <a:t>(</a:t>
            </a:r>
            <a:r>
              <a:rPr kumimoji="1" lang="en-US" altLang="zh-CN" i="1" dirty="0">
                <a:solidFill>
                  <a:srgbClr val="000000"/>
                </a:solidFill>
                <a:latin typeface="Times New Roman" panose="02020603050405020304" pitchFamily="18" charset="0"/>
                <a:sym typeface="Symbol" panose="05050102010706020507" pitchFamily="18" charset="2"/>
              </a:rPr>
              <a:t>G</a:t>
            </a:r>
            <a:r>
              <a:rPr kumimoji="1" lang="en-US" altLang="zh-CN" dirty="0">
                <a:solidFill>
                  <a:srgbClr val="000000"/>
                </a:solidFill>
                <a:latin typeface="Times New Roman" panose="02020603050405020304" pitchFamily="18" charset="0"/>
                <a:sym typeface="Symbol" panose="05050102010706020507" pitchFamily="18" charset="2"/>
              </a:rPr>
              <a:t>)</a:t>
            </a:r>
            <a:r>
              <a:rPr lang="en-US" altLang="zh-CN" dirty="0">
                <a:effectLst/>
              </a:rPr>
              <a:t> </a:t>
            </a:r>
            <a:r>
              <a:rPr lang="zh-CN" altLang="zh-CN" dirty="0">
                <a:effectLst/>
              </a:rPr>
              <a:t>为 </a:t>
            </a:r>
            <a:r>
              <a:rPr lang="en-US" altLang="zh-CN" i="1" dirty="0">
                <a:effectLst/>
              </a:rPr>
              <a:t>G</a:t>
            </a:r>
            <a:r>
              <a:rPr lang="en-US" altLang="zh-CN" dirty="0">
                <a:effectLst/>
              </a:rPr>
              <a:t> </a:t>
            </a:r>
            <a:r>
              <a:rPr lang="zh-CN" altLang="zh-CN" dirty="0">
                <a:effectLst/>
              </a:rPr>
              <a:t>的</a:t>
            </a:r>
            <a:r>
              <a:rPr lang="zh-CN" altLang="zh-CN" dirty="0">
                <a:solidFill>
                  <a:srgbClr val="FF0000"/>
                </a:solidFill>
                <a:effectLst/>
              </a:rPr>
              <a:t>点色数</a:t>
            </a:r>
            <a:r>
              <a:rPr lang="zh-CN" altLang="zh-CN" dirty="0">
                <a:effectLst/>
              </a:rPr>
              <a:t>，有时简称为</a:t>
            </a:r>
            <a:r>
              <a:rPr lang="zh-CN" altLang="zh-CN" dirty="0">
                <a:solidFill>
                  <a:srgbClr val="FF0000"/>
                </a:solidFill>
                <a:effectLst/>
              </a:rPr>
              <a:t>色数</a:t>
            </a:r>
            <a:r>
              <a:rPr lang="en-US" altLang="zh-CN" dirty="0">
                <a:effectLst/>
              </a:rPr>
              <a:t>(chromatic number)</a:t>
            </a:r>
            <a:r>
              <a:rPr lang="zh-CN" altLang="zh-CN" dirty="0">
                <a:effectLst/>
              </a:rPr>
              <a:t>。</a:t>
            </a:r>
            <a:endParaRPr lang="en-US" altLang="zh-CN" dirty="0">
              <a:effectLst/>
            </a:endParaRPr>
          </a:p>
          <a:p>
            <a:pPr>
              <a:defRPr/>
            </a:pPr>
            <a:r>
              <a:rPr lang="zh-CN" altLang="zh-CN" dirty="0">
                <a:effectLst/>
              </a:rPr>
              <a:t>若 </a:t>
            </a:r>
            <a:r>
              <a:rPr kumimoji="1" lang="zh-CN" altLang="en-US" dirty="0">
                <a:solidFill>
                  <a:srgbClr val="000000"/>
                </a:solidFill>
                <a:latin typeface="Times New Roman" panose="02020603050405020304" pitchFamily="18" charset="0"/>
                <a:sym typeface="Symbol" panose="05050102010706020507" pitchFamily="18" charset="2"/>
              </a:rPr>
              <a:t></a:t>
            </a:r>
            <a:r>
              <a:rPr kumimoji="1" lang="en-US" altLang="zh-CN" dirty="0">
                <a:solidFill>
                  <a:srgbClr val="000000"/>
                </a:solidFill>
                <a:latin typeface="Times New Roman" panose="02020603050405020304" pitchFamily="18" charset="0"/>
                <a:sym typeface="Symbol" panose="05050102010706020507" pitchFamily="18" charset="2"/>
              </a:rPr>
              <a:t>(</a:t>
            </a:r>
            <a:r>
              <a:rPr kumimoji="1" lang="en-US" altLang="zh-CN" i="1" dirty="0">
                <a:solidFill>
                  <a:srgbClr val="000000"/>
                </a:solidFill>
                <a:latin typeface="Times New Roman" panose="02020603050405020304" pitchFamily="18" charset="0"/>
                <a:sym typeface="Symbol" panose="05050102010706020507" pitchFamily="18" charset="2"/>
              </a:rPr>
              <a:t>G</a:t>
            </a:r>
            <a:r>
              <a:rPr kumimoji="1" lang="en-US" altLang="zh-CN" dirty="0">
                <a:solidFill>
                  <a:srgbClr val="000000"/>
                </a:solidFill>
                <a:latin typeface="Times New Roman" panose="02020603050405020304" pitchFamily="18" charset="0"/>
                <a:sym typeface="Symbol" panose="05050102010706020507" pitchFamily="18" charset="2"/>
              </a:rPr>
              <a:t>)</a:t>
            </a:r>
            <a:r>
              <a:rPr lang="en-US" altLang="zh-CN" dirty="0">
                <a:effectLst/>
              </a:rPr>
              <a:t>= </a:t>
            </a:r>
            <a:r>
              <a:rPr lang="en-US" altLang="zh-CN" i="1" dirty="0">
                <a:effectLst/>
              </a:rPr>
              <a:t>k</a:t>
            </a:r>
            <a:r>
              <a:rPr lang="en-US" altLang="zh-CN" dirty="0">
                <a:effectLst/>
              </a:rPr>
              <a:t> </a:t>
            </a:r>
            <a:r>
              <a:rPr lang="zh-CN" altLang="zh-CN" dirty="0">
                <a:effectLst/>
              </a:rPr>
              <a:t>，则称 </a:t>
            </a:r>
            <a:r>
              <a:rPr lang="en-US" altLang="zh-CN" dirty="0">
                <a:effectLst/>
              </a:rPr>
              <a:t>G </a:t>
            </a:r>
            <a:r>
              <a:rPr lang="zh-CN" altLang="zh-CN" dirty="0">
                <a:solidFill>
                  <a:srgbClr val="FF0000"/>
                </a:solidFill>
                <a:effectLst/>
              </a:rPr>
              <a:t>为 </a:t>
            </a:r>
            <a:r>
              <a:rPr lang="en-US" altLang="zh-CN" i="1" dirty="0">
                <a:solidFill>
                  <a:srgbClr val="FF0000"/>
                </a:solidFill>
                <a:effectLst/>
              </a:rPr>
              <a:t>k</a:t>
            </a:r>
            <a:r>
              <a:rPr lang="en-US" altLang="zh-CN" dirty="0">
                <a:solidFill>
                  <a:srgbClr val="FF0000"/>
                </a:solidFill>
                <a:effectLst/>
              </a:rPr>
              <a:t> </a:t>
            </a:r>
            <a:r>
              <a:rPr lang="zh-CN" altLang="zh-CN" dirty="0">
                <a:solidFill>
                  <a:srgbClr val="FF0000"/>
                </a:solidFill>
                <a:effectLst/>
              </a:rPr>
              <a:t>色图</a:t>
            </a:r>
            <a:r>
              <a:rPr lang="en-US" altLang="zh-CN" dirty="0">
                <a:effectLst/>
              </a:rPr>
              <a:t>(k-chromatic graph)</a:t>
            </a:r>
            <a:r>
              <a:rPr lang="zh-CN" altLang="zh-CN" dirty="0">
                <a:effectLst/>
              </a:rPr>
              <a:t>。</a:t>
            </a:r>
          </a:p>
          <a:p>
            <a:pPr>
              <a:defRPr/>
            </a:pPr>
            <a:endParaRPr lang="zh-CN"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0" name="Text Box 20"/>
          <p:cNvSpPr txBox="1">
            <a:spLocks noChangeArrowheads="1"/>
          </p:cNvSpPr>
          <p:nvPr/>
        </p:nvSpPr>
        <p:spPr bwMode="auto">
          <a:xfrm>
            <a:off x="250825" y="1125538"/>
            <a:ext cx="8712200" cy="180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kumimoji="1" lang="zh-CN" altLang="en-US" sz="2800" dirty="0">
                <a:solidFill>
                  <a:srgbClr val="000000"/>
                </a:solidFill>
                <a:latin typeface="Times New Roman" panose="02020603050405020304" pitchFamily="18" charset="0"/>
              </a:rPr>
              <a:t>图</a:t>
            </a:r>
            <a:r>
              <a:rPr kumimoji="1" lang="en-US" altLang="zh-CN" sz="2800" i="1" dirty="0">
                <a:solidFill>
                  <a:srgbClr val="000000"/>
                </a:solidFill>
                <a:latin typeface="Times New Roman" panose="02020603050405020304" pitchFamily="18" charset="0"/>
              </a:rPr>
              <a:t>G</a:t>
            </a:r>
            <a:r>
              <a:rPr kumimoji="1" lang="zh-CN" altLang="en-US" sz="2800" dirty="0">
                <a:solidFill>
                  <a:srgbClr val="000000"/>
                </a:solidFill>
                <a:latin typeface="Times New Roman" panose="02020603050405020304" pitchFamily="18" charset="0"/>
              </a:rPr>
              <a:t>的</a:t>
            </a:r>
            <a:r>
              <a:rPr lang="zh-CN" altLang="en-US" sz="2800" dirty="0">
                <a:solidFill>
                  <a:srgbClr val="A50021"/>
                </a:solidFill>
                <a:latin typeface="Times New Roman" panose="02020603050405020304" pitchFamily="18" charset="0"/>
              </a:rPr>
              <a:t>色数</a:t>
            </a:r>
            <a:r>
              <a:rPr kumimoji="1" lang="zh-CN" altLang="en-US" sz="2800" dirty="0">
                <a:solidFill>
                  <a:srgbClr val="000000"/>
                </a:solidFill>
                <a:latin typeface="Times New Roman" panose="02020603050405020304" pitchFamily="18" charset="0"/>
              </a:rPr>
              <a:t>是使</a:t>
            </a:r>
            <a:r>
              <a:rPr kumimoji="1" lang="en-US" altLang="zh-CN" sz="2800" i="1" dirty="0">
                <a:solidFill>
                  <a:srgbClr val="000000"/>
                </a:solidFill>
                <a:latin typeface="Times New Roman" panose="02020603050405020304" pitchFamily="18" charset="0"/>
              </a:rPr>
              <a:t>G</a:t>
            </a:r>
            <a:r>
              <a:rPr kumimoji="1" lang="zh-CN" altLang="en-US" sz="2800" dirty="0">
                <a:solidFill>
                  <a:srgbClr val="000000"/>
                </a:solidFill>
                <a:latin typeface="Times New Roman" panose="02020603050405020304" pitchFamily="18" charset="0"/>
              </a:rPr>
              <a:t>为</a:t>
            </a:r>
            <a:r>
              <a:rPr kumimoji="1" lang="en-US" altLang="zh-CN" sz="2800" dirty="0">
                <a:solidFill>
                  <a:srgbClr val="000000"/>
                </a:solidFill>
                <a:latin typeface="Times New Roman" panose="02020603050405020304" pitchFamily="18" charset="0"/>
              </a:rPr>
              <a:t>k</a:t>
            </a:r>
            <a:r>
              <a:rPr kumimoji="1" lang="zh-CN" altLang="en-US" sz="2800" dirty="0">
                <a:solidFill>
                  <a:srgbClr val="000000"/>
                </a:solidFill>
                <a:latin typeface="Times New Roman" panose="02020603050405020304" pitchFamily="18" charset="0"/>
              </a:rPr>
              <a:t>着色的数的最小值，</a:t>
            </a:r>
          </a:p>
          <a:p>
            <a:pPr algn="ctr" eaLnBrk="1" hangingPunct="1">
              <a:lnSpc>
                <a:spcPct val="90000"/>
              </a:lnSpc>
              <a:buClrTx/>
              <a:buSzTx/>
              <a:buFontTx/>
              <a:buNone/>
            </a:pPr>
            <a:r>
              <a:rPr kumimoji="1" lang="zh-CN" altLang="en-US" sz="2800" dirty="0">
                <a:solidFill>
                  <a:srgbClr val="000000"/>
                </a:solidFill>
                <a:latin typeface="Times New Roman" panose="02020603050405020304" pitchFamily="18" charset="0"/>
              </a:rPr>
              <a:t>图</a:t>
            </a:r>
            <a:r>
              <a:rPr kumimoji="1" lang="en-US" altLang="zh-CN" sz="2800" i="1" dirty="0">
                <a:solidFill>
                  <a:srgbClr val="000000"/>
                </a:solidFill>
                <a:latin typeface="Times New Roman" panose="02020603050405020304" pitchFamily="18" charset="0"/>
              </a:rPr>
              <a:t>G</a:t>
            </a:r>
            <a:r>
              <a:rPr kumimoji="1" lang="zh-CN" altLang="en-US" sz="2800" dirty="0">
                <a:solidFill>
                  <a:srgbClr val="000000"/>
                </a:solidFill>
                <a:latin typeface="Times New Roman" panose="02020603050405020304" pitchFamily="18" charset="0"/>
              </a:rPr>
              <a:t>的色数记为</a:t>
            </a:r>
            <a:r>
              <a:rPr kumimoji="1" lang="zh-CN" altLang="en-US" sz="2800" dirty="0">
                <a:solidFill>
                  <a:srgbClr val="000000"/>
                </a:solidFill>
                <a:latin typeface="Times New Roman" panose="02020603050405020304" pitchFamily="18" charset="0"/>
                <a:sym typeface="Symbol" panose="05050102010706020507" pitchFamily="18" charset="2"/>
              </a:rPr>
              <a:t></a:t>
            </a:r>
            <a:r>
              <a:rPr kumimoji="1" lang="en-US" altLang="zh-CN" sz="2800" dirty="0">
                <a:solidFill>
                  <a:srgbClr val="000000"/>
                </a:solidFill>
                <a:latin typeface="Times New Roman" panose="02020603050405020304" pitchFamily="18" charset="0"/>
                <a:sym typeface="Symbol" panose="05050102010706020507" pitchFamily="18" charset="2"/>
              </a:rPr>
              <a:t>(</a:t>
            </a:r>
            <a:r>
              <a:rPr kumimoji="1" lang="en-US" altLang="zh-CN" sz="2800" i="1" dirty="0">
                <a:solidFill>
                  <a:srgbClr val="000000"/>
                </a:solidFill>
                <a:latin typeface="Times New Roman" panose="02020603050405020304" pitchFamily="18" charset="0"/>
                <a:sym typeface="Symbol" panose="05050102010706020507" pitchFamily="18" charset="2"/>
              </a:rPr>
              <a:t>G</a:t>
            </a:r>
            <a:r>
              <a:rPr kumimoji="1" lang="en-US" altLang="zh-CN" sz="2800" dirty="0">
                <a:solidFill>
                  <a:srgbClr val="000000"/>
                </a:solidFill>
                <a:latin typeface="Times New Roman" panose="02020603050405020304" pitchFamily="18" charset="0"/>
                <a:sym typeface="Symbol" panose="05050102010706020507" pitchFamily="18" charset="2"/>
              </a:rPr>
              <a:t>).</a:t>
            </a:r>
          </a:p>
          <a:p>
            <a:pPr algn="ctr" eaLnBrk="1" hangingPunct="1">
              <a:lnSpc>
                <a:spcPct val="90000"/>
              </a:lnSpc>
              <a:buClrTx/>
              <a:buSzTx/>
              <a:buFontTx/>
              <a:buNone/>
            </a:pPr>
            <a:r>
              <a:rPr kumimoji="1" lang="en-US" altLang="zh-CN" sz="2800" dirty="0">
                <a:solidFill>
                  <a:srgbClr val="000000"/>
                </a:solidFill>
                <a:latin typeface="Times New Roman" panose="02020603050405020304" pitchFamily="18" charset="0"/>
                <a:sym typeface="Symbol" panose="05050102010706020507" pitchFamily="18" charset="2"/>
              </a:rPr>
              <a:t>       </a:t>
            </a:r>
            <a:r>
              <a:rPr kumimoji="1" lang="zh-CN" altLang="en-US" sz="2800" dirty="0">
                <a:solidFill>
                  <a:srgbClr val="000000"/>
                </a:solidFill>
                <a:latin typeface="Times New Roman" panose="02020603050405020304" pitchFamily="18" charset="0"/>
                <a:sym typeface="Symbol" panose="05050102010706020507" pitchFamily="18" charset="2"/>
              </a:rPr>
              <a:t>若</a:t>
            </a:r>
            <a:r>
              <a:rPr kumimoji="1" lang="en-US" altLang="zh-CN" sz="2800" dirty="0">
                <a:solidFill>
                  <a:srgbClr val="000000"/>
                </a:solidFill>
                <a:latin typeface="Times New Roman" panose="02020603050405020304" pitchFamily="18" charset="0"/>
                <a:sym typeface="Symbol" panose="05050102010706020507" pitchFamily="18" charset="2"/>
              </a:rPr>
              <a:t>(</a:t>
            </a:r>
            <a:r>
              <a:rPr kumimoji="1" lang="en-US" altLang="zh-CN" sz="2800" i="1" dirty="0">
                <a:solidFill>
                  <a:srgbClr val="000000"/>
                </a:solidFill>
                <a:latin typeface="Times New Roman" panose="02020603050405020304" pitchFamily="18" charset="0"/>
                <a:sym typeface="Symbol" panose="05050102010706020507" pitchFamily="18" charset="2"/>
              </a:rPr>
              <a:t>G</a:t>
            </a:r>
            <a:r>
              <a:rPr kumimoji="1" lang="en-US" altLang="zh-CN" sz="2800" dirty="0">
                <a:solidFill>
                  <a:srgbClr val="000000"/>
                </a:solidFill>
                <a:latin typeface="Times New Roman" panose="02020603050405020304" pitchFamily="18" charset="0"/>
                <a:sym typeface="Symbol" panose="05050102010706020507" pitchFamily="18" charset="2"/>
              </a:rPr>
              <a:t>)</a:t>
            </a:r>
            <a:r>
              <a:rPr kumimoji="1" lang="en-US" altLang="zh-CN" sz="2800" i="1" dirty="0">
                <a:solidFill>
                  <a:srgbClr val="000000"/>
                </a:solidFill>
                <a:latin typeface="Times New Roman" panose="02020603050405020304" pitchFamily="18" charset="0"/>
                <a:sym typeface="Symbol" panose="05050102010706020507" pitchFamily="18" charset="2"/>
              </a:rPr>
              <a:t>k</a:t>
            </a:r>
            <a:r>
              <a:rPr kumimoji="1" lang="zh-CN" altLang="en-US" sz="2800" dirty="0">
                <a:solidFill>
                  <a:srgbClr val="000000"/>
                </a:solidFill>
                <a:latin typeface="Times New Roman" panose="02020603050405020304" pitchFamily="18" charset="0"/>
                <a:sym typeface="Symbol" panose="05050102010706020507" pitchFamily="18" charset="2"/>
              </a:rPr>
              <a:t>，则称</a:t>
            </a:r>
            <a:r>
              <a:rPr kumimoji="1" lang="en-US" altLang="zh-CN" sz="2800" dirty="0">
                <a:solidFill>
                  <a:srgbClr val="000000"/>
                </a:solidFill>
                <a:latin typeface="Times New Roman" panose="02020603050405020304" pitchFamily="18" charset="0"/>
                <a:sym typeface="Symbol" panose="05050102010706020507" pitchFamily="18" charset="2"/>
              </a:rPr>
              <a:t>G</a:t>
            </a:r>
            <a:r>
              <a:rPr kumimoji="1" lang="zh-CN" altLang="en-US" sz="2800" dirty="0">
                <a:solidFill>
                  <a:srgbClr val="000000"/>
                </a:solidFill>
                <a:latin typeface="Times New Roman" panose="02020603050405020304" pitchFamily="18" charset="0"/>
                <a:sym typeface="Symbol" panose="05050102010706020507" pitchFamily="18" charset="2"/>
              </a:rPr>
              <a:t>是</a:t>
            </a:r>
            <a:r>
              <a:rPr kumimoji="1" lang="en-US" altLang="zh-CN" sz="2800" i="1" dirty="0">
                <a:solidFill>
                  <a:srgbClr val="000000"/>
                </a:solidFill>
                <a:latin typeface="Times New Roman" panose="02020603050405020304" pitchFamily="18" charset="0"/>
                <a:sym typeface="Symbol" panose="05050102010706020507" pitchFamily="18" charset="2"/>
              </a:rPr>
              <a:t>k</a:t>
            </a:r>
            <a:r>
              <a:rPr lang="zh-CN" altLang="en-US" sz="2800" dirty="0">
                <a:solidFill>
                  <a:srgbClr val="A50021"/>
                </a:solidFill>
                <a:latin typeface="Times New Roman" panose="02020603050405020304" pitchFamily="18" charset="0"/>
                <a:sym typeface="Symbol" panose="05050102010706020507" pitchFamily="18" charset="2"/>
              </a:rPr>
              <a:t>可着色的</a:t>
            </a:r>
            <a:r>
              <a:rPr kumimoji="1" lang="en-US" altLang="zh-CN" sz="2800" dirty="0">
                <a:solidFill>
                  <a:srgbClr val="000000"/>
                </a:solidFill>
                <a:latin typeface="Times New Roman" panose="02020603050405020304" pitchFamily="18" charset="0"/>
                <a:sym typeface="Symbol" panose="05050102010706020507" pitchFamily="18" charset="2"/>
              </a:rPr>
              <a:t>.</a:t>
            </a:r>
          </a:p>
          <a:p>
            <a:pPr algn="ctr" eaLnBrk="1" hangingPunct="1">
              <a:lnSpc>
                <a:spcPct val="90000"/>
              </a:lnSpc>
              <a:buClrTx/>
              <a:buSzTx/>
              <a:buFontTx/>
              <a:buNone/>
            </a:pPr>
            <a:r>
              <a:rPr kumimoji="1" lang="en-US" altLang="zh-CN" sz="2800" dirty="0">
                <a:solidFill>
                  <a:srgbClr val="000000"/>
                </a:solidFill>
                <a:latin typeface="Times New Roman" panose="02020603050405020304" pitchFamily="18" charset="0"/>
                <a:sym typeface="Symbol" panose="05050102010706020507" pitchFamily="18" charset="2"/>
              </a:rPr>
              <a:t>       </a:t>
            </a:r>
            <a:r>
              <a:rPr kumimoji="1" lang="zh-CN" altLang="en-US" sz="2800" dirty="0">
                <a:solidFill>
                  <a:srgbClr val="000000"/>
                </a:solidFill>
                <a:latin typeface="Times New Roman" panose="02020603050405020304" pitchFamily="18" charset="0"/>
                <a:sym typeface="Symbol" panose="05050102010706020507" pitchFamily="18" charset="2"/>
              </a:rPr>
              <a:t>若</a:t>
            </a:r>
            <a:r>
              <a:rPr kumimoji="1" lang="en-US" altLang="zh-CN" sz="2800" dirty="0">
                <a:solidFill>
                  <a:srgbClr val="000000"/>
                </a:solidFill>
                <a:latin typeface="Times New Roman" panose="02020603050405020304" pitchFamily="18" charset="0"/>
                <a:sym typeface="Symbol" panose="05050102010706020507" pitchFamily="18" charset="2"/>
              </a:rPr>
              <a:t>(</a:t>
            </a:r>
            <a:r>
              <a:rPr kumimoji="1" lang="en-US" altLang="zh-CN" sz="2800" i="1" dirty="0">
                <a:solidFill>
                  <a:srgbClr val="000000"/>
                </a:solidFill>
                <a:latin typeface="Times New Roman" panose="02020603050405020304" pitchFamily="18" charset="0"/>
                <a:sym typeface="Symbol" panose="05050102010706020507" pitchFamily="18" charset="2"/>
              </a:rPr>
              <a:t>G</a:t>
            </a:r>
            <a:r>
              <a:rPr kumimoji="1" lang="en-US" altLang="zh-CN" sz="2800" dirty="0">
                <a:solidFill>
                  <a:srgbClr val="000000"/>
                </a:solidFill>
                <a:latin typeface="Times New Roman" panose="02020603050405020304" pitchFamily="18" charset="0"/>
                <a:sym typeface="Symbol" panose="05050102010706020507" pitchFamily="18" charset="2"/>
              </a:rPr>
              <a:t>)=</a:t>
            </a:r>
            <a:r>
              <a:rPr kumimoji="1" lang="en-US" altLang="zh-CN" sz="2800" i="1" dirty="0">
                <a:solidFill>
                  <a:srgbClr val="000000"/>
                </a:solidFill>
                <a:latin typeface="Times New Roman" panose="02020603050405020304" pitchFamily="18" charset="0"/>
                <a:sym typeface="Symbol" panose="05050102010706020507" pitchFamily="18" charset="2"/>
              </a:rPr>
              <a:t>k</a:t>
            </a:r>
            <a:r>
              <a:rPr kumimoji="1" lang="zh-CN" altLang="en-US" sz="2800" dirty="0">
                <a:solidFill>
                  <a:srgbClr val="000000"/>
                </a:solidFill>
                <a:latin typeface="Times New Roman" panose="02020603050405020304" pitchFamily="18" charset="0"/>
                <a:sym typeface="Symbol" panose="05050102010706020507" pitchFamily="18" charset="2"/>
              </a:rPr>
              <a:t>，则称</a:t>
            </a:r>
            <a:r>
              <a:rPr kumimoji="1" lang="en-US" altLang="zh-CN" sz="2800" dirty="0">
                <a:solidFill>
                  <a:srgbClr val="000000"/>
                </a:solidFill>
                <a:latin typeface="Times New Roman" panose="02020603050405020304" pitchFamily="18" charset="0"/>
                <a:sym typeface="Symbol" panose="05050102010706020507" pitchFamily="18" charset="2"/>
              </a:rPr>
              <a:t>G</a:t>
            </a:r>
            <a:r>
              <a:rPr kumimoji="1" lang="zh-CN" altLang="en-US" sz="2800" dirty="0">
                <a:solidFill>
                  <a:srgbClr val="000000"/>
                </a:solidFill>
                <a:latin typeface="Times New Roman" panose="02020603050405020304" pitchFamily="18" charset="0"/>
                <a:sym typeface="Symbol" panose="05050102010706020507" pitchFamily="18" charset="2"/>
              </a:rPr>
              <a:t>是</a:t>
            </a:r>
            <a:r>
              <a:rPr kumimoji="1" lang="en-US" altLang="zh-CN" sz="2800" i="1" dirty="0">
                <a:solidFill>
                  <a:srgbClr val="000000"/>
                </a:solidFill>
                <a:latin typeface="Times New Roman" panose="02020603050405020304" pitchFamily="18" charset="0"/>
                <a:sym typeface="Symbol" panose="05050102010706020507" pitchFamily="18" charset="2"/>
              </a:rPr>
              <a:t>k</a:t>
            </a:r>
            <a:r>
              <a:rPr lang="zh-CN" altLang="en-US" sz="2800" dirty="0">
                <a:solidFill>
                  <a:srgbClr val="A50021"/>
                </a:solidFill>
                <a:latin typeface="Times New Roman" panose="02020603050405020304" pitchFamily="18" charset="0"/>
                <a:sym typeface="Symbol" panose="05050102010706020507" pitchFamily="18" charset="2"/>
              </a:rPr>
              <a:t>色的</a:t>
            </a:r>
            <a:r>
              <a:rPr kumimoji="1" lang="en-US" altLang="zh-CN" sz="2800" dirty="0">
                <a:solidFill>
                  <a:srgbClr val="000000"/>
                </a:solidFill>
                <a:latin typeface="Times New Roman" panose="02020603050405020304" pitchFamily="18" charset="0"/>
                <a:sym typeface="Symbol" panose="05050102010706020507" pitchFamily="18" charset="2"/>
              </a:rPr>
              <a:t>.</a:t>
            </a:r>
          </a:p>
        </p:txBody>
      </p:sp>
      <p:sp>
        <p:nvSpPr>
          <p:cNvPr id="634901" name="Text Box 21"/>
          <p:cNvSpPr txBox="1">
            <a:spLocks noChangeArrowheads="1"/>
          </p:cNvSpPr>
          <p:nvPr/>
        </p:nvSpPr>
        <p:spPr bwMode="auto">
          <a:xfrm>
            <a:off x="1116013" y="5373688"/>
            <a:ext cx="1511300" cy="387798"/>
          </a:xfrm>
          <a:prstGeom prst="rect">
            <a:avLst/>
          </a:prstGeom>
          <a:solidFill>
            <a:schemeClr val="tx1">
              <a:lumMod val="60000"/>
              <a:lumOff val="40000"/>
            </a:schemeClr>
          </a:solidFill>
          <a:ln w="9525">
            <a:solidFill>
              <a:srgbClr val="0000FF"/>
            </a:solidFill>
            <a:miter lim="800000"/>
          </a:ln>
          <a:effectLst/>
        </p:spPr>
        <p:txBody>
          <a:bodyPr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kumimoji="1" lang="en-US" altLang="zh-CN" sz="2800" dirty="0">
                <a:solidFill>
                  <a:srgbClr val="000000"/>
                </a:solidFill>
                <a:latin typeface="楷体_GB2312" panose="02010609030101010101" pitchFamily="49" charset="-122"/>
                <a:ea typeface="楷体_GB2312" panose="02010609030101010101" pitchFamily="49" charset="-122"/>
                <a:cs typeface="楷体_GB2312" panose="02010609030101010101" pitchFamily="49" charset="-122"/>
                <a:sym typeface="Symbol" panose="05050102010706020507" pitchFamily="18" charset="2"/>
              </a:rPr>
              <a:t></a:t>
            </a:r>
            <a:r>
              <a:rPr kumimoji="1" lang="en-US" altLang="zh-CN" sz="2800" dirty="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sym typeface="Symbol" panose="05050102010706020507" pitchFamily="18" charset="2"/>
              </a:rPr>
              <a:t>(</a:t>
            </a:r>
            <a:r>
              <a:rPr kumimoji="1" lang="en-US" altLang="zh-CN" sz="2800" i="1" dirty="0" err="1">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sym typeface="Symbol" panose="05050102010706020507" pitchFamily="18" charset="2"/>
              </a:rPr>
              <a:t>K</a:t>
            </a:r>
            <a:r>
              <a:rPr kumimoji="1" lang="en-US" altLang="zh-CN" sz="2800" baseline="-25000" dirty="0" err="1">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sym typeface="Symbol" panose="05050102010706020507" pitchFamily="18" charset="2"/>
              </a:rPr>
              <a:t>n</a:t>
            </a:r>
            <a:r>
              <a:rPr kumimoji="1" lang="en-US" altLang="zh-CN" sz="2800" dirty="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sym typeface="Symbol" panose="05050102010706020507" pitchFamily="18" charset="2"/>
              </a:rPr>
              <a:t>)=</a:t>
            </a:r>
            <a:r>
              <a:rPr kumimoji="1" lang="en-US" altLang="zh-CN" sz="2800" i="1" dirty="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sym typeface="Symbol" panose="05050102010706020507" pitchFamily="18" charset="2"/>
              </a:rPr>
              <a:t>n</a:t>
            </a:r>
          </a:p>
        </p:txBody>
      </p:sp>
      <p:sp>
        <p:nvSpPr>
          <p:cNvPr id="634902" name="Text Box 22"/>
          <p:cNvSpPr txBox="1">
            <a:spLocks noChangeArrowheads="1"/>
          </p:cNvSpPr>
          <p:nvPr/>
        </p:nvSpPr>
        <p:spPr bwMode="auto">
          <a:xfrm>
            <a:off x="3779838" y="5373688"/>
            <a:ext cx="1727200"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kumimoji="1" lang="en-US" altLang="zh-CN" sz="2800" dirty="0">
                <a:solidFill>
                  <a:srgbClr val="000000"/>
                </a:solidFill>
                <a:latin typeface="楷体_GB2312" panose="02010609030101010101" pitchFamily="49" charset="-122"/>
                <a:ea typeface="楷体_GB2312" panose="02010609030101010101" pitchFamily="49" charset="-122"/>
                <a:cs typeface="楷体_GB2312" panose="02010609030101010101" pitchFamily="49" charset="-122"/>
                <a:sym typeface="Symbol" panose="05050102010706020507" pitchFamily="18" charset="2"/>
              </a:rPr>
              <a:t></a:t>
            </a:r>
            <a:r>
              <a:rPr kumimoji="1" lang="en-US" altLang="zh-CN" sz="2800" dirty="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sym typeface="Symbol" panose="05050102010706020507" pitchFamily="18" charset="2"/>
              </a:rPr>
              <a:t>(</a:t>
            </a:r>
            <a:r>
              <a:rPr kumimoji="1" lang="en-US" altLang="zh-CN" sz="2800" i="1" dirty="0" err="1">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sym typeface="Symbol" panose="05050102010706020507" pitchFamily="18" charset="2"/>
              </a:rPr>
              <a:t>K</a:t>
            </a:r>
            <a:r>
              <a:rPr kumimoji="1" lang="en-US" altLang="zh-CN" sz="2800" baseline="-25000" dirty="0" err="1">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sym typeface="Symbol" panose="05050102010706020507" pitchFamily="18" charset="2"/>
              </a:rPr>
              <a:t>n</a:t>
            </a:r>
            <a:r>
              <a:rPr kumimoji="1" lang="en-US" altLang="zh-CN" sz="2800" baseline="30000" dirty="0" err="1">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sym typeface="Symbol" panose="05050102010706020507" pitchFamily="18" charset="2"/>
              </a:rPr>
              <a:t>c</a:t>
            </a:r>
            <a:r>
              <a:rPr kumimoji="1" lang="en-US" altLang="zh-CN" sz="2800" dirty="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sym typeface="Symbol" panose="05050102010706020507" pitchFamily="18" charset="2"/>
              </a:rPr>
              <a:t>)=1</a:t>
            </a:r>
          </a:p>
        </p:txBody>
      </p:sp>
      <p:sp>
        <p:nvSpPr>
          <p:cNvPr id="634903" name="Text Box 23"/>
          <p:cNvSpPr txBox="1">
            <a:spLocks noChangeArrowheads="1"/>
          </p:cNvSpPr>
          <p:nvPr/>
        </p:nvSpPr>
        <p:spPr bwMode="auto">
          <a:xfrm>
            <a:off x="6659563" y="5376863"/>
            <a:ext cx="1728787" cy="4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kumimoji="1" lang="en-US" altLang="zh-CN" sz="2800">
                <a:solidFill>
                  <a:srgbClr val="000000"/>
                </a:solidFill>
                <a:latin typeface="楷体_GB2312" panose="02010609030101010101" pitchFamily="49" charset="-122"/>
                <a:ea typeface="楷体_GB2312" panose="02010609030101010101" pitchFamily="49" charset="-122"/>
                <a:cs typeface="楷体_GB2312" panose="02010609030101010101" pitchFamily="49" charset="-122"/>
                <a:sym typeface="Symbol" panose="05050102010706020507" pitchFamily="18" charset="2"/>
              </a:rPr>
              <a:t></a:t>
            </a:r>
            <a:r>
              <a:rPr kumimoji="1" lang="en-US" altLang="zh-CN" sz="28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sym typeface="Symbol" panose="05050102010706020507" pitchFamily="18" charset="2"/>
              </a:rPr>
              <a:t>(</a:t>
            </a:r>
            <a:r>
              <a:rPr kumimoji="1" lang="en-US" altLang="zh-CN" sz="2800" i="1">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sym typeface="Symbol" panose="05050102010706020507" pitchFamily="18" charset="2"/>
              </a:rPr>
              <a:t>K</a:t>
            </a:r>
            <a:r>
              <a:rPr kumimoji="1" lang="en-US" altLang="zh-CN" sz="2800" baseline="-250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sym typeface="Symbol" panose="05050102010706020507" pitchFamily="18" charset="2"/>
              </a:rPr>
              <a:t>m,n</a:t>
            </a:r>
            <a:r>
              <a:rPr kumimoji="1" lang="en-US" altLang="zh-CN" sz="28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sym typeface="Symbol" panose="05050102010706020507" pitchFamily="18" charset="2"/>
              </a:rPr>
              <a:t>)=2</a:t>
            </a:r>
          </a:p>
        </p:txBody>
      </p:sp>
      <p:grpSp>
        <p:nvGrpSpPr>
          <p:cNvPr id="634945" name="Group 65"/>
          <p:cNvGrpSpPr/>
          <p:nvPr/>
        </p:nvGrpSpPr>
        <p:grpSpPr bwMode="auto">
          <a:xfrm>
            <a:off x="900113" y="3508376"/>
            <a:ext cx="1800225" cy="1368425"/>
            <a:chOff x="567" y="1162"/>
            <a:chExt cx="1134" cy="862"/>
          </a:xfrm>
          <a:solidFill>
            <a:schemeClr val="tx1">
              <a:lumMod val="60000"/>
              <a:lumOff val="40000"/>
            </a:schemeClr>
          </a:solidFill>
        </p:grpSpPr>
        <p:sp>
          <p:nvSpPr>
            <p:cNvPr id="215061" name="Line 54"/>
            <p:cNvSpPr>
              <a:spLocks noChangeShapeType="1"/>
            </p:cNvSpPr>
            <p:nvPr/>
          </p:nvSpPr>
          <p:spPr bwMode="auto">
            <a:xfrm flipV="1">
              <a:off x="567" y="1162"/>
              <a:ext cx="589" cy="272"/>
            </a:xfrm>
            <a:prstGeom prst="line">
              <a:avLst/>
            </a:prstGeom>
            <a:grp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endParaRPr lang="zh-CN" altLang="en-US"/>
            </a:p>
          </p:txBody>
        </p:sp>
        <p:sp>
          <p:nvSpPr>
            <p:cNvPr id="215062" name="Line 55"/>
            <p:cNvSpPr>
              <a:spLocks noChangeShapeType="1"/>
            </p:cNvSpPr>
            <p:nvPr/>
          </p:nvSpPr>
          <p:spPr bwMode="auto">
            <a:xfrm>
              <a:off x="1156" y="1162"/>
              <a:ext cx="545" cy="272"/>
            </a:xfrm>
            <a:prstGeom prst="line">
              <a:avLst/>
            </a:prstGeom>
            <a:grp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endParaRPr lang="zh-CN" altLang="en-US"/>
            </a:p>
          </p:txBody>
        </p:sp>
        <p:sp>
          <p:nvSpPr>
            <p:cNvPr id="215063" name="Line 57"/>
            <p:cNvSpPr>
              <a:spLocks noChangeShapeType="1"/>
            </p:cNvSpPr>
            <p:nvPr/>
          </p:nvSpPr>
          <p:spPr bwMode="auto">
            <a:xfrm flipH="1">
              <a:off x="1429" y="1434"/>
              <a:ext cx="272" cy="590"/>
            </a:xfrm>
            <a:prstGeom prst="line">
              <a:avLst/>
            </a:prstGeom>
            <a:grp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endParaRPr lang="zh-CN" altLang="en-US"/>
            </a:p>
          </p:txBody>
        </p:sp>
        <p:sp>
          <p:nvSpPr>
            <p:cNvPr id="215064" name="Line 58"/>
            <p:cNvSpPr>
              <a:spLocks noChangeShapeType="1"/>
            </p:cNvSpPr>
            <p:nvPr/>
          </p:nvSpPr>
          <p:spPr bwMode="auto">
            <a:xfrm>
              <a:off x="884" y="2024"/>
              <a:ext cx="545" cy="0"/>
            </a:xfrm>
            <a:prstGeom prst="line">
              <a:avLst/>
            </a:prstGeom>
            <a:grp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endParaRPr lang="zh-CN" altLang="en-US"/>
            </a:p>
          </p:txBody>
        </p:sp>
        <p:sp>
          <p:nvSpPr>
            <p:cNvPr id="215065" name="Line 59"/>
            <p:cNvSpPr>
              <a:spLocks noChangeShapeType="1"/>
            </p:cNvSpPr>
            <p:nvPr/>
          </p:nvSpPr>
          <p:spPr bwMode="auto">
            <a:xfrm>
              <a:off x="567" y="1434"/>
              <a:ext cx="317" cy="590"/>
            </a:xfrm>
            <a:prstGeom prst="line">
              <a:avLst/>
            </a:prstGeom>
            <a:grp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endParaRPr lang="zh-CN" altLang="en-US"/>
            </a:p>
          </p:txBody>
        </p:sp>
        <p:sp>
          <p:nvSpPr>
            <p:cNvPr id="215066" name="Line 60"/>
            <p:cNvSpPr>
              <a:spLocks noChangeShapeType="1"/>
            </p:cNvSpPr>
            <p:nvPr/>
          </p:nvSpPr>
          <p:spPr bwMode="auto">
            <a:xfrm flipH="1">
              <a:off x="884" y="1162"/>
              <a:ext cx="272" cy="862"/>
            </a:xfrm>
            <a:prstGeom prst="line">
              <a:avLst/>
            </a:prstGeom>
            <a:grp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215067" name="Line 61"/>
            <p:cNvSpPr>
              <a:spLocks noChangeShapeType="1"/>
            </p:cNvSpPr>
            <p:nvPr/>
          </p:nvSpPr>
          <p:spPr bwMode="auto">
            <a:xfrm>
              <a:off x="1156" y="1162"/>
              <a:ext cx="273" cy="862"/>
            </a:xfrm>
            <a:prstGeom prst="line">
              <a:avLst/>
            </a:prstGeom>
            <a:grp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215068" name="Line 62"/>
            <p:cNvSpPr>
              <a:spLocks noChangeShapeType="1"/>
            </p:cNvSpPr>
            <p:nvPr/>
          </p:nvSpPr>
          <p:spPr bwMode="auto">
            <a:xfrm>
              <a:off x="567" y="1434"/>
              <a:ext cx="1134" cy="0"/>
            </a:xfrm>
            <a:prstGeom prst="line">
              <a:avLst/>
            </a:prstGeom>
            <a:grp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endParaRPr lang="zh-CN" altLang="en-US"/>
            </a:p>
          </p:txBody>
        </p:sp>
        <p:sp>
          <p:nvSpPr>
            <p:cNvPr id="215069" name="Line 63"/>
            <p:cNvSpPr>
              <a:spLocks noChangeShapeType="1"/>
            </p:cNvSpPr>
            <p:nvPr/>
          </p:nvSpPr>
          <p:spPr bwMode="auto">
            <a:xfrm>
              <a:off x="567" y="1434"/>
              <a:ext cx="862" cy="590"/>
            </a:xfrm>
            <a:prstGeom prst="line">
              <a:avLst/>
            </a:prstGeom>
            <a:grp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endParaRPr lang="zh-CN" altLang="en-US"/>
            </a:p>
          </p:txBody>
        </p:sp>
        <p:sp>
          <p:nvSpPr>
            <p:cNvPr id="215070" name="Line 64"/>
            <p:cNvSpPr>
              <a:spLocks noChangeShapeType="1"/>
            </p:cNvSpPr>
            <p:nvPr/>
          </p:nvSpPr>
          <p:spPr bwMode="auto">
            <a:xfrm flipH="1">
              <a:off x="884" y="1434"/>
              <a:ext cx="817" cy="590"/>
            </a:xfrm>
            <a:prstGeom prst="line">
              <a:avLst/>
            </a:prstGeom>
            <a:grp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endParaRPr lang="zh-CN" altLang="en-US"/>
            </a:p>
          </p:txBody>
        </p:sp>
      </p:grpSp>
      <p:sp>
        <p:nvSpPr>
          <p:cNvPr id="634947" name="Text Box 67"/>
          <p:cNvSpPr txBox="1">
            <a:spLocks noChangeArrowheads="1"/>
          </p:cNvSpPr>
          <p:nvPr/>
        </p:nvSpPr>
        <p:spPr bwMode="auto">
          <a:xfrm>
            <a:off x="3348038" y="3357563"/>
            <a:ext cx="2089150" cy="1828800"/>
          </a:xfrm>
          <a:prstGeom prst="rect">
            <a:avLst/>
          </a:prstGeom>
          <a:noFill/>
          <a:ln w="9525">
            <a:solidFill>
              <a:srgbClr val="0000FF"/>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kumimoji="1" lang="en-US" altLang="zh-CN" sz="2800" dirty="0">
                <a:solidFill>
                  <a:srgbClr val="000000"/>
                </a:solidFill>
                <a:latin typeface="楷体_GB2312" panose="02010609030101010101" pitchFamily="49" charset="-122"/>
                <a:ea typeface="楷体_GB2312" panose="02010609030101010101" pitchFamily="49" charset="-122"/>
                <a:cs typeface="楷体_GB2312" panose="02010609030101010101" pitchFamily="49" charset="-122"/>
                <a:sym typeface="Symbol" panose="05050102010706020507" pitchFamily="18" charset="2"/>
              </a:rPr>
              <a:t>     </a:t>
            </a:r>
          </a:p>
          <a:p>
            <a:pPr algn="ctr" eaLnBrk="1" hangingPunct="1">
              <a:lnSpc>
                <a:spcPct val="90000"/>
              </a:lnSpc>
              <a:buClrTx/>
              <a:buSzTx/>
              <a:buFont typeface="Symbol" panose="05050102010706020507" pitchFamily="18" charset="2"/>
              <a:buChar char="°"/>
            </a:pPr>
            <a:r>
              <a:rPr kumimoji="1" lang="en-US" altLang="zh-CN" sz="2800" dirty="0">
                <a:solidFill>
                  <a:srgbClr val="000000"/>
                </a:solidFill>
                <a:latin typeface="楷体_GB2312" panose="02010609030101010101" pitchFamily="49" charset="-122"/>
                <a:ea typeface="楷体_GB2312" panose="02010609030101010101" pitchFamily="49" charset="-122"/>
                <a:cs typeface="楷体_GB2312" panose="02010609030101010101" pitchFamily="49" charset="-122"/>
                <a:sym typeface="Symbol" panose="05050102010706020507" pitchFamily="18" charset="2"/>
              </a:rPr>
              <a:t>        </a:t>
            </a:r>
          </a:p>
          <a:p>
            <a:pPr algn="ctr" eaLnBrk="1" hangingPunct="1">
              <a:lnSpc>
                <a:spcPct val="90000"/>
              </a:lnSpc>
              <a:buClrTx/>
              <a:buSzTx/>
              <a:buFont typeface="Symbol" panose="05050102010706020507" pitchFamily="18" charset="2"/>
              <a:buNone/>
            </a:pPr>
            <a:r>
              <a:rPr kumimoji="1" lang="en-US" altLang="zh-CN" sz="2800" dirty="0">
                <a:solidFill>
                  <a:srgbClr val="000000"/>
                </a:solidFill>
                <a:latin typeface="楷体_GB2312" panose="02010609030101010101" pitchFamily="49" charset="-122"/>
                <a:ea typeface="楷体_GB2312" panose="02010609030101010101" pitchFamily="49" charset="-122"/>
                <a:cs typeface="楷体_GB2312" panose="02010609030101010101" pitchFamily="49" charset="-122"/>
                <a:sym typeface="Symbol" panose="05050102010706020507" pitchFamily="18" charset="2"/>
              </a:rPr>
              <a:t>          </a:t>
            </a:r>
          </a:p>
          <a:p>
            <a:pPr algn="ctr" eaLnBrk="1" hangingPunct="1">
              <a:lnSpc>
                <a:spcPct val="90000"/>
              </a:lnSpc>
              <a:buClrTx/>
              <a:buSzTx/>
              <a:buFontTx/>
              <a:buNone/>
            </a:pPr>
            <a:r>
              <a:rPr kumimoji="1" lang="en-US" altLang="zh-CN" sz="2800" dirty="0">
                <a:solidFill>
                  <a:srgbClr val="000000"/>
                </a:solidFill>
                <a:latin typeface="楷体_GB2312" panose="02010609030101010101" pitchFamily="49" charset="-122"/>
                <a:ea typeface="楷体_GB2312" panose="02010609030101010101" pitchFamily="49" charset="-122"/>
                <a:cs typeface="楷体_GB2312" panose="02010609030101010101" pitchFamily="49" charset="-122"/>
                <a:sym typeface="Symbol" panose="05050102010706020507" pitchFamily="18" charset="2"/>
              </a:rPr>
              <a:t>       </a:t>
            </a:r>
          </a:p>
        </p:txBody>
      </p:sp>
      <p:grpSp>
        <p:nvGrpSpPr>
          <p:cNvPr id="634958" name="Group 78"/>
          <p:cNvGrpSpPr/>
          <p:nvPr/>
        </p:nvGrpSpPr>
        <p:grpSpPr bwMode="auto">
          <a:xfrm>
            <a:off x="6516688" y="3435350"/>
            <a:ext cx="2016125" cy="1828800"/>
            <a:chOff x="4195" y="572"/>
            <a:chExt cx="1270" cy="1152"/>
          </a:xfrm>
          <a:solidFill>
            <a:schemeClr val="bg1"/>
          </a:solidFill>
        </p:grpSpPr>
        <p:sp>
          <p:nvSpPr>
            <p:cNvPr id="215050" name="Text Box 79"/>
            <p:cNvSpPr txBox="1">
              <a:spLocks noChangeArrowheads="1"/>
            </p:cNvSpPr>
            <p:nvPr/>
          </p:nvSpPr>
          <p:spPr bwMode="auto">
            <a:xfrm>
              <a:off x="4195" y="572"/>
              <a:ext cx="1270" cy="1152"/>
            </a:xfrm>
            <a:prstGeom prst="rect">
              <a:avLst/>
            </a:prstGeom>
            <a:grpFill/>
            <a:ln w="2857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 typeface="Symbol" panose="05050102010706020507" pitchFamily="18" charset="2"/>
                <a:buNone/>
              </a:pPr>
              <a:r>
                <a:rPr kumimoji="1" lang="en-US" altLang="zh-CN" sz="28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sym typeface="Symbol" panose="05050102010706020507" pitchFamily="18" charset="2"/>
                </a:rPr>
                <a:t>                  </a:t>
              </a:r>
            </a:p>
            <a:p>
              <a:pPr algn="ctr" eaLnBrk="1" hangingPunct="1">
                <a:lnSpc>
                  <a:spcPct val="90000"/>
                </a:lnSpc>
                <a:buClrTx/>
                <a:buSzTx/>
                <a:buFont typeface="Symbol" panose="05050102010706020507" pitchFamily="18" charset="2"/>
                <a:buNone/>
              </a:pPr>
              <a:endParaRPr kumimoji="1" lang="en-US" altLang="zh-CN" sz="2800">
                <a:solidFill>
                  <a:srgbClr val="000000"/>
                </a:solidFill>
                <a:ea typeface="楷体_GB2312" panose="02010609030101010101" pitchFamily="49" charset="-122"/>
                <a:cs typeface="楷体_GB2312" panose="02010609030101010101" pitchFamily="49" charset="-122"/>
                <a:sym typeface="Symbol" panose="05050102010706020507" pitchFamily="18" charset="2"/>
              </a:endParaRPr>
            </a:p>
            <a:p>
              <a:pPr algn="ctr" eaLnBrk="1" hangingPunct="1">
                <a:lnSpc>
                  <a:spcPct val="90000"/>
                </a:lnSpc>
                <a:buClrTx/>
                <a:buSzTx/>
                <a:buFont typeface="Symbol" panose="05050102010706020507" pitchFamily="18" charset="2"/>
                <a:buNone/>
              </a:pPr>
              <a:endParaRPr kumimoji="1" lang="en-US" altLang="zh-CN" sz="28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sym typeface="Symbol" panose="05050102010706020507" pitchFamily="18" charset="2"/>
              </a:endParaRPr>
            </a:p>
            <a:p>
              <a:pPr algn="ctr" eaLnBrk="1" hangingPunct="1">
                <a:lnSpc>
                  <a:spcPct val="90000"/>
                </a:lnSpc>
                <a:buClrTx/>
                <a:buSzTx/>
                <a:buFont typeface="Symbol" panose="05050102010706020507" pitchFamily="18" charset="2"/>
                <a:buNone/>
              </a:pPr>
              <a:r>
                <a:rPr kumimoji="1" lang="en-US" altLang="zh-CN" sz="28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sym typeface="Symbol" panose="05050102010706020507" pitchFamily="18" charset="2"/>
                </a:rPr>
                <a:t>                  </a:t>
              </a:r>
            </a:p>
          </p:txBody>
        </p:sp>
        <p:sp>
          <p:nvSpPr>
            <p:cNvPr id="215051" name="Line 80"/>
            <p:cNvSpPr>
              <a:spLocks noChangeShapeType="1"/>
            </p:cNvSpPr>
            <p:nvPr/>
          </p:nvSpPr>
          <p:spPr bwMode="auto">
            <a:xfrm>
              <a:off x="4286" y="663"/>
              <a:ext cx="1089" cy="862"/>
            </a:xfrm>
            <a:prstGeom prst="line">
              <a:avLst/>
            </a:prstGeom>
            <a:grp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215052" name="Line 81"/>
            <p:cNvSpPr>
              <a:spLocks noChangeShapeType="1"/>
            </p:cNvSpPr>
            <p:nvPr/>
          </p:nvSpPr>
          <p:spPr bwMode="auto">
            <a:xfrm>
              <a:off x="4241" y="663"/>
              <a:ext cx="544" cy="862"/>
            </a:xfrm>
            <a:prstGeom prst="line">
              <a:avLst/>
            </a:prstGeom>
            <a:grp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215053" name="Line 82"/>
            <p:cNvSpPr>
              <a:spLocks noChangeShapeType="1"/>
            </p:cNvSpPr>
            <p:nvPr/>
          </p:nvSpPr>
          <p:spPr bwMode="auto">
            <a:xfrm>
              <a:off x="4241" y="663"/>
              <a:ext cx="0" cy="862"/>
            </a:xfrm>
            <a:prstGeom prst="line">
              <a:avLst/>
            </a:prstGeom>
            <a:grp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215054" name="Line 83"/>
            <p:cNvSpPr>
              <a:spLocks noChangeShapeType="1"/>
            </p:cNvSpPr>
            <p:nvPr/>
          </p:nvSpPr>
          <p:spPr bwMode="auto">
            <a:xfrm flipH="1">
              <a:off x="4241" y="663"/>
              <a:ext cx="544" cy="862"/>
            </a:xfrm>
            <a:prstGeom prst="line">
              <a:avLst/>
            </a:prstGeom>
            <a:grp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215055" name="Line 84"/>
            <p:cNvSpPr>
              <a:spLocks noChangeShapeType="1"/>
            </p:cNvSpPr>
            <p:nvPr/>
          </p:nvSpPr>
          <p:spPr bwMode="auto">
            <a:xfrm flipH="1">
              <a:off x="4241" y="663"/>
              <a:ext cx="1134" cy="862"/>
            </a:xfrm>
            <a:prstGeom prst="line">
              <a:avLst/>
            </a:prstGeom>
            <a:grp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215056" name="Line 85"/>
            <p:cNvSpPr>
              <a:spLocks noChangeShapeType="1"/>
            </p:cNvSpPr>
            <p:nvPr/>
          </p:nvSpPr>
          <p:spPr bwMode="auto">
            <a:xfrm>
              <a:off x="4785" y="663"/>
              <a:ext cx="0" cy="862"/>
            </a:xfrm>
            <a:prstGeom prst="line">
              <a:avLst/>
            </a:prstGeom>
            <a:grp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215057" name="Line 86"/>
            <p:cNvSpPr>
              <a:spLocks noChangeShapeType="1"/>
            </p:cNvSpPr>
            <p:nvPr/>
          </p:nvSpPr>
          <p:spPr bwMode="auto">
            <a:xfrm>
              <a:off x="4785" y="663"/>
              <a:ext cx="590" cy="862"/>
            </a:xfrm>
            <a:prstGeom prst="line">
              <a:avLst/>
            </a:prstGeom>
            <a:grp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215058" name="Line 87"/>
            <p:cNvSpPr>
              <a:spLocks noChangeShapeType="1"/>
            </p:cNvSpPr>
            <p:nvPr/>
          </p:nvSpPr>
          <p:spPr bwMode="auto">
            <a:xfrm flipV="1">
              <a:off x="4785" y="663"/>
              <a:ext cx="590" cy="862"/>
            </a:xfrm>
            <a:prstGeom prst="line">
              <a:avLst/>
            </a:prstGeom>
            <a:grp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215059" name="Line 88"/>
            <p:cNvSpPr>
              <a:spLocks noChangeShapeType="1"/>
            </p:cNvSpPr>
            <p:nvPr/>
          </p:nvSpPr>
          <p:spPr bwMode="auto">
            <a:xfrm>
              <a:off x="5375" y="663"/>
              <a:ext cx="0" cy="862"/>
            </a:xfrm>
            <a:prstGeom prst="line">
              <a:avLst/>
            </a:prstGeom>
            <a:grp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grpSp>
      <p:sp>
        <p:nvSpPr>
          <p:cNvPr id="215049" name="Text Box 89"/>
          <p:cNvSpPr txBox="1">
            <a:spLocks noChangeArrowheads="1"/>
          </p:cNvSpPr>
          <p:nvPr/>
        </p:nvSpPr>
        <p:spPr bwMode="auto">
          <a:xfrm>
            <a:off x="215900" y="260350"/>
            <a:ext cx="3600450" cy="517525"/>
          </a:xfrm>
          <a:prstGeom prst="rect">
            <a:avLst/>
          </a:prstGeom>
          <a:solidFill>
            <a:srgbClr val="FFD8B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kumimoji="1" lang="zh-CN" altLang="en-US" dirty="0">
                <a:solidFill>
                  <a:srgbClr val="000000"/>
                </a:solidFill>
                <a:latin typeface="Times New Roman" panose="02020603050405020304" pitchFamily="18" charset="0"/>
              </a:rPr>
              <a:t>图</a:t>
            </a:r>
            <a:r>
              <a:rPr kumimoji="1" lang="en-US" altLang="zh-CN" i="1" dirty="0">
                <a:solidFill>
                  <a:srgbClr val="000000"/>
                </a:solidFill>
                <a:latin typeface="Times New Roman" panose="02020603050405020304" pitchFamily="18" charset="0"/>
              </a:rPr>
              <a:t>G</a:t>
            </a:r>
            <a:r>
              <a:rPr kumimoji="1" lang="zh-CN" altLang="en-US" dirty="0">
                <a:solidFill>
                  <a:srgbClr val="000000"/>
                </a:solidFill>
                <a:latin typeface="Times New Roman" panose="02020603050405020304" pitchFamily="18" charset="0"/>
              </a:rPr>
              <a:t>的色数的概念</a:t>
            </a:r>
            <a:endParaRPr kumimoji="1" lang="zh-CN" altLang="en-US" dirty="0">
              <a:solidFill>
                <a:srgbClr val="000000"/>
              </a:solidFill>
              <a:latin typeface="Times New Roman" panose="02020603050405020304" pitchFamily="18" charset="0"/>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49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49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49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49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49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0" grpId="0" bldLvl="0" animBg="1"/>
      <p:bldP spid="634901" grpId="0" bldLvl="0" animBg="1"/>
      <p:bldP spid="634902" grpId="0" bldLvl="0" animBg="1"/>
      <p:bldP spid="634903" grpId="0" bldLvl="0" animBg="1"/>
      <p:bldP spid="634947"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Text Box 2"/>
          <p:cNvSpPr txBox="1">
            <a:spLocks noChangeArrowheads="1"/>
          </p:cNvSpPr>
          <p:nvPr/>
        </p:nvSpPr>
        <p:spPr bwMode="auto">
          <a:xfrm>
            <a:off x="0" y="4208463"/>
            <a:ext cx="8891588"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kumimoji="1" lang="en-US" altLang="zh-CN" sz="2800" dirty="0">
                <a:solidFill>
                  <a:srgbClr val="FF0000"/>
                </a:solidFill>
                <a:latin typeface="Times New Roman" panose="02020603050405020304" pitchFamily="18" charset="0"/>
              </a:rPr>
              <a:t>        </a:t>
            </a:r>
            <a:r>
              <a:rPr lang="zh-CN" altLang="en-US" sz="2800" dirty="0">
                <a:solidFill>
                  <a:srgbClr val="FF0000"/>
                </a:solidFill>
                <a:latin typeface="Times New Roman" panose="02020603050405020304" pitchFamily="18" charset="0"/>
              </a:rPr>
              <a:t>定理</a:t>
            </a:r>
            <a:r>
              <a:rPr kumimoji="1" lang="en-US" altLang="zh-CN" sz="2800" dirty="0">
                <a:solidFill>
                  <a:srgbClr val="FF0000"/>
                </a:solidFill>
                <a:latin typeface="Times New Roman" panose="02020603050405020304" pitchFamily="18" charset="0"/>
              </a:rPr>
              <a:t> </a:t>
            </a:r>
            <a:r>
              <a:rPr kumimoji="1" lang="zh-CN" altLang="en-US" sz="2800" dirty="0">
                <a:solidFill>
                  <a:srgbClr val="FF0000"/>
                </a:solidFill>
                <a:latin typeface="Times New Roman" panose="02020603050405020304" pitchFamily="18" charset="0"/>
              </a:rPr>
              <a:t>一个图是可双色的当且仅当它没有奇数长的圈</a:t>
            </a:r>
            <a:r>
              <a:rPr kumimoji="1" lang="en-US" altLang="zh-CN" sz="2800" dirty="0">
                <a:solidFill>
                  <a:srgbClr val="FF0000"/>
                </a:solidFill>
                <a:latin typeface="Times New Roman" panose="02020603050405020304" pitchFamily="18" charset="0"/>
              </a:rPr>
              <a:t>.</a:t>
            </a:r>
          </a:p>
        </p:txBody>
      </p:sp>
      <p:sp>
        <p:nvSpPr>
          <p:cNvPr id="635920" name="Text Box 16"/>
          <p:cNvSpPr txBox="1">
            <a:spLocks noChangeArrowheads="1"/>
          </p:cNvSpPr>
          <p:nvPr/>
        </p:nvSpPr>
        <p:spPr bwMode="auto">
          <a:xfrm>
            <a:off x="1489003" y="5090383"/>
            <a:ext cx="7253042"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kumimoji="1" lang="zh-CN" altLang="en-US" sz="2800" dirty="0">
                <a:solidFill>
                  <a:srgbClr val="000000"/>
                </a:solidFill>
                <a:latin typeface="Times New Roman" panose="02020603050405020304" pitchFamily="18" charset="0"/>
              </a:rPr>
              <a:t>一个图是可双色的当且仅当是偶图（二部图）</a:t>
            </a:r>
            <a:r>
              <a:rPr kumimoji="1" lang="en-US" altLang="zh-CN" sz="2800" dirty="0">
                <a:solidFill>
                  <a:srgbClr val="000000"/>
                </a:solidFill>
                <a:latin typeface="Times New Roman" panose="02020603050405020304" pitchFamily="18" charset="0"/>
              </a:rPr>
              <a:t>.</a:t>
            </a:r>
            <a:endParaRPr kumimoji="1" lang="en-US" altLang="zh-CN" sz="2800" dirty="0">
              <a:solidFill>
                <a:srgbClr val="FF9900"/>
              </a:solidFill>
              <a:latin typeface="Times New Roman" panose="02020603050405020304" pitchFamily="18" charset="0"/>
            </a:endParaRPr>
          </a:p>
        </p:txBody>
      </p:sp>
      <p:sp>
        <p:nvSpPr>
          <p:cNvPr id="635921" name="Text Box 17"/>
          <p:cNvSpPr txBox="1">
            <a:spLocks noChangeArrowheads="1"/>
          </p:cNvSpPr>
          <p:nvPr/>
        </p:nvSpPr>
        <p:spPr bwMode="auto">
          <a:xfrm>
            <a:off x="971550" y="5949950"/>
            <a:ext cx="7561263" cy="77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zh-CN"/>
            </a:defPPr>
            <a:lvl1pPr marL="342900" indent="-342900" eaLnBrk="1" hangingPunct="1">
              <a:lnSpc>
                <a:spcPct val="90000"/>
              </a:lnSpc>
              <a:spcBef>
                <a:spcPct val="20000"/>
              </a:spcBef>
              <a:buClrTx/>
              <a:buSzTx/>
              <a:buFontTx/>
              <a:buNone/>
              <a:defRPr kumimoji="1" sz="2800" b="1">
                <a:solidFill>
                  <a:srgbClr val="000000"/>
                </a:solidFill>
                <a:latin typeface="Times New Roman" panose="02020603050405020304" pitchFamily="18" charset="0"/>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defRPr>
            </a:lvl3pPr>
            <a:lvl4pPr marL="1600200" indent="-228600" algn="l" eaLnBrk="0" hangingPunct="0">
              <a:spcBef>
                <a:spcPct val="20000"/>
              </a:spcBef>
              <a:buClr>
                <a:schemeClr val="accent2"/>
              </a:buClr>
              <a:buSzPct val="90000"/>
              <a:buFont typeface="Wingdings" panose="05000000000000000000" pitchFamily="2" charset="2"/>
              <a:buChar char=""/>
              <a:defRPr sz="2400"/>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defRPr>
            </a:lvl9pPr>
          </a:lstStyle>
          <a:p>
            <a:r>
              <a:rPr lang="zh-CN" altLang="en-US" dirty="0">
                <a:solidFill>
                  <a:srgbClr val="FF0000"/>
                </a:solidFill>
              </a:rPr>
              <a:t>偶图特征：</a:t>
            </a:r>
            <a:r>
              <a:rPr lang="zh-CN" altLang="en-US" dirty="0"/>
              <a:t>顶点集可以分成不相交的两部分；任意一条边的端点分别属于这两部分之一。</a:t>
            </a:r>
            <a:endParaRPr lang="en-US" altLang="zh-CN" dirty="0"/>
          </a:p>
        </p:txBody>
      </p:sp>
      <p:sp>
        <p:nvSpPr>
          <p:cNvPr id="635923" name="Text Box 19"/>
          <p:cNvSpPr txBox="1">
            <a:spLocks noChangeArrowheads="1"/>
          </p:cNvSpPr>
          <p:nvPr/>
        </p:nvSpPr>
        <p:spPr bwMode="auto">
          <a:xfrm>
            <a:off x="313690" y="2637155"/>
            <a:ext cx="8428355" cy="386715"/>
          </a:xfrm>
          <a:prstGeom prst="rect">
            <a:avLst/>
          </a:prstGeom>
          <a:noFill/>
          <a:ln w="9525">
            <a:solidFill>
              <a:schemeClr val="bg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kumimoji="1" lang="zh-CN" altLang="en-US" sz="2800">
                <a:solidFill>
                  <a:srgbClr val="000000"/>
                </a:solidFill>
                <a:latin typeface="Times New Roman" panose="02020603050405020304" pitchFamily="18" charset="0"/>
                <a:sym typeface="Symbol" panose="05050102010706020507" pitchFamily="18" charset="2"/>
              </a:rPr>
              <a:t>若</a:t>
            </a:r>
            <a:r>
              <a:rPr kumimoji="1" lang="en-US" altLang="zh-CN" sz="2800">
                <a:solidFill>
                  <a:srgbClr val="000000"/>
                </a:solidFill>
                <a:latin typeface="Times New Roman" panose="02020603050405020304" pitchFamily="18" charset="0"/>
                <a:sym typeface="Symbol" panose="05050102010706020507" pitchFamily="18" charset="2"/>
              </a:rPr>
              <a:t>G</a:t>
            </a:r>
            <a:r>
              <a:rPr kumimoji="1" lang="zh-CN" altLang="en-US" sz="2800">
                <a:solidFill>
                  <a:srgbClr val="000000"/>
                </a:solidFill>
                <a:latin typeface="Times New Roman" panose="02020603050405020304" pitchFamily="18" charset="0"/>
                <a:sym typeface="Symbol" panose="05050102010706020507" pitchFamily="18" charset="2"/>
              </a:rPr>
              <a:t>是偶数个顶点的圈</a:t>
            </a:r>
            <a:r>
              <a:rPr kumimoji="1" lang="en-US" altLang="zh-CN" sz="2800">
                <a:solidFill>
                  <a:srgbClr val="000000"/>
                </a:solidFill>
                <a:latin typeface="Times New Roman" panose="02020603050405020304" pitchFamily="18" charset="0"/>
                <a:sym typeface="Symbol" panose="05050102010706020507" pitchFamily="18" charset="2"/>
              </a:rPr>
              <a:t>C</a:t>
            </a:r>
            <a:r>
              <a:rPr kumimoji="1" lang="en-US" altLang="zh-CN" sz="2800" baseline="-25000">
                <a:solidFill>
                  <a:srgbClr val="000000"/>
                </a:solidFill>
                <a:latin typeface="Times New Roman" panose="02020603050405020304" pitchFamily="18" charset="0"/>
                <a:sym typeface="Symbol" panose="05050102010706020507" pitchFamily="18" charset="2"/>
              </a:rPr>
              <a:t>2n</a:t>
            </a:r>
            <a:r>
              <a:rPr kumimoji="1" lang="zh-CN" altLang="en-US" sz="2800">
                <a:solidFill>
                  <a:srgbClr val="FF0000"/>
                </a:solidFill>
                <a:latin typeface="Times New Roman" panose="02020603050405020304" pitchFamily="18" charset="0"/>
                <a:sym typeface="Symbol" panose="05050102010706020507" pitchFamily="18" charset="2"/>
              </a:rPr>
              <a:t>（也是二部图）</a:t>
            </a:r>
            <a:r>
              <a:rPr kumimoji="1" lang="zh-CN" altLang="en-US" sz="2800">
                <a:solidFill>
                  <a:srgbClr val="000000"/>
                </a:solidFill>
                <a:latin typeface="Times New Roman" panose="02020603050405020304" pitchFamily="18" charset="0"/>
                <a:sym typeface="Symbol" panose="05050102010706020507" pitchFamily="18" charset="2"/>
              </a:rPr>
              <a:t>则</a:t>
            </a:r>
            <a:r>
              <a:rPr kumimoji="1" lang="en-US" altLang="zh-CN" sz="2800">
                <a:solidFill>
                  <a:srgbClr val="000000"/>
                </a:solidFill>
                <a:latin typeface="Times New Roman" panose="02020603050405020304" pitchFamily="18" charset="0"/>
                <a:sym typeface="Symbol" panose="05050102010706020507" pitchFamily="18" charset="2"/>
              </a:rPr>
              <a:t>(C</a:t>
            </a:r>
            <a:r>
              <a:rPr kumimoji="1" lang="en-US" altLang="zh-CN" sz="2800" baseline="-25000">
                <a:solidFill>
                  <a:srgbClr val="000000"/>
                </a:solidFill>
                <a:latin typeface="Times New Roman" panose="02020603050405020304" pitchFamily="18" charset="0"/>
                <a:sym typeface="Symbol" panose="05050102010706020507" pitchFamily="18" charset="2"/>
              </a:rPr>
              <a:t>2n</a:t>
            </a:r>
            <a:r>
              <a:rPr kumimoji="1" lang="en-US" altLang="zh-CN" sz="2800">
                <a:solidFill>
                  <a:srgbClr val="000000"/>
                </a:solidFill>
                <a:latin typeface="Times New Roman" panose="02020603050405020304" pitchFamily="18" charset="0"/>
                <a:sym typeface="Symbol" panose="05050102010706020507" pitchFamily="18" charset="2"/>
              </a:rPr>
              <a:t>)=2.</a:t>
            </a:r>
          </a:p>
        </p:txBody>
      </p:sp>
      <p:sp>
        <p:nvSpPr>
          <p:cNvPr id="635924" name="Text Box 20"/>
          <p:cNvSpPr txBox="1">
            <a:spLocks noChangeArrowheads="1"/>
          </p:cNvSpPr>
          <p:nvPr/>
        </p:nvSpPr>
        <p:spPr bwMode="auto">
          <a:xfrm>
            <a:off x="971550" y="3357563"/>
            <a:ext cx="7272338" cy="4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kumimoji="1" lang="zh-CN" altLang="en-US" sz="2800" dirty="0">
                <a:solidFill>
                  <a:srgbClr val="000000"/>
                </a:solidFill>
                <a:latin typeface="Times New Roman" panose="02020603050405020304" pitchFamily="18" charset="0"/>
                <a:sym typeface="Symbol" panose="05050102010706020507" pitchFamily="18" charset="2"/>
              </a:rPr>
              <a:t>若</a:t>
            </a:r>
            <a:r>
              <a:rPr kumimoji="1" lang="en-US" altLang="zh-CN" sz="2800" dirty="0">
                <a:solidFill>
                  <a:srgbClr val="000000"/>
                </a:solidFill>
                <a:latin typeface="Times New Roman" panose="02020603050405020304" pitchFamily="18" charset="0"/>
                <a:sym typeface="Symbol" panose="05050102010706020507" pitchFamily="18" charset="2"/>
              </a:rPr>
              <a:t>G</a:t>
            </a:r>
            <a:r>
              <a:rPr kumimoji="1" lang="zh-CN" altLang="en-US" sz="2800" dirty="0">
                <a:solidFill>
                  <a:srgbClr val="000000"/>
                </a:solidFill>
                <a:latin typeface="Times New Roman" panose="02020603050405020304" pitchFamily="18" charset="0"/>
                <a:sym typeface="Symbol" panose="05050102010706020507" pitchFamily="18" charset="2"/>
              </a:rPr>
              <a:t>是奇数个顶点的圈</a:t>
            </a:r>
            <a:r>
              <a:rPr kumimoji="1" lang="en-US" altLang="zh-CN" sz="2800" dirty="0">
                <a:solidFill>
                  <a:srgbClr val="000000"/>
                </a:solidFill>
                <a:latin typeface="Times New Roman" panose="02020603050405020304" pitchFamily="18" charset="0"/>
                <a:sym typeface="Symbol" panose="05050102010706020507" pitchFamily="18" charset="2"/>
              </a:rPr>
              <a:t>C</a:t>
            </a:r>
            <a:r>
              <a:rPr kumimoji="1" lang="en-US" altLang="zh-CN" sz="2800" baseline="-25000" dirty="0">
                <a:solidFill>
                  <a:srgbClr val="000000"/>
                </a:solidFill>
                <a:latin typeface="Times New Roman" panose="02020603050405020304" pitchFamily="18" charset="0"/>
                <a:sym typeface="Symbol" panose="05050102010706020507" pitchFamily="18" charset="2"/>
              </a:rPr>
              <a:t>2n+1</a:t>
            </a:r>
            <a:r>
              <a:rPr kumimoji="1" lang="zh-CN" altLang="en-US" sz="2800" dirty="0">
                <a:solidFill>
                  <a:srgbClr val="000000"/>
                </a:solidFill>
                <a:latin typeface="Times New Roman" panose="02020603050405020304" pitchFamily="18" charset="0"/>
                <a:sym typeface="Symbol" panose="05050102010706020507" pitchFamily="18" charset="2"/>
              </a:rPr>
              <a:t>，则</a:t>
            </a:r>
            <a:r>
              <a:rPr kumimoji="1" lang="en-US" altLang="zh-CN" sz="2800" dirty="0">
                <a:solidFill>
                  <a:srgbClr val="000000"/>
                </a:solidFill>
                <a:latin typeface="Times New Roman" panose="02020603050405020304" pitchFamily="18" charset="0"/>
                <a:sym typeface="Symbol" panose="05050102010706020507" pitchFamily="18" charset="2"/>
              </a:rPr>
              <a:t>(C</a:t>
            </a:r>
            <a:r>
              <a:rPr kumimoji="1" lang="en-US" altLang="zh-CN" sz="2800" baseline="-25000" dirty="0">
                <a:solidFill>
                  <a:srgbClr val="000000"/>
                </a:solidFill>
                <a:latin typeface="Times New Roman" panose="02020603050405020304" pitchFamily="18" charset="0"/>
                <a:sym typeface="Symbol" panose="05050102010706020507" pitchFamily="18" charset="2"/>
              </a:rPr>
              <a:t>2n+1</a:t>
            </a:r>
            <a:r>
              <a:rPr kumimoji="1" lang="en-US" altLang="zh-CN" sz="2800" dirty="0">
                <a:solidFill>
                  <a:srgbClr val="000000"/>
                </a:solidFill>
                <a:latin typeface="Times New Roman" panose="02020603050405020304" pitchFamily="18" charset="0"/>
                <a:sym typeface="Symbol" panose="05050102010706020507" pitchFamily="18" charset="2"/>
              </a:rPr>
              <a:t>)=3.</a:t>
            </a:r>
          </a:p>
        </p:txBody>
      </p:sp>
      <p:grpSp>
        <p:nvGrpSpPr>
          <p:cNvPr id="635946" name="Group 42"/>
          <p:cNvGrpSpPr/>
          <p:nvPr/>
        </p:nvGrpSpPr>
        <p:grpSpPr bwMode="auto">
          <a:xfrm>
            <a:off x="4572006" y="1101725"/>
            <a:ext cx="3722694" cy="1390651"/>
            <a:chOff x="522" y="1465"/>
            <a:chExt cx="2345" cy="876"/>
          </a:xfrm>
        </p:grpSpPr>
        <p:sp>
          <p:nvSpPr>
            <p:cNvPr id="216091" name="Text Box 43"/>
            <p:cNvSpPr txBox="1">
              <a:spLocks noChangeArrowheads="1"/>
            </p:cNvSpPr>
            <p:nvPr/>
          </p:nvSpPr>
          <p:spPr bwMode="auto">
            <a:xfrm>
              <a:off x="522" y="1480"/>
              <a:ext cx="2345" cy="861"/>
            </a:xfrm>
            <a:prstGeom prst="rect">
              <a:avLst/>
            </a:prstGeom>
            <a:noFill/>
            <a:ln w="9525">
              <a:solidFill>
                <a:schemeClr val="bg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buClrTx/>
                <a:buSzTx/>
                <a:buFontTx/>
                <a:buNone/>
              </a:pPr>
              <a:r>
                <a:rPr kumimoji="1" lang="en-US" altLang="zh-CN" sz="2400" dirty="0">
                  <a:solidFill>
                    <a:srgbClr val="000000"/>
                  </a:solidFill>
                  <a:latin typeface="楷体_GB2312" panose="02010609030101010101" pitchFamily="49" charset="-122"/>
                  <a:ea typeface="楷体_GB2312" panose="02010609030101010101" pitchFamily="49" charset="-122"/>
                  <a:cs typeface="楷体_GB2312" panose="02010609030101010101" pitchFamily="49" charset="-122"/>
                  <a:sym typeface="Symbol" panose="05050102010706020507" pitchFamily="18" charset="2"/>
                </a:rPr>
                <a:t>             </a:t>
              </a:r>
            </a:p>
            <a:p>
              <a:pPr algn="ctr" eaLnBrk="1" hangingPunct="1">
                <a:lnSpc>
                  <a:spcPct val="90000"/>
                </a:lnSpc>
                <a:spcBef>
                  <a:spcPct val="50000"/>
                </a:spcBef>
                <a:buClrTx/>
                <a:buSzTx/>
                <a:buFontTx/>
                <a:buNone/>
              </a:pPr>
              <a:r>
                <a:rPr kumimoji="1" lang="en-US" altLang="zh-CN" sz="2400" dirty="0">
                  <a:solidFill>
                    <a:srgbClr val="000000"/>
                  </a:solidFill>
                  <a:latin typeface="楷体_GB2312" panose="02010609030101010101" pitchFamily="49" charset="-122"/>
                  <a:ea typeface="楷体_GB2312" panose="02010609030101010101" pitchFamily="49" charset="-122"/>
                  <a:cs typeface="楷体_GB2312" panose="02010609030101010101" pitchFamily="49" charset="-122"/>
                  <a:sym typeface="Symbol" panose="05050102010706020507" pitchFamily="18" charset="2"/>
                </a:rPr>
                <a:t>                    </a:t>
              </a:r>
            </a:p>
            <a:p>
              <a:pPr algn="ctr" eaLnBrk="1" hangingPunct="1">
                <a:lnSpc>
                  <a:spcPct val="90000"/>
                </a:lnSpc>
                <a:spcBef>
                  <a:spcPct val="50000"/>
                </a:spcBef>
                <a:buClrTx/>
                <a:buSzTx/>
                <a:buFontTx/>
                <a:buNone/>
              </a:pPr>
              <a:r>
                <a:rPr kumimoji="1" lang="en-US" altLang="zh-CN" sz="2400" dirty="0">
                  <a:solidFill>
                    <a:srgbClr val="000000"/>
                  </a:solidFill>
                  <a:latin typeface="楷体_GB2312" panose="02010609030101010101" pitchFamily="49" charset="-122"/>
                  <a:ea typeface="楷体_GB2312" panose="02010609030101010101" pitchFamily="49" charset="-122"/>
                  <a:cs typeface="楷体_GB2312" panose="02010609030101010101" pitchFamily="49" charset="-122"/>
                  <a:sym typeface="Symbol" panose="05050102010706020507" pitchFamily="18" charset="2"/>
                </a:rPr>
                <a:t>                        </a:t>
              </a:r>
            </a:p>
          </p:txBody>
        </p:sp>
        <p:grpSp>
          <p:nvGrpSpPr>
            <p:cNvPr id="216092" name="Group 44"/>
            <p:cNvGrpSpPr/>
            <p:nvPr/>
          </p:nvGrpSpPr>
          <p:grpSpPr bwMode="auto">
            <a:xfrm>
              <a:off x="703" y="1465"/>
              <a:ext cx="2125" cy="772"/>
              <a:chOff x="703" y="1465"/>
              <a:chExt cx="2125" cy="772"/>
            </a:xfrm>
          </p:grpSpPr>
          <p:sp>
            <p:nvSpPr>
              <p:cNvPr id="216093" name="Line 45"/>
              <p:cNvSpPr>
                <a:spLocks noChangeShapeType="1"/>
              </p:cNvSpPr>
              <p:nvPr/>
            </p:nvSpPr>
            <p:spPr bwMode="auto">
              <a:xfrm>
                <a:off x="929" y="1527"/>
                <a:ext cx="454"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216094" name="Line 46"/>
              <p:cNvSpPr>
                <a:spLocks noChangeShapeType="1"/>
              </p:cNvSpPr>
              <p:nvPr/>
            </p:nvSpPr>
            <p:spPr bwMode="auto">
              <a:xfrm>
                <a:off x="1383" y="1527"/>
                <a:ext cx="454"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216095" name="Line 47"/>
              <p:cNvSpPr>
                <a:spLocks noChangeShapeType="1"/>
              </p:cNvSpPr>
              <p:nvPr/>
            </p:nvSpPr>
            <p:spPr bwMode="auto">
              <a:xfrm>
                <a:off x="1837" y="1527"/>
                <a:ext cx="544"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216096" name="Line 48"/>
              <p:cNvSpPr>
                <a:spLocks noChangeShapeType="1"/>
              </p:cNvSpPr>
              <p:nvPr/>
            </p:nvSpPr>
            <p:spPr bwMode="auto">
              <a:xfrm>
                <a:off x="929" y="2207"/>
                <a:ext cx="454"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216097" name="Line 49"/>
              <p:cNvSpPr>
                <a:spLocks noChangeShapeType="1"/>
              </p:cNvSpPr>
              <p:nvPr/>
            </p:nvSpPr>
            <p:spPr bwMode="auto">
              <a:xfrm>
                <a:off x="1383" y="2207"/>
                <a:ext cx="454"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216098" name="Line 50"/>
              <p:cNvSpPr>
                <a:spLocks noChangeShapeType="1"/>
              </p:cNvSpPr>
              <p:nvPr/>
            </p:nvSpPr>
            <p:spPr bwMode="auto">
              <a:xfrm>
                <a:off x="1837" y="2207"/>
                <a:ext cx="544"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216099" name="Line 51"/>
              <p:cNvSpPr>
                <a:spLocks noChangeShapeType="1"/>
              </p:cNvSpPr>
              <p:nvPr/>
            </p:nvSpPr>
            <p:spPr bwMode="auto">
              <a:xfrm>
                <a:off x="929" y="1572"/>
                <a:ext cx="0" cy="635"/>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216100" name="Text Box 52"/>
              <p:cNvSpPr txBox="1">
                <a:spLocks noChangeArrowheads="1"/>
              </p:cNvSpPr>
              <p:nvPr/>
            </p:nvSpPr>
            <p:spPr bwMode="auto">
              <a:xfrm>
                <a:off x="703" y="1485"/>
                <a:ext cx="112" cy="254"/>
              </a:xfrm>
              <a:prstGeom prst="rect">
                <a:avLst/>
              </a:prstGeom>
              <a:noFill/>
              <a:ln w="9525">
                <a:solidFill>
                  <a:schemeClr val="bg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kumimoji="1" lang="en-US" altLang="zh-CN" sz="2800" dirty="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rPr>
                  <a:t>1</a:t>
                </a:r>
                <a:endParaRPr kumimoji="1" lang="en-US" altLang="zh-CN" sz="2800" baseline="-25000" dirty="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endParaRPr>
              </a:p>
            </p:txBody>
          </p:sp>
          <p:sp>
            <p:nvSpPr>
              <p:cNvPr id="216101" name="Text Box 53"/>
              <p:cNvSpPr txBox="1">
                <a:spLocks noChangeArrowheads="1"/>
              </p:cNvSpPr>
              <p:nvPr/>
            </p:nvSpPr>
            <p:spPr bwMode="auto">
              <a:xfrm>
                <a:off x="1178" y="1485"/>
                <a:ext cx="112" cy="254"/>
              </a:xfrm>
              <a:prstGeom prst="rect">
                <a:avLst/>
              </a:prstGeom>
              <a:noFill/>
              <a:ln w="9525">
                <a:solidFill>
                  <a:schemeClr val="bg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kumimoji="1" lang="en-US" altLang="zh-CN" sz="28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rPr>
                  <a:t>2</a:t>
                </a:r>
                <a:endParaRPr kumimoji="1" lang="en-US" altLang="zh-CN" sz="2800" baseline="-250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endParaRPr>
              </a:p>
            </p:txBody>
          </p:sp>
          <p:sp>
            <p:nvSpPr>
              <p:cNvPr id="216102" name="Text Box 54"/>
              <p:cNvSpPr txBox="1">
                <a:spLocks noChangeArrowheads="1"/>
              </p:cNvSpPr>
              <p:nvPr/>
            </p:nvSpPr>
            <p:spPr bwMode="auto">
              <a:xfrm>
                <a:off x="1677" y="1485"/>
                <a:ext cx="112" cy="254"/>
              </a:xfrm>
              <a:prstGeom prst="rect">
                <a:avLst/>
              </a:prstGeom>
              <a:noFill/>
              <a:ln w="9525">
                <a:solidFill>
                  <a:schemeClr val="bg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kumimoji="1" lang="en-US" altLang="zh-CN" sz="2800" dirty="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rPr>
                  <a:t>1</a:t>
                </a:r>
                <a:endParaRPr kumimoji="1" lang="en-US" altLang="zh-CN" sz="2800" baseline="-25000" dirty="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endParaRPr>
              </a:p>
            </p:txBody>
          </p:sp>
          <p:sp>
            <p:nvSpPr>
              <p:cNvPr id="216103" name="Text Box 55"/>
              <p:cNvSpPr txBox="1">
                <a:spLocks noChangeArrowheads="1"/>
              </p:cNvSpPr>
              <p:nvPr/>
            </p:nvSpPr>
            <p:spPr bwMode="auto">
              <a:xfrm>
                <a:off x="2221" y="1465"/>
                <a:ext cx="112" cy="254"/>
              </a:xfrm>
              <a:prstGeom prst="rect">
                <a:avLst/>
              </a:prstGeom>
              <a:noFill/>
              <a:ln w="9525">
                <a:solidFill>
                  <a:schemeClr val="bg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kumimoji="1" lang="en-US" altLang="zh-CN" sz="28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rPr>
                  <a:t>2</a:t>
                </a:r>
                <a:endParaRPr kumimoji="1" lang="en-US" altLang="zh-CN" sz="2800" baseline="-250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endParaRPr>
              </a:p>
            </p:txBody>
          </p:sp>
          <p:sp>
            <p:nvSpPr>
              <p:cNvPr id="216104" name="Text Box 56"/>
              <p:cNvSpPr txBox="1">
                <a:spLocks noChangeArrowheads="1"/>
              </p:cNvSpPr>
              <p:nvPr/>
            </p:nvSpPr>
            <p:spPr bwMode="auto">
              <a:xfrm>
                <a:off x="748" y="1983"/>
                <a:ext cx="112" cy="254"/>
              </a:xfrm>
              <a:prstGeom prst="rect">
                <a:avLst/>
              </a:prstGeom>
              <a:noFill/>
              <a:ln w="9525">
                <a:solidFill>
                  <a:schemeClr val="bg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kumimoji="1" lang="en-US" altLang="zh-CN" sz="28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rPr>
                  <a:t>3</a:t>
                </a:r>
                <a:endParaRPr kumimoji="1" lang="en-US" altLang="zh-CN" sz="2800" baseline="-250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endParaRPr>
              </a:p>
            </p:txBody>
          </p:sp>
          <p:sp>
            <p:nvSpPr>
              <p:cNvPr id="216105" name="Text Box 57"/>
              <p:cNvSpPr txBox="1">
                <a:spLocks noChangeArrowheads="1"/>
              </p:cNvSpPr>
              <p:nvPr/>
            </p:nvSpPr>
            <p:spPr bwMode="auto">
              <a:xfrm>
                <a:off x="1223" y="1964"/>
                <a:ext cx="112" cy="254"/>
              </a:xfrm>
              <a:prstGeom prst="rect">
                <a:avLst/>
              </a:prstGeom>
              <a:noFill/>
              <a:ln w="9525">
                <a:solidFill>
                  <a:schemeClr val="bg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kumimoji="1" lang="en-US" altLang="zh-CN" sz="28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rPr>
                  <a:t>2</a:t>
                </a:r>
                <a:endParaRPr kumimoji="1" lang="en-US" altLang="zh-CN" sz="2800" baseline="-250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endParaRPr>
              </a:p>
            </p:txBody>
          </p:sp>
          <p:sp>
            <p:nvSpPr>
              <p:cNvPr id="216106" name="Text Box 58"/>
              <p:cNvSpPr txBox="1">
                <a:spLocks noChangeArrowheads="1"/>
              </p:cNvSpPr>
              <p:nvPr/>
            </p:nvSpPr>
            <p:spPr bwMode="auto">
              <a:xfrm>
                <a:off x="1655" y="1962"/>
                <a:ext cx="112" cy="254"/>
              </a:xfrm>
              <a:prstGeom prst="rect">
                <a:avLst/>
              </a:prstGeom>
              <a:noFill/>
              <a:ln w="9525">
                <a:solidFill>
                  <a:schemeClr val="bg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kumimoji="1" lang="en-US" altLang="zh-CN" sz="28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rPr>
                  <a:t>1</a:t>
                </a:r>
                <a:endParaRPr kumimoji="1" lang="en-US" altLang="zh-CN" sz="2800" baseline="-250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endParaRPr>
              </a:p>
            </p:txBody>
          </p:sp>
          <p:sp>
            <p:nvSpPr>
              <p:cNvPr id="216107" name="Text Box 59"/>
              <p:cNvSpPr txBox="1">
                <a:spLocks noChangeArrowheads="1"/>
              </p:cNvSpPr>
              <p:nvPr/>
            </p:nvSpPr>
            <p:spPr bwMode="auto">
              <a:xfrm>
                <a:off x="2221" y="1918"/>
                <a:ext cx="112" cy="254"/>
              </a:xfrm>
              <a:prstGeom prst="rect">
                <a:avLst/>
              </a:prstGeom>
              <a:noFill/>
              <a:ln w="9525">
                <a:solidFill>
                  <a:schemeClr val="bg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kumimoji="1" lang="en-US" altLang="zh-CN" sz="28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rPr>
                  <a:t>2</a:t>
                </a:r>
                <a:endParaRPr kumimoji="1" lang="en-US" altLang="zh-CN" sz="2800" baseline="-250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endParaRPr>
              </a:p>
            </p:txBody>
          </p:sp>
          <p:sp>
            <p:nvSpPr>
              <p:cNvPr id="216108" name="Line 60"/>
              <p:cNvSpPr>
                <a:spLocks noChangeShapeType="1"/>
              </p:cNvSpPr>
              <p:nvPr/>
            </p:nvSpPr>
            <p:spPr bwMode="auto">
              <a:xfrm>
                <a:off x="2426" y="1570"/>
                <a:ext cx="228" cy="272"/>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endParaRPr lang="zh-CN" altLang="en-US"/>
              </a:p>
            </p:txBody>
          </p:sp>
          <p:sp>
            <p:nvSpPr>
              <p:cNvPr id="216109" name="Line 61"/>
              <p:cNvSpPr>
                <a:spLocks noChangeShapeType="1"/>
              </p:cNvSpPr>
              <p:nvPr/>
            </p:nvSpPr>
            <p:spPr bwMode="auto">
              <a:xfrm flipV="1">
                <a:off x="2426" y="1882"/>
                <a:ext cx="228" cy="323"/>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endParaRPr lang="zh-CN" altLang="en-US"/>
              </a:p>
            </p:txBody>
          </p:sp>
          <p:sp>
            <p:nvSpPr>
              <p:cNvPr id="216110" name="Text Box 62"/>
              <p:cNvSpPr txBox="1">
                <a:spLocks noChangeArrowheads="1"/>
              </p:cNvSpPr>
              <p:nvPr/>
            </p:nvSpPr>
            <p:spPr bwMode="auto">
              <a:xfrm>
                <a:off x="2716" y="1739"/>
                <a:ext cx="112" cy="254"/>
              </a:xfrm>
              <a:prstGeom prst="rect">
                <a:avLst/>
              </a:prstGeom>
              <a:noFill/>
              <a:ln w="9525">
                <a:solidFill>
                  <a:schemeClr val="bg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kumimoji="1" lang="en-US" altLang="zh-CN" sz="2800" dirty="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rPr>
                  <a:t>1</a:t>
                </a:r>
                <a:endParaRPr kumimoji="1" lang="en-US" altLang="zh-CN" sz="2800" baseline="-25000" dirty="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endParaRPr>
              </a:p>
            </p:txBody>
          </p:sp>
        </p:grpSp>
      </p:grpSp>
      <p:grpSp>
        <p:nvGrpSpPr>
          <p:cNvPr id="216072" name="Group 67"/>
          <p:cNvGrpSpPr/>
          <p:nvPr/>
        </p:nvGrpSpPr>
        <p:grpSpPr bwMode="auto">
          <a:xfrm>
            <a:off x="827088" y="1157288"/>
            <a:ext cx="3027363" cy="1390649"/>
            <a:chOff x="521" y="195"/>
            <a:chExt cx="1907" cy="876"/>
          </a:xfrm>
        </p:grpSpPr>
        <p:sp>
          <p:nvSpPr>
            <p:cNvPr id="216074" name="Text Box 22"/>
            <p:cNvSpPr txBox="1">
              <a:spLocks noChangeArrowheads="1"/>
            </p:cNvSpPr>
            <p:nvPr/>
          </p:nvSpPr>
          <p:spPr bwMode="auto">
            <a:xfrm>
              <a:off x="567" y="210"/>
              <a:ext cx="1861" cy="861"/>
            </a:xfrm>
            <a:prstGeom prst="rect">
              <a:avLst/>
            </a:prstGeom>
            <a:noFill/>
            <a:ln w="9525">
              <a:solidFill>
                <a:schemeClr val="bg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buClrTx/>
                <a:buSzTx/>
                <a:buFontTx/>
                <a:buNone/>
              </a:pPr>
              <a:r>
                <a:rPr kumimoji="1" lang="en-US" altLang="zh-CN" sz="2400" dirty="0">
                  <a:solidFill>
                    <a:srgbClr val="000000"/>
                  </a:solidFill>
                  <a:latin typeface="楷体_GB2312" panose="02010609030101010101" pitchFamily="49" charset="-122"/>
                  <a:ea typeface="楷体_GB2312" panose="02010609030101010101" pitchFamily="49" charset="-122"/>
                  <a:cs typeface="楷体_GB2312" panose="02010609030101010101" pitchFamily="49" charset="-122"/>
                  <a:sym typeface="Symbol" panose="05050102010706020507" pitchFamily="18" charset="2"/>
                </a:rPr>
                <a:t>             </a:t>
              </a:r>
            </a:p>
            <a:p>
              <a:pPr algn="ctr" eaLnBrk="1" hangingPunct="1">
                <a:lnSpc>
                  <a:spcPct val="90000"/>
                </a:lnSpc>
                <a:spcBef>
                  <a:spcPct val="50000"/>
                </a:spcBef>
                <a:buClrTx/>
                <a:buSzTx/>
                <a:buFontTx/>
                <a:buNone/>
              </a:pPr>
              <a:r>
                <a:rPr kumimoji="1" lang="en-US" altLang="zh-CN" sz="2400" dirty="0">
                  <a:solidFill>
                    <a:srgbClr val="000000"/>
                  </a:solidFill>
                  <a:latin typeface="楷体_GB2312" panose="02010609030101010101" pitchFamily="49" charset="-122"/>
                  <a:ea typeface="楷体_GB2312" panose="02010609030101010101" pitchFamily="49" charset="-122"/>
                  <a:cs typeface="楷体_GB2312" panose="02010609030101010101" pitchFamily="49" charset="-122"/>
                  <a:sym typeface="Symbol" panose="05050102010706020507" pitchFamily="18" charset="2"/>
                </a:rPr>
                <a:t>                 </a:t>
              </a:r>
            </a:p>
            <a:p>
              <a:pPr algn="ctr" eaLnBrk="1" hangingPunct="1">
                <a:lnSpc>
                  <a:spcPct val="90000"/>
                </a:lnSpc>
                <a:spcBef>
                  <a:spcPct val="50000"/>
                </a:spcBef>
                <a:buClrTx/>
                <a:buSzTx/>
                <a:buFontTx/>
                <a:buNone/>
              </a:pPr>
              <a:r>
                <a:rPr kumimoji="1" lang="en-US" altLang="zh-CN" sz="2400" dirty="0">
                  <a:solidFill>
                    <a:srgbClr val="000000"/>
                  </a:solidFill>
                  <a:latin typeface="楷体_GB2312" panose="02010609030101010101" pitchFamily="49" charset="-122"/>
                  <a:ea typeface="楷体_GB2312" panose="02010609030101010101" pitchFamily="49" charset="-122"/>
                  <a:cs typeface="楷体_GB2312" panose="02010609030101010101" pitchFamily="49" charset="-122"/>
                  <a:sym typeface="Symbol" panose="05050102010706020507" pitchFamily="18" charset="2"/>
                </a:rPr>
                <a:t>                        </a:t>
              </a:r>
            </a:p>
          </p:txBody>
        </p:sp>
        <p:sp>
          <p:nvSpPr>
            <p:cNvPr id="216075" name="Line 24"/>
            <p:cNvSpPr>
              <a:spLocks noChangeShapeType="1"/>
            </p:cNvSpPr>
            <p:nvPr/>
          </p:nvSpPr>
          <p:spPr bwMode="auto">
            <a:xfrm>
              <a:off x="747" y="257"/>
              <a:ext cx="454"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216076" name="Line 25"/>
            <p:cNvSpPr>
              <a:spLocks noChangeShapeType="1"/>
            </p:cNvSpPr>
            <p:nvPr/>
          </p:nvSpPr>
          <p:spPr bwMode="auto">
            <a:xfrm>
              <a:off x="1201" y="257"/>
              <a:ext cx="454"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216077" name="Line 27"/>
            <p:cNvSpPr>
              <a:spLocks noChangeShapeType="1"/>
            </p:cNvSpPr>
            <p:nvPr/>
          </p:nvSpPr>
          <p:spPr bwMode="auto">
            <a:xfrm>
              <a:off x="747" y="937"/>
              <a:ext cx="454"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216078" name="Line 28"/>
            <p:cNvSpPr>
              <a:spLocks noChangeShapeType="1"/>
            </p:cNvSpPr>
            <p:nvPr/>
          </p:nvSpPr>
          <p:spPr bwMode="auto">
            <a:xfrm>
              <a:off x="1201" y="937"/>
              <a:ext cx="454"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216079" name="Line 29"/>
            <p:cNvSpPr>
              <a:spLocks noChangeShapeType="1"/>
            </p:cNvSpPr>
            <p:nvPr/>
          </p:nvSpPr>
          <p:spPr bwMode="auto">
            <a:xfrm>
              <a:off x="1655" y="937"/>
              <a:ext cx="544"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216080" name="Line 30"/>
            <p:cNvSpPr>
              <a:spLocks noChangeShapeType="1"/>
            </p:cNvSpPr>
            <p:nvPr/>
          </p:nvSpPr>
          <p:spPr bwMode="auto">
            <a:xfrm>
              <a:off x="747" y="302"/>
              <a:ext cx="0" cy="635"/>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216081" name="Text Box 31"/>
            <p:cNvSpPr txBox="1">
              <a:spLocks noChangeArrowheads="1"/>
            </p:cNvSpPr>
            <p:nvPr/>
          </p:nvSpPr>
          <p:spPr bwMode="auto">
            <a:xfrm>
              <a:off x="521" y="215"/>
              <a:ext cx="112" cy="254"/>
            </a:xfrm>
            <a:prstGeom prst="rect">
              <a:avLst/>
            </a:prstGeom>
            <a:noFill/>
            <a:ln w="9525">
              <a:solidFill>
                <a:schemeClr val="bg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kumimoji="1" lang="en-US" altLang="zh-CN" sz="2800" dirty="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rPr>
                <a:t>1</a:t>
              </a:r>
              <a:endParaRPr kumimoji="1" lang="en-US" altLang="zh-CN" sz="2800" baseline="-25000" dirty="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endParaRPr>
            </a:p>
          </p:txBody>
        </p:sp>
        <p:sp>
          <p:nvSpPr>
            <p:cNvPr id="216082" name="Text Box 32"/>
            <p:cNvSpPr txBox="1">
              <a:spLocks noChangeArrowheads="1"/>
            </p:cNvSpPr>
            <p:nvPr/>
          </p:nvSpPr>
          <p:spPr bwMode="auto">
            <a:xfrm>
              <a:off x="996" y="215"/>
              <a:ext cx="112" cy="254"/>
            </a:xfrm>
            <a:prstGeom prst="rect">
              <a:avLst/>
            </a:prstGeom>
            <a:noFill/>
            <a:ln w="9525">
              <a:solidFill>
                <a:schemeClr val="bg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kumimoji="1" lang="en-US" altLang="zh-CN" sz="2800" dirty="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rPr>
                <a:t>2</a:t>
              </a:r>
              <a:endParaRPr kumimoji="1" lang="en-US" altLang="zh-CN" sz="2800" baseline="-25000" dirty="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endParaRPr>
            </a:p>
          </p:txBody>
        </p:sp>
        <p:sp>
          <p:nvSpPr>
            <p:cNvPr id="216083" name="Text Box 33"/>
            <p:cNvSpPr txBox="1">
              <a:spLocks noChangeArrowheads="1"/>
            </p:cNvSpPr>
            <p:nvPr/>
          </p:nvSpPr>
          <p:spPr bwMode="auto">
            <a:xfrm>
              <a:off x="1495" y="215"/>
              <a:ext cx="112" cy="254"/>
            </a:xfrm>
            <a:prstGeom prst="rect">
              <a:avLst/>
            </a:prstGeom>
            <a:noFill/>
            <a:ln w="9525">
              <a:solidFill>
                <a:schemeClr val="bg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kumimoji="1" lang="en-US" altLang="zh-CN" sz="28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rPr>
                <a:t>1</a:t>
              </a:r>
              <a:endParaRPr kumimoji="1" lang="en-US" altLang="zh-CN" sz="2800" baseline="-250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endParaRPr>
            </a:p>
          </p:txBody>
        </p:sp>
        <p:sp>
          <p:nvSpPr>
            <p:cNvPr id="216084" name="Text Box 34"/>
            <p:cNvSpPr txBox="1">
              <a:spLocks noChangeArrowheads="1"/>
            </p:cNvSpPr>
            <p:nvPr/>
          </p:nvSpPr>
          <p:spPr bwMode="auto">
            <a:xfrm>
              <a:off x="2039" y="195"/>
              <a:ext cx="112" cy="254"/>
            </a:xfrm>
            <a:prstGeom prst="rect">
              <a:avLst/>
            </a:prstGeom>
            <a:noFill/>
            <a:ln w="9525">
              <a:solidFill>
                <a:schemeClr val="bg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kumimoji="1" lang="en-US" altLang="zh-CN" sz="28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rPr>
                <a:t>2</a:t>
              </a:r>
              <a:endParaRPr kumimoji="1" lang="en-US" altLang="zh-CN" sz="2800" baseline="-250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endParaRPr>
            </a:p>
          </p:txBody>
        </p:sp>
        <p:sp>
          <p:nvSpPr>
            <p:cNvPr id="216085" name="Text Box 35"/>
            <p:cNvSpPr txBox="1">
              <a:spLocks noChangeArrowheads="1"/>
            </p:cNvSpPr>
            <p:nvPr/>
          </p:nvSpPr>
          <p:spPr bwMode="auto">
            <a:xfrm>
              <a:off x="566" y="713"/>
              <a:ext cx="112" cy="254"/>
            </a:xfrm>
            <a:prstGeom prst="rect">
              <a:avLst/>
            </a:prstGeom>
            <a:noFill/>
            <a:ln w="9525">
              <a:solidFill>
                <a:schemeClr val="bg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kumimoji="1" lang="en-US" altLang="zh-CN" sz="28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rPr>
                <a:t>2</a:t>
              </a:r>
              <a:endParaRPr kumimoji="1" lang="en-US" altLang="zh-CN" sz="2800" baseline="-250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endParaRPr>
            </a:p>
          </p:txBody>
        </p:sp>
        <p:sp>
          <p:nvSpPr>
            <p:cNvPr id="216086" name="Text Box 36"/>
            <p:cNvSpPr txBox="1">
              <a:spLocks noChangeArrowheads="1"/>
            </p:cNvSpPr>
            <p:nvPr/>
          </p:nvSpPr>
          <p:spPr bwMode="auto">
            <a:xfrm>
              <a:off x="1041" y="694"/>
              <a:ext cx="112" cy="254"/>
            </a:xfrm>
            <a:prstGeom prst="rect">
              <a:avLst/>
            </a:prstGeom>
            <a:noFill/>
            <a:ln w="9525">
              <a:solidFill>
                <a:schemeClr val="bg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kumimoji="1" lang="en-US" altLang="zh-CN" sz="28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rPr>
                <a:t>1</a:t>
              </a:r>
              <a:endParaRPr kumimoji="1" lang="en-US" altLang="zh-CN" sz="2800" baseline="-250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endParaRPr>
            </a:p>
          </p:txBody>
        </p:sp>
        <p:sp>
          <p:nvSpPr>
            <p:cNvPr id="216087" name="Text Box 37"/>
            <p:cNvSpPr txBox="1">
              <a:spLocks noChangeArrowheads="1"/>
            </p:cNvSpPr>
            <p:nvPr/>
          </p:nvSpPr>
          <p:spPr bwMode="auto">
            <a:xfrm>
              <a:off x="1473" y="692"/>
              <a:ext cx="112" cy="254"/>
            </a:xfrm>
            <a:prstGeom prst="rect">
              <a:avLst/>
            </a:prstGeom>
            <a:noFill/>
            <a:ln w="9525">
              <a:solidFill>
                <a:schemeClr val="bg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kumimoji="1" lang="en-US" altLang="zh-CN" sz="28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rPr>
                <a:t>2</a:t>
              </a:r>
              <a:endParaRPr kumimoji="1" lang="en-US" altLang="zh-CN" sz="2800" baseline="-250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endParaRPr>
            </a:p>
          </p:txBody>
        </p:sp>
        <p:sp>
          <p:nvSpPr>
            <p:cNvPr id="216088" name="Text Box 38"/>
            <p:cNvSpPr txBox="1">
              <a:spLocks noChangeArrowheads="1"/>
            </p:cNvSpPr>
            <p:nvPr/>
          </p:nvSpPr>
          <p:spPr bwMode="auto">
            <a:xfrm>
              <a:off x="2039" y="648"/>
              <a:ext cx="112" cy="254"/>
            </a:xfrm>
            <a:prstGeom prst="rect">
              <a:avLst/>
            </a:prstGeom>
            <a:noFill/>
            <a:ln w="9525">
              <a:solidFill>
                <a:schemeClr val="bg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marL="342900" indent="-3429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kumimoji="1" lang="en-US" altLang="zh-CN" sz="28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rPr>
                <a:t>1</a:t>
              </a:r>
              <a:endParaRPr kumimoji="1" lang="en-US" altLang="zh-CN" sz="2800" baseline="-25000">
                <a:solidFill>
                  <a:srgbClr val="000000"/>
                </a:solidFill>
                <a:latin typeface="Times New Roman" panose="02020603050405020304" pitchFamily="18" charset="0"/>
                <a:ea typeface="楷体_GB2312" panose="02010609030101010101" pitchFamily="49" charset="-122"/>
                <a:cs typeface="楷体_GB2312" panose="02010609030101010101" pitchFamily="49" charset="-122"/>
              </a:endParaRPr>
            </a:p>
          </p:txBody>
        </p:sp>
        <p:sp>
          <p:nvSpPr>
            <p:cNvPr id="216089" name="Line 63"/>
            <p:cNvSpPr>
              <a:spLocks noChangeShapeType="1"/>
            </p:cNvSpPr>
            <p:nvPr/>
          </p:nvSpPr>
          <p:spPr bwMode="auto">
            <a:xfrm>
              <a:off x="2245" y="300"/>
              <a:ext cx="0" cy="635"/>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216090" name="Line 66"/>
            <p:cNvSpPr>
              <a:spLocks noChangeShapeType="1"/>
            </p:cNvSpPr>
            <p:nvPr/>
          </p:nvSpPr>
          <p:spPr bwMode="auto">
            <a:xfrm>
              <a:off x="1701" y="255"/>
              <a:ext cx="544"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grpSp>
      <p:sp>
        <p:nvSpPr>
          <p:cNvPr id="216073" name="Rectangle 68"/>
          <p:cNvSpPr>
            <a:spLocks noChangeArrowheads="1"/>
          </p:cNvSpPr>
          <p:nvPr/>
        </p:nvSpPr>
        <p:spPr bwMode="auto">
          <a:xfrm>
            <a:off x="173038" y="260350"/>
            <a:ext cx="6121400" cy="504825"/>
          </a:xfrm>
          <a:prstGeom prst="rect">
            <a:avLst/>
          </a:prstGeom>
          <a:solidFill>
            <a:srgbClr val="FFD8B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a:solidFill>
                  <a:srgbClr val="000000"/>
                </a:solidFill>
                <a:latin typeface="Times New Roman" panose="02020603050405020304" pitchFamily="18" charset="0"/>
              </a:rPr>
              <a:t>顶点着色的几个简单结果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59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59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59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59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59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59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906" grpId="0" bldLvl="0" animBg="1"/>
      <p:bldP spid="635920" grpId="0" bldLvl="0" animBg="1"/>
      <p:bldP spid="635921" grpId="0" bldLvl="0"/>
      <p:bldP spid="635923" grpId="0" bldLvl="0" animBg="1"/>
      <p:bldP spid="635924"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950" y="188913"/>
            <a:ext cx="8756650" cy="720725"/>
          </a:xfrm>
        </p:spPr>
        <p:txBody>
          <a:bodyPr/>
          <a:lstStyle/>
          <a:p>
            <a:pPr>
              <a:defRPr/>
            </a:pPr>
            <a:r>
              <a:rPr lang="zh-CN" altLang="zh-CN" sz="2800" dirty="0">
                <a:solidFill>
                  <a:srgbClr val="FF0000"/>
                </a:solidFill>
                <a:effectLst/>
              </a:rPr>
              <a:t>点染色理论的基本问题：给定图 </a:t>
            </a:r>
            <a:r>
              <a:rPr lang="en-US" altLang="zh-CN" sz="2800" dirty="0">
                <a:solidFill>
                  <a:srgbClr val="FF0000"/>
                </a:solidFill>
                <a:effectLst/>
              </a:rPr>
              <a:t>G</a:t>
            </a:r>
            <a:r>
              <a:rPr lang="zh-CN" altLang="zh-CN" sz="2800" dirty="0">
                <a:solidFill>
                  <a:srgbClr val="FF0000"/>
                </a:solidFill>
                <a:effectLst/>
              </a:rPr>
              <a:t>，确定 </a:t>
            </a:r>
            <a:r>
              <a:rPr kumimoji="1" lang="zh-CN" altLang="en-US" sz="2800" dirty="0">
                <a:solidFill>
                  <a:srgbClr val="000000"/>
                </a:solidFill>
                <a:latin typeface="Times New Roman" panose="02020603050405020304" pitchFamily="18" charset="0"/>
                <a:sym typeface="Symbol" panose="05050102010706020507" pitchFamily="18" charset="2"/>
              </a:rPr>
              <a:t></a:t>
            </a:r>
            <a:r>
              <a:rPr kumimoji="1" lang="en-US" altLang="zh-CN" sz="2800" dirty="0">
                <a:solidFill>
                  <a:srgbClr val="000000"/>
                </a:solidFill>
                <a:latin typeface="Times New Roman" panose="02020603050405020304" pitchFamily="18" charset="0"/>
                <a:sym typeface="Symbol" panose="05050102010706020507" pitchFamily="18" charset="2"/>
              </a:rPr>
              <a:t>(</a:t>
            </a:r>
            <a:r>
              <a:rPr kumimoji="1" lang="en-US" altLang="zh-CN" sz="2800" i="1" dirty="0">
                <a:solidFill>
                  <a:srgbClr val="000000"/>
                </a:solidFill>
                <a:latin typeface="Times New Roman" panose="02020603050405020304" pitchFamily="18" charset="0"/>
                <a:sym typeface="Symbol" panose="05050102010706020507" pitchFamily="18" charset="2"/>
              </a:rPr>
              <a:t>G</a:t>
            </a:r>
            <a:r>
              <a:rPr kumimoji="1" lang="en-US" altLang="zh-CN" sz="2800" dirty="0">
                <a:solidFill>
                  <a:srgbClr val="000000"/>
                </a:solidFill>
                <a:latin typeface="Times New Roman" panose="02020603050405020304" pitchFamily="18" charset="0"/>
                <a:sym typeface="Symbol" panose="05050102010706020507" pitchFamily="18" charset="2"/>
              </a:rPr>
              <a:t>)</a:t>
            </a:r>
            <a:r>
              <a:rPr lang="en-US" altLang="zh-CN" sz="2800" dirty="0">
                <a:solidFill>
                  <a:srgbClr val="FF0000"/>
                </a:solidFill>
                <a:effectLst/>
              </a:rPr>
              <a:t> </a:t>
            </a:r>
            <a:r>
              <a:rPr lang="zh-CN" altLang="zh-CN" sz="2800" dirty="0">
                <a:solidFill>
                  <a:srgbClr val="FF0000"/>
                </a:solidFill>
                <a:effectLst/>
              </a:rPr>
              <a:t>的值。</a:t>
            </a:r>
            <a:br>
              <a:rPr lang="zh-CN" altLang="zh-CN" sz="2800" dirty="0">
                <a:solidFill>
                  <a:srgbClr val="FF0000"/>
                </a:solidFill>
                <a:effectLst/>
              </a:rPr>
            </a:br>
            <a:endParaRPr lang="zh-CN" altLang="en-US" sz="2800" dirty="0">
              <a:solidFill>
                <a:srgbClr val="FF0000"/>
              </a:solidFill>
            </a:endParaRPr>
          </a:p>
        </p:txBody>
      </p:sp>
      <p:sp>
        <p:nvSpPr>
          <p:cNvPr id="3" name="内容占位符 2"/>
          <p:cNvSpPr>
            <a:spLocks noGrp="1" noRot="1" noChangeAspect="1" noMove="1" noResize="1" noEditPoints="1" noAdjustHandles="1" noChangeArrowheads="1" noChangeShapeType="1" noTextEdit="1"/>
          </p:cNvSpPr>
          <p:nvPr>
            <p:ph idx="1"/>
          </p:nvPr>
        </p:nvSpPr>
        <p:spPr>
          <a:xfrm>
            <a:off x="0" y="836712"/>
            <a:ext cx="9071670" cy="5184775"/>
          </a:xfrm>
          <a:blipFill rotWithShape="1">
            <a:blip r:embed="rId2"/>
            <a:stretch>
              <a:fillRect l="-605" t="-1528" r="-1344" b="-21739"/>
            </a:stretch>
          </a:blipFill>
        </p:spPr>
        <p:txBody>
          <a:bodyPr/>
          <a:lstStyle/>
          <a:p>
            <a:pPr>
              <a:defRPr/>
            </a:pPr>
            <a:r>
              <a:rPr lang="zh-CN" altLang="en-US">
                <a:noFill/>
              </a:rPr>
              <a:t>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三、色数的上下界</a:t>
            </a:r>
          </a:p>
        </p:txBody>
      </p:sp>
      <p:sp>
        <p:nvSpPr>
          <p:cNvPr id="3" name="内容占位符 2"/>
          <p:cNvSpPr>
            <a:spLocks noGrp="1"/>
          </p:cNvSpPr>
          <p:nvPr>
            <p:ph idx="1"/>
          </p:nvPr>
        </p:nvSpPr>
        <p:spPr>
          <a:xfrm>
            <a:off x="0" y="981075"/>
            <a:ext cx="9144000" cy="5184775"/>
          </a:xfrm>
        </p:spPr>
        <p:txBody>
          <a:bodyPr/>
          <a:lstStyle/>
          <a:p>
            <a:pPr>
              <a:defRPr/>
            </a:pPr>
            <a:r>
              <a:rPr lang="zh-CN" altLang="en-US" sz="3200" dirty="0">
                <a:solidFill>
                  <a:srgbClr val="FF0000"/>
                </a:solidFill>
                <a:effectLst/>
              </a:rPr>
              <a:t>定理</a:t>
            </a:r>
            <a:r>
              <a:rPr lang="en-US" altLang="zh-CN" sz="3200" dirty="0">
                <a:solidFill>
                  <a:srgbClr val="FF0000"/>
                </a:solidFill>
                <a:effectLst/>
              </a:rPr>
              <a:t>6.2.3 </a:t>
            </a:r>
            <a:r>
              <a:rPr lang="zh-CN" altLang="en-US" sz="3200" dirty="0">
                <a:effectLst/>
              </a:rPr>
              <a:t>对任何简单图</a:t>
            </a:r>
            <a:r>
              <a:rPr lang="en-US" altLang="zh-CN" sz="3200" dirty="0">
                <a:effectLst/>
              </a:rPr>
              <a:t>G</a:t>
            </a:r>
            <a:r>
              <a:rPr lang="zh-CN" altLang="en-US" sz="3200" dirty="0">
                <a:effectLst/>
              </a:rPr>
              <a:t>，</a:t>
            </a:r>
            <a:r>
              <a:rPr kumimoji="1" lang="zh-CN" altLang="en-US" sz="3200" dirty="0">
                <a:solidFill>
                  <a:srgbClr val="000000"/>
                </a:solidFill>
                <a:latin typeface="Times New Roman" panose="02020603050405020304" pitchFamily="18" charset="0"/>
                <a:sym typeface="Symbol" panose="05050102010706020507" pitchFamily="18" charset="2"/>
              </a:rPr>
              <a:t></a:t>
            </a:r>
            <a:r>
              <a:rPr kumimoji="1" lang="en-US" altLang="zh-CN" sz="3200" dirty="0">
                <a:solidFill>
                  <a:srgbClr val="000000"/>
                </a:solidFill>
                <a:latin typeface="Times New Roman" panose="02020603050405020304" pitchFamily="18" charset="0"/>
                <a:sym typeface="Symbol" panose="05050102010706020507" pitchFamily="18" charset="2"/>
              </a:rPr>
              <a:t>(</a:t>
            </a:r>
            <a:r>
              <a:rPr kumimoji="1" lang="en-US" altLang="zh-CN" sz="3200" i="1" dirty="0">
                <a:solidFill>
                  <a:srgbClr val="000000"/>
                </a:solidFill>
                <a:latin typeface="Times New Roman" panose="02020603050405020304" pitchFamily="18" charset="0"/>
                <a:sym typeface="Symbol" panose="05050102010706020507" pitchFamily="18" charset="2"/>
              </a:rPr>
              <a:t>G</a:t>
            </a:r>
            <a:r>
              <a:rPr kumimoji="1" lang="en-US" altLang="zh-CN" sz="3200" dirty="0">
                <a:solidFill>
                  <a:srgbClr val="000000"/>
                </a:solidFill>
                <a:latin typeface="Times New Roman" panose="02020603050405020304" pitchFamily="18" charset="0"/>
                <a:sym typeface="Symbol" panose="05050102010706020507" pitchFamily="18" charset="2"/>
              </a:rPr>
              <a:t>)</a:t>
            </a:r>
            <a:r>
              <a:rPr lang="en-US" altLang="zh-CN" sz="3200" dirty="0">
                <a:effectLst/>
              </a:rPr>
              <a:t>≤Δ(G)+1</a:t>
            </a:r>
          </a:p>
          <a:p>
            <a:pPr>
              <a:defRPr/>
            </a:pPr>
            <a:endParaRPr lang="en-US" altLang="zh-CN" sz="3200" dirty="0">
              <a:effectLst/>
            </a:endParaRPr>
          </a:p>
          <a:p>
            <a:pPr>
              <a:defRPr/>
            </a:pPr>
            <a:r>
              <a:rPr lang="en-US" altLang="zh-CN" sz="3200" dirty="0">
                <a:effectLst/>
              </a:rPr>
              <a:t>Δ(G)</a:t>
            </a:r>
            <a:r>
              <a:rPr lang="zh-CN" altLang="en-US" sz="3200" dirty="0">
                <a:effectLst/>
              </a:rPr>
              <a:t>为图</a:t>
            </a:r>
            <a:r>
              <a:rPr lang="en-US" altLang="zh-CN" sz="3200" dirty="0">
                <a:effectLst/>
              </a:rPr>
              <a:t>G</a:t>
            </a:r>
            <a:r>
              <a:rPr lang="zh-CN" altLang="en-US" sz="3200" dirty="0">
                <a:effectLst/>
              </a:rPr>
              <a:t>中点的最大度数值。</a:t>
            </a:r>
            <a:endParaRPr lang="en-US" altLang="zh-CN" sz="3200" dirty="0">
              <a:effectLst/>
            </a:endParaRPr>
          </a:p>
          <a:p>
            <a:pPr>
              <a:defRPr/>
            </a:pPr>
            <a:endParaRPr lang="en-US" altLang="zh-CN" sz="3200" dirty="0">
              <a:effectLst/>
            </a:endParaRPr>
          </a:p>
          <a:p>
            <a:pPr>
              <a:defRPr/>
            </a:pPr>
            <a:r>
              <a:rPr lang="zh-CN" altLang="en-US" sz="3200" dirty="0">
                <a:solidFill>
                  <a:srgbClr val="FF0000"/>
                </a:solidFill>
                <a:effectLst/>
              </a:rPr>
              <a:t>定理</a:t>
            </a:r>
            <a:r>
              <a:rPr lang="en-US" altLang="zh-CN" sz="3200" dirty="0">
                <a:solidFill>
                  <a:srgbClr val="FF0000"/>
                </a:solidFill>
                <a:effectLst/>
              </a:rPr>
              <a:t>6.2.4 </a:t>
            </a:r>
            <a:r>
              <a:rPr lang="en-US" altLang="zh-CN" sz="3200" dirty="0">
                <a:effectLst/>
              </a:rPr>
              <a:t>(Brooks</a:t>
            </a:r>
            <a:r>
              <a:rPr lang="zh-CN" altLang="en-US" sz="3200" dirty="0">
                <a:effectLst/>
              </a:rPr>
              <a:t>，</a:t>
            </a:r>
            <a:r>
              <a:rPr lang="en-US" altLang="zh-CN" sz="3200" dirty="0">
                <a:effectLst/>
              </a:rPr>
              <a:t>1941) </a:t>
            </a:r>
            <a:r>
              <a:rPr lang="zh-CN" altLang="en-US" sz="3200" dirty="0">
                <a:effectLst/>
              </a:rPr>
              <a:t>设</a:t>
            </a:r>
            <a:r>
              <a:rPr lang="en-US" altLang="zh-CN" sz="3200" dirty="0">
                <a:effectLst/>
              </a:rPr>
              <a:t>G</a:t>
            </a:r>
            <a:r>
              <a:rPr lang="zh-CN" altLang="en-US" sz="3200" dirty="0">
                <a:effectLst/>
              </a:rPr>
              <a:t>是连通的简单图，且</a:t>
            </a:r>
            <a:r>
              <a:rPr lang="en-US" altLang="zh-CN" sz="3200" dirty="0">
                <a:effectLst/>
              </a:rPr>
              <a:t>G</a:t>
            </a:r>
            <a:r>
              <a:rPr lang="zh-CN" altLang="en-US" sz="3200" dirty="0">
                <a:effectLst/>
              </a:rPr>
              <a:t>既不是奇圈又不是完全图，则</a:t>
            </a:r>
            <a:r>
              <a:rPr kumimoji="1" lang="zh-CN" altLang="en-US" sz="3200" dirty="0">
                <a:solidFill>
                  <a:srgbClr val="000000"/>
                </a:solidFill>
                <a:latin typeface="Times New Roman" panose="02020603050405020304" pitchFamily="18" charset="0"/>
                <a:sym typeface="Symbol" panose="05050102010706020507" pitchFamily="18" charset="2"/>
              </a:rPr>
              <a:t></a:t>
            </a:r>
            <a:r>
              <a:rPr kumimoji="1" lang="en-US" altLang="zh-CN" sz="3200" dirty="0">
                <a:solidFill>
                  <a:srgbClr val="000000"/>
                </a:solidFill>
                <a:latin typeface="Times New Roman" panose="02020603050405020304" pitchFamily="18" charset="0"/>
                <a:sym typeface="Symbol" panose="05050102010706020507" pitchFamily="18" charset="2"/>
              </a:rPr>
              <a:t>(</a:t>
            </a:r>
            <a:r>
              <a:rPr kumimoji="1" lang="en-US" altLang="zh-CN" sz="3200" i="1" dirty="0">
                <a:solidFill>
                  <a:srgbClr val="000000"/>
                </a:solidFill>
                <a:latin typeface="Times New Roman" panose="02020603050405020304" pitchFamily="18" charset="0"/>
                <a:sym typeface="Symbol" panose="05050102010706020507" pitchFamily="18" charset="2"/>
              </a:rPr>
              <a:t>G</a:t>
            </a:r>
            <a:r>
              <a:rPr kumimoji="1" lang="en-US" altLang="zh-CN" sz="3200" dirty="0">
                <a:solidFill>
                  <a:srgbClr val="000000"/>
                </a:solidFill>
                <a:latin typeface="Times New Roman" panose="02020603050405020304" pitchFamily="18" charset="0"/>
                <a:sym typeface="Symbol" panose="05050102010706020507" pitchFamily="18" charset="2"/>
              </a:rPr>
              <a:t>)</a:t>
            </a:r>
            <a:r>
              <a:rPr lang="en-US" altLang="zh-CN" sz="3200" dirty="0">
                <a:effectLst/>
              </a:rPr>
              <a:t>≤Δ(G)</a:t>
            </a:r>
            <a:r>
              <a:rPr lang="zh-CN" altLang="en-US" sz="3200" dirty="0">
                <a:effectLst/>
              </a:rPr>
              <a:t>。</a:t>
            </a:r>
          </a:p>
          <a:p>
            <a:pPr>
              <a:defRPr/>
            </a:pPr>
            <a:endParaRPr lang="zh-CN" altLang="en-US" sz="3200" dirty="0"/>
          </a:p>
        </p:txBody>
      </p:sp>
      <p:pic>
        <p:nvPicPr>
          <p:cNvPr id="430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5229200"/>
            <a:ext cx="6789737"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noRot="1" noChangeAspect="1" noMove="1" noResize="1" noEditPoints="1" noAdjustHandles="1" noChangeArrowheads="1" noChangeShapeType="1" noTextEdit="1"/>
          </p:cNvSpPr>
          <p:nvPr>
            <p:ph idx="1"/>
          </p:nvPr>
        </p:nvSpPr>
        <p:spPr>
          <a:xfrm>
            <a:off x="179512" y="299652"/>
            <a:ext cx="8793207" cy="5184775"/>
          </a:xfrm>
          <a:blipFill rotWithShape="1">
            <a:blip r:embed="rId2"/>
            <a:stretch>
              <a:fillRect l="-2079" t="-2115"/>
            </a:stretch>
          </a:blipFill>
        </p:spPr>
        <p:txBody>
          <a:bodyPr/>
          <a:lstStyle/>
          <a:p>
            <a:pPr>
              <a:defRPr/>
            </a:pPr>
            <a:r>
              <a:rPr lang="zh-CN" altLang="en-US">
                <a:noFill/>
              </a:rPr>
              <a:t> </a:t>
            </a:r>
          </a:p>
        </p:txBody>
      </p:sp>
      <p:grpSp>
        <p:nvGrpSpPr>
          <p:cNvPr id="4" name="组合 3"/>
          <p:cNvGrpSpPr/>
          <p:nvPr/>
        </p:nvGrpSpPr>
        <p:grpSpPr bwMode="auto">
          <a:xfrm>
            <a:off x="4788024" y="3414713"/>
            <a:ext cx="4176712" cy="3219450"/>
            <a:chOff x="3906069" y="2122587"/>
            <a:chExt cx="4176464" cy="3219450"/>
          </a:xfrm>
        </p:grpSpPr>
        <p:pic>
          <p:nvPicPr>
            <p:cNvPr id="2252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2122587"/>
              <a:ext cx="3438525" cy="321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右箭头 5"/>
            <p:cNvSpPr/>
            <p:nvPr/>
          </p:nvSpPr>
          <p:spPr>
            <a:xfrm>
              <a:off x="3906069" y="3732312"/>
              <a:ext cx="449235" cy="4889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sp>
          <p:nvSpPr>
            <p:cNvPr id="7" name="椭圆 6"/>
            <p:cNvSpPr/>
            <p:nvPr/>
          </p:nvSpPr>
          <p:spPr>
            <a:xfrm>
              <a:off x="6268129" y="2540099"/>
              <a:ext cx="144453" cy="153988"/>
            </a:xfrm>
            <a:prstGeom prst="ellipse">
              <a:avLst/>
            </a:prstGeom>
            <a:solidFill>
              <a:srgbClr val="FF0000"/>
            </a:solidFill>
            <a:ln>
              <a:solidFill>
                <a:srgbClr val="DB07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sp>
          <p:nvSpPr>
            <p:cNvPr id="8" name="椭圆 7"/>
            <p:cNvSpPr/>
            <p:nvPr/>
          </p:nvSpPr>
          <p:spPr>
            <a:xfrm>
              <a:off x="5469663" y="4946749"/>
              <a:ext cx="144454" cy="155575"/>
            </a:xfrm>
            <a:prstGeom prst="ellipse">
              <a:avLst/>
            </a:prstGeom>
            <a:solidFill>
              <a:srgbClr val="FF0000"/>
            </a:solidFill>
            <a:ln>
              <a:solidFill>
                <a:srgbClr val="DB07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sp>
          <p:nvSpPr>
            <p:cNvPr id="9" name="椭圆 8"/>
            <p:cNvSpPr/>
            <p:nvPr/>
          </p:nvSpPr>
          <p:spPr>
            <a:xfrm>
              <a:off x="6928490" y="4514949"/>
              <a:ext cx="144453" cy="153988"/>
            </a:xfrm>
            <a:prstGeom prst="ellipse">
              <a:avLst/>
            </a:prstGeom>
            <a:solidFill>
              <a:srgbClr val="FF0000"/>
            </a:solidFill>
            <a:ln>
              <a:solidFill>
                <a:srgbClr val="DB07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sp>
          <p:nvSpPr>
            <p:cNvPr id="10" name="椭圆 9"/>
            <p:cNvSpPr/>
            <p:nvPr/>
          </p:nvSpPr>
          <p:spPr>
            <a:xfrm>
              <a:off x="7209460" y="3665637"/>
              <a:ext cx="142867" cy="153987"/>
            </a:xfrm>
            <a:prstGeom prst="ellipse">
              <a:avLst/>
            </a:prstGeom>
            <a:solidFill>
              <a:srgbClr val="FF0000"/>
            </a:solidFill>
            <a:ln>
              <a:solidFill>
                <a:srgbClr val="DB07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sp>
          <p:nvSpPr>
            <p:cNvPr id="11" name="椭圆 10"/>
            <p:cNvSpPr/>
            <p:nvPr/>
          </p:nvSpPr>
          <p:spPr>
            <a:xfrm>
              <a:off x="7636472" y="3576737"/>
              <a:ext cx="144453" cy="15398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sp>
          <p:nvSpPr>
            <p:cNvPr id="12" name="椭圆 11"/>
            <p:cNvSpPr/>
            <p:nvPr/>
          </p:nvSpPr>
          <p:spPr>
            <a:xfrm>
              <a:off x="6268129" y="2997299"/>
              <a:ext cx="144453" cy="153988"/>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sp>
          <p:nvSpPr>
            <p:cNvPr id="13" name="椭圆 12"/>
            <p:cNvSpPr/>
            <p:nvPr/>
          </p:nvSpPr>
          <p:spPr>
            <a:xfrm>
              <a:off x="4931533" y="3564037"/>
              <a:ext cx="144453" cy="153987"/>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sp>
          <p:nvSpPr>
            <p:cNvPr id="14" name="椭圆 13"/>
            <p:cNvSpPr/>
            <p:nvPr/>
          </p:nvSpPr>
          <p:spPr>
            <a:xfrm>
              <a:off x="5398230" y="3665637"/>
              <a:ext cx="215887" cy="153987"/>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sp>
          <p:nvSpPr>
            <p:cNvPr id="15" name="椭圆 14"/>
            <p:cNvSpPr/>
            <p:nvPr/>
          </p:nvSpPr>
          <p:spPr>
            <a:xfrm>
              <a:off x="5723648" y="4592737"/>
              <a:ext cx="215887" cy="153987"/>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sp>
          <p:nvSpPr>
            <p:cNvPr id="16" name="椭圆 15"/>
            <p:cNvSpPr/>
            <p:nvPr/>
          </p:nvSpPr>
          <p:spPr>
            <a:xfrm>
              <a:off x="7209460" y="4946749"/>
              <a:ext cx="215887" cy="155575"/>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anose="020B0604020202020204" pitchFamily="34" charset="0"/>
                <a:buNone/>
                <a:defRPr/>
              </a:pPr>
              <a:endParaRPr lang="zh-CN" altLang="en-US">
                <a:solidFill>
                  <a:srgbClr val="FFFFFF"/>
                </a:solidFill>
              </a:endParaRPr>
            </a:p>
          </p:txBody>
        </p:sp>
      </p:grpSp>
      <p:pic>
        <p:nvPicPr>
          <p:cNvPr id="4300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310" y="4047109"/>
            <a:ext cx="5593259" cy="983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215441" y="5531018"/>
            <a:ext cx="5570998" cy="1015663"/>
          </a:xfrm>
          <a:prstGeom prst="rect">
            <a:avLst/>
          </a:prstGeom>
        </p:spPr>
        <p:txBody>
          <a:bodyPr wrap="square">
            <a:spAutoFit/>
          </a:bodyPr>
          <a:lstStyle/>
          <a:p>
            <a:pPr marL="342900" lvl="0" indent="-342900" algn="l" eaLnBrk="0" hangingPunct="0">
              <a:spcBef>
                <a:spcPct val="20000"/>
              </a:spcBef>
              <a:buClr>
                <a:srgbClr val="DC5900"/>
              </a:buClr>
              <a:buSzPct val="75000"/>
              <a:buFont typeface="Wingdings" panose="05000000000000000000" pitchFamily="2" charset="2"/>
              <a:buChar char="v"/>
              <a:defRPr/>
            </a:pPr>
            <a:r>
              <a:rPr lang="zh-CN" altLang="en-US" sz="2000" b="1" kern="0" dirty="0">
                <a:solidFill>
                  <a:srgbClr val="FF0000"/>
                </a:solidFill>
                <a:latin typeface="Arial"/>
                <a:ea typeface="宋体"/>
              </a:rPr>
              <a:t>定理</a:t>
            </a:r>
            <a:r>
              <a:rPr lang="en-US" altLang="zh-CN" sz="2000" b="1" kern="0" dirty="0">
                <a:solidFill>
                  <a:srgbClr val="FF0000"/>
                </a:solidFill>
                <a:latin typeface="Arial"/>
                <a:ea typeface="宋体"/>
              </a:rPr>
              <a:t>6.2.4 </a:t>
            </a:r>
            <a:r>
              <a:rPr lang="en-US" altLang="zh-CN" sz="2000" b="1" kern="0" dirty="0">
                <a:solidFill>
                  <a:srgbClr val="007A77"/>
                </a:solidFill>
                <a:latin typeface="Arial"/>
                <a:ea typeface="宋体"/>
              </a:rPr>
              <a:t>(Brooks</a:t>
            </a:r>
            <a:r>
              <a:rPr lang="zh-CN" altLang="en-US" sz="2000" b="1" kern="0" dirty="0">
                <a:solidFill>
                  <a:srgbClr val="007A77"/>
                </a:solidFill>
                <a:latin typeface="Arial"/>
                <a:ea typeface="宋体"/>
              </a:rPr>
              <a:t>，</a:t>
            </a:r>
            <a:r>
              <a:rPr lang="en-US" altLang="zh-CN" sz="2000" b="1" kern="0" dirty="0">
                <a:solidFill>
                  <a:srgbClr val="007A77"/>
                </a:solidFill>
                <a:latin typeface="Arial"/>
                <a:ea typeface="宋体"/>
              </a:rPr>
              <a:t>1941) </a:t>
            </a:r>
            <a:r>
              <a:rPr lang="zh-CN" altLang="en-US" sz="2000" b="1" kern="0" dirty="0">
                <a:solidFill>
                  <a:srgbClr val="007A77"/>
                </a:solidFill>
                <a:latin typeface="Arial"/>
                <a:ea typeface="宋体"/>
              </a:rPr>
              <a:t>设</a:t>
            </a:r>
            <a:r>
              <a:rPr lang="en-US" altLang="zh-CN" sz="2000" b="1" kern="0" dirty="0">
                <a:solidFill>
                  <a:srgbClr val="007A77"/>
                </a:solidFill>
                <a:latin typeface="Arial"/>
                <a:ea typeface="宋体"/>
              </a:rPr>
              <a:t>G</a:t>
            </a:r>
            <a:r>
              <a:rPr lang="zh-CN" altLang="en-US" sz="2000" b="1" kern="0" dirty="0">
                <a:solidFill>
                  <a:srgbClr val="007A77"/>
                </a:solidFill>
                <a:latin typeface="Arial"/>
                <a:ea typeface="宋体"/>
              </a:rPr>
              <a:t>是连通的简单图，且</a:t>
            </a:r>
            <a:r>
              <a:rPr lang="en-US" altLang="zh-CN" sz="2000" b="1" kern="0" dirty="0">
                <a:solidFill>
                  <a:srgbClr val="007A77"/>
                </a:solidFill>
                <a:latin typeface="Arial"/>
                <a:ea typeface="宋体"/>
              </a:rPr>
              <a:t>G</a:t>
            </a:r>
            <a:r>
              <a:rPr lang="zh-CN" altLang="en-US" sz="2000" b="1" kern="0" dirty="0">
                <a:solidFill>
                  <a:srgbClr val="007A77"/>
                </a:solidFill>
                <a:latin typeface="Arial"/>
                <a:ea typeface="宋体"/>
              </a:rPr>
              <a:t>既不是奇圈又不是完全图，则</a:t>
            </a:r>
            <a:r>
              <a:rPr kumimoji="1" lang="zh-CN" altLang="en-US" sz="2000" b="1" kern="0" dirty="0">
                <a:solidFill>
                  <a:srgbClr val="000000"/>
                </a:solidFill>
                <a:effectLst>
                  <a:outerShdw blurRad="38100" dist="38100" dir="2700000" algn="tl">
                    <a:srgbClr val="C0C0C0"/>
                  </a:outerShdw>
                </a:effectLst>
                <a:latin typeface="Times New Roman" panose="02020603050405020304" pitchFamily="18" charset="0"/>
                <a:ea typeface="宋体"/>
                <a:sym typeface="Symbol" panose="05050102010706020507" pitchFamily="18" charset="2"/>
              </a:rPr>
              <a:t></a:t>
            </a:r>
            <a:r>
              <a:rPr kumimoji="1" lang="en-US" altLang="zh-CN" sz="2000" b="1" kern="0" dirty="0">
                <a:solidFill>
                  <a:srgbClr val="000000"/>
                </a:solidFill>
                <a:effectLst>
                  <a:outerShdw blurRad="38100" dist="38100" dir="2700000" algn="tl">
                    <a:srgbClr val="C0C0C0"/>
                  </a:outerShdw>
                </a:effectLst>
                <a:latin typeface="Times New Roman" panose="02020603050405020304" pitchFamily="18" charset="0"/>
                <a:ea typeface="宋体"/>
                <a:sym typeface="Symbol" panose="05050102010706020507" pitchFamily="18" charset="2"/>
              </a:rPr>
              <a:t>(</a:t>
            </a:r>
            <a:r>
              <a:rPr kumimoji="1" lang="en-US" altLang="zh-CN" sz="2000" b="1" i="1" kern="0" dirty="0">
                <a:solidFill>
                  <a:srgbClr val="000000"/>
                </a:solidFill>
                <a:effectLst>
                  <a:outerShdw blurRad="38100" dist="38100" dir="2700000" algn="tl">
                    <a:srgbClr val="C0C0C0"/>
                  </a:outerShdw>
                </a:effectLst>
                <a:latin typeface="Times New Roman" panose="02020603050405020304" pitchFamily="18" charset="0"/>
                <a:ea typeface="宋体"/>
                <a:sym typeface="Symbol" panose="05050102010706020507" pitchFamily="18" charset="2"/>
              </a:rPr>
              <a:t>G</a:t>
            </a:r>
            <a:r>
              <a:rPr kumimoji="1" lang="en-US" altLang="zh-CN" sz="2000" b="1" kern="0" dirty="0">
                <a:solidFill>
                  <a:srgbClr val="000000"/>
                </a:solidFill>
                <a:effectLst>
                  <a:outerShdw blurRad="38100" dist="38100" dir="2700000" algn="tl">
                    <a:srgbClr val="C0C0C0"/>
                  </a:outerShdw>
                </a:effectLst>
                <a:latin typeface="Times New Roman" panose="02020603050405020304" pitchFamily="18" charset="0"/>
                <a:ea typeface="宋体"/>
                <a:sym typeface="Symbol" panose="05050102010706020507" pitchFamily="18" charset="2"/>
              </a:rPr>
              <a:t>)</a:t>
            </a:r>
            <a:r>
              <a:rPr lang="en-US" altLang="zh-CN" sz="2000" b="1" kern="0" dirty="0">
                <a:solidFill>
                  <a:srgbClr val="007A77"/>
                </a:solidFill>
                <a:latin typeface="Arial"/>
                <a:ea typeface="宋体"/>
              </a:rPr>
              <a:t>≤Δ(G)</a:t>
            </a:r>
            <a:r>
              <a:rPr lang="zh-CN" altLang="en-US" sz="2000" b="1" kern="0" dirty="0">
                <a:solidFill>
                  <a:srgbClr val="007A77"/>
                </a:solidFill>
                <a:latin typeface="Arial"/>
                <a:ea typeface="宋体"/>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300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9160" y="6648"/>
            <a:ext cx="8540750" cy="720725"/>
          </a:xfrm>
        </p:spPr>
        <p:txBody>
          <a:bodyPr/>
          <a:lstStyle/>
          <a:p>
            <a:endParaRPr lang="zh-CN" altLang="en-US" dirty="0"/>
          </a:p>
        </p:txBody>
      </p:sp>
      <p:sp>
        <p:nvSpPr>
          <p:cNvPr id="3" name="内容占位符 2"/>
          <p:cNvSpPr>
            <a:spLocks noGrp="1"/>
          </p:cNvSpPr>
          <p:nvPr>
            <p:ph idx="1"/>
          </p:nvPr>
        </p:nvSpPr>
        <p:spPr>
          <a:xfrm>
            <a:off x="289335" y="764704"/>
            <a:ext cx="8540750" cy="5184775"/>
          </a:xfrm>
        </p:spPr>
        <p:txBody>
          <a:bodyPr/>
          <a:lstStyle/>
          <a:p>
            <a:endParaRPr lang="zh-CN" altLang="en-US" dirty="0"/>
          </a:p>
        </p:txBody>
      </p:sp>
      <p:pic>
        <p:nvPicPr>
          <p:cNvPr id="42803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945" y="1450388"/>
            <a:ext cx="8965529" cy="1124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803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1" y="2924944"/>
            <a:ext cx="8760399"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defRPr/>
            </a:pPr>
            <a:r>
              <a:rPr lang="zh-CN" altLang="en-US" dirty="0">
                <a:solidFill>
                  <a:srgbClr val="FF0000"/>
                </a:solidFill>
                <a:effectLst/>
              </a:rPr>
              <a:t>本节要考虑的问题是：</a:t>
            </a:r>
            <a:r>
              <a:rPr lang="zh-CN" altLang="en-US" dirty="0">
                <a:effectLst/>
              </a:rPr>
              <a:t>对于给定的（标定）图</a:t>
            </a:r>
            <a:r>
              <a:rPr lang="en-US" altLang="zh-CN" dirty="0">
                <a:effectLst/>
              </a:rPr>
              <a:t>G</a:t>
            </a:r>
            <a:r>
              <a:rPr lang="zh-CN" altLang="en-US" dirty="0">
                <a:effectLst/>
              </a:rPr>
              <a:t>，用</a:t>
            </a:r>
            <a:r>
              <a:rPr lang="en-US" altLang="zh-CN" dirty="0">
                <a:effectLst/>
              </a:rPr>
              <a:t>k</a:t>
            </a:r>
            <a:r>
              <a:rPr lang="zh-CN" altLang="en-US" dirty="0">
                <a:effectLst/>
              </a:rPr>
              <a:t>种颜色（</a:t>
            </a:r>
            <a:r>
              <a:rPr lang="en-US" altLang="zh-CN" dirty="0">
                <a:effectLst/>
              </a:rPr>
              <a:t>k≥1</a:t>
            </a:r>
            <a:r>
              <a:rPr lang="zh-CN" altLang="en-US" dirty="0">
                <a:effectLst/>
              </a:rPr>
              <a:t>）对</a:t>
            </a:r>
            <a:r>
              <a:rPr lang="en-US" altLang="zh-CN" dirty="0">
                <a:effectLst/>
              </a:rPr>
              <a:t>G</a:t>
            </a:r>
            <a:r>
              <a:rPr lang="zh-CN" altLang="en-US" dirty="0">
                <a:effectLst/>
              </a:rPr>
              <a:t>进行正常顶点染色，共有多少种不同的染色方式？这里两种染色方式不同，是指至少有一个顶点在这两种染色方式下染有不同的色。</a:t>
            </a:r>
          </a:p>
          <a:p>
            <a:pPr>
              <a:defRPr/>
            </a:pPr>
            <a:r>
              <a:rPr lang="zh-CN" altLang="en-US" dirty="0">
                <a:effectLst/>
              </a:rPr>
              <a:t>例如，用三种方式给</a:t>
            </a:r>
            <a:r>
              <a:rPr lang="en-US" altLang="zh-CN" dirty="0">
                <a:effectLst/>
              </a:rPr>
              <a:t>K</a:t>
            </a:r>
            <a:r>
              <a:rPr lang="en-US" altLang="zh-CN" sz="2800" dirty="0">
                <a:effectLst/>
              </a:rPr>
              <a:t>3</a:t>
            </a:r>
            <a:r>
              <a:rPr lang="zh-CN" altLang="en-US" dirty="0">
                <a:effectLst/>
              </a:rPr>
              <a:t>染色，不同的染色方式有</a:t>
            </a:r>
            <a:r>
              <a:rPr lang="en-US" altLang="zh-CN" dirty="0">
                <a:effectLst/>
              </a:rPr>
              <a:t>6</a:t>
            </a:r>
            <a:r>
              <a:rPr lang="zh-CN" altLang="en-US" dirty="0">
                <a:effectLst/>
              </a:rPr>
              <a:t>种。</a:t>
            </a:r>
          </a:p>
          <a:p>
            <a:pPr>
              <a:defRPr/>
            </a:pPr>
            <a:endParaRPr lang="zh-CN" altLang="en-US" dirty="0"/>
          </a:p>
        </p:txBody>
      </p:sp>
      <p:sp>
        <p:nvSpPr>
          <p:cNvPr id="4" name="标题 3"/>
          <p:cNvSpPr>
            <a:spLocks noGrp="1"/>
          </p:cNvSpPr>
          <p:nvPr>
            <p:ph type="title"/>
          </p:nvPr>
        </p:nvSpPr>
        <p:spPr/>
        <p:txBody>
          <a:bodyPr/>
          <a:lstStyle/>
          <a:p>
            <a:pPr>
              <a:defRPr/>
            </a:pPr>
            <a:r>
              <a:rPr lang="en-US" altLang="zh-CN" dirty="0"/>
              <a:t>4.4.3 </a:t>
            </a:r>
            <a:r>
              <a:rPr lang="zh-CN" altLang="en-US" dirty="0"/>
              <a:t>色多项式</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1387" y="2728913"/>
            <a:ext cx="38004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内容占位符 2"/>
          <p:cNvSpPr>
            <a:spLocks noGrp="1"/>
          </p:cNvSpPr>
          <p:nvPr>
            <p:ph idx="1"/>
          </p:nvPr>
        </p:nvSpPr>
        <p:spPr>
          <a:xfrm>
            <a:off x="179388" y="115888"/>
            <a:ext cx="8540750" cy="5184775"/>
          </a:xfrm>
        </p:spPr>
        <p:txBody>
          <a:bodyPr/>
          <a:lstStyle/>
          <a:p>
            <a:pPr marL="0" indent="0">
              <a:buFont typeface="Wingdings" panose="05000000000000000000" pitchFamily="2" charset="2"/>
              <a:buNone/>
              <a:defRPr/>
            </a:pPr>
            <a:r>
              <a:rPr lang="zh-CN" altLang="zh-CN" sz="2800" dirty="0">
                <a:solidFill>
                  <a:srgbClr val="0000FF"/>
                </a:solidFill>
                <a:effectLst/>
              </a:rPr>
              <a:t>定义</a:t>
            </a:r>
            <a:r>
              <a:rPr lang="en-US" altLang="zh-CN" sz="2800" dirty="0">
                <a:solidFill>
                  <a:srgbClr val="0000FF"/>
                </a:solidFill>
                <a:effectLst/>
              </a:rPr>
              <a:t>3.1.3 </a:t>
            </a:r>
          </a:p>
          <a:p>
            <a:pPr>
              <a:defRPr/>
            </a:pPr>
            <a:r>
              <a:rPr lang="zh-CN" altLang="zh-CN" sz="2800" dirty="0">
                <a:effectLst/>
              </a:rPr>
              <a:t>设 </a:t>
            </a:r>
            <a:r>
              <a:rPr lang="en-US" altLang="zh-CN" sz="2800" i="1" dirty="0">
                <a:effectLst/>
              </a:rPr>
              <a:t>M</a:t>
            </a:r>
            <a:r>
              <a:rPr lang="en-US" altLang="zh-CN" sz="2800" dirty="0">
                <a:effectLst/>
              </a:rPr>
              <a:t> </a:t>
            </a:r>
            <a:r>
              <a:rPr lang="zh-CN" altLang="zh-CN" sz="2800" dirty="0">
                <a:effectLst/>
              </a:rPr>
              <a:t>是 </a:t>
            </a:r>
            <a:r>
              <a:rPr lang="en-US" altLang="zh-CN" sz="2800" i="1" dirty="0">
                <a:effectLst/>
              </a:rPr>
              <a:t>G</a:t>
            </a:r>
            <a:r>
              <a:rPr lang="en-US" altLang="zh-CN" sz="2800" dirty="0">
                <a:effectLst/>
              </a:rPr>
              <a:t> </a:t>
            </a:r>
            <a:r>
              <a:rPr lang="zh-CN" altLang="zh-CN" sz="2800" dirty="0">
                <a:effectLst/>
              </a:rPr>
              <a:t>的一个匹配</a:t>
            </a:r>
            <a:r>
              <a:rPr lang="en-US" altLang="zh-CN" sz="2800" dirty="0">
                <a:effectLst/>
              </a:rPr>
              <a:t>, </a:t>
            </a:r>
            <a:r>
              <a:rPr lang="en-US" altLang="zh-CN" sz="2800" i="1" dirty="0">
                <a:solidFill>
                  <a:srgbClr val="FF0000"/>
                </a:solidFill>
                <a:effectLst/>
              </a:rPr>
              <a:t>G</a:t>
            </a:r>
            <a:r>
              <a:rPr lang="en-US" altLang="zh-CN" sz="2800" dirty="0">
                <a:solidFill>
                  <a:srgbClr val="FF0000"/>
                </a:solidFill>
                <a:effectLst/>
              </a:rPr>
              <a:t> </a:t>
            </a:r>
            <a:r>
              <a:rPr lang="zh-CN" altLang="zh-CN" sz="2800" dirty="0">
                <a:solidFill>
                  <a:srgbClr val="FF0000"/>
                </a:solidFill>
                <a:effectLst/>
              </a:rPr>
              <a:t>的 </a:t>
            </a:r>
            <a:r>
              <a:rPr lang="en-US" altLang="zh-CN" sz="2800" i="1" dirty="0">
                <a:solidFill>
                  <a:srgbClr val="FF0000"/>
                </a:solidFill>
                <a:effectLst/>
              </a:rPr>
              <a:t>M</a:t>
            </a:r>
            <a:r>
              <a:rPr lang="en-US" altLang="zh-CN" sz="2800" dirty="0">
                <a:solidFill>
                  <a:srgbClr val="FF0000"/>
                </a:solidFill>
                <a:effectLst/>
              </a:rPr>
              <a:t> </a:t>
            </a:r>
            <a:r>
              <a:rPr lang="zh-CN" altLang="zh-CN" sz="2800" dirty="0">
                <a:solidFill>
                  <a:srgbClr val="FF0000"/>
                </a:solidFill>
                <a:effectLst/>
              </a:rPr>
              <a:t>交错路</a:t>
            </a:r>
            <a:r>
              <a:rPr lang="zh-CN" altLang="zh-CN" sz="2800" dirty="0">
                <a:effectLst/>
              </a:rPr>
              <a:t>是指其边 </a:t>
            </a:r>
            <a:r>
              <a:rPr lang="en-US" altLang="zh-CN" sz="2800" i="1" dirty="0">
                <a:effectLst/>
              </a:rPr>
              <a:t>M</a:t>
            </a:r>
            <a:r>
              <a:rPr lang="en-US" altLang="zh-CN" sz="2800" dirty="0">
                <a:effectLst/>
              </a:rPr>
              <a:t> </a:t>
            </a:r>
            <a:r>
              <a:rPr lang="zh-CN" altLang="zh-CN" sz="2800" dirty="0">
                <a:effectLst/>
              </a:rPr>
              <a:t>和 </a:t>
            </a:r>
            <a:r>
              <a:rPr lang="en-US" altLang="zh-CN" sz="2800" i="1" dirty="0">
                <a:effectLst/>
              </a:rPr>
              <a:t>E</a:t>
            </a:r>
            <a:r>
              <a:rPr lang="en-US" altLang="zh-CN" sz="2800" dirty="0">
                <a:effectLst/>
              </a:rPr>
              <a:t>(</a:t>
            </a:r>
            <a:r>
              <a:rPr lang="en-US" altLang="zh-CN" sz="2800" i="1" dirty="0">
                <a:effectLst/>
              </a:rPr>
              <a:t>G</a:t>
            </a:r>
            <a:r>
              <a:rPr lang="en-US" altLang="zh-CN" sz="2800" dirty="0">
                <a:effectLst/>
              </a:rPr>
              <a:t>) \ </a:t>
            </a:r>
            <a:r>
              <a:rPr lang="en-US" altLang="zh-CN" sz="2800" i="1" dirty="0">
                <a:effectLst/>
              </a:rPr>
              <a:t>M</a:t>
            </a:r>
            <a:r>
              <a:rPr lang="en-US" altLang="zh-CN" sz="2800" dirty="0">
                <a:effectLst/>
              </a:rPr>
              <a:t> </a:t>
            </a:r>
            <a:r>
              <a:rPr lang="zh-CN" altLang="zh-CN" sz="2800" dirty="0">
                <a:effectLst/>
              </a:rPr>
              <a:t>中交替出现的 路。</a:t>
            </a:r>
            <a:endParaRPr lang="en-US" altLang="zh-CN" sz="2800" dirty="0">
              <a:effectLst/>
            </a:endParaRPr>
          </a:p>
          <a:p>
            <a:pPr>
              <a:defRPr/>
            </a:pPr>
            <a:r>
              <a:rPr lang="zh-CN" altLang="zh-CN" sz="2800" dirty="0">
                <a:effectLst/>
              </a:rPr>
              <a:t>如果 </a:t>
            </a:r>
            <a:r>
              <a:rPr lang="en-US" altLang="zh-CN" sz="2800" i="1" dirty="0">
                <a:effectLst/>
              </a:rPr>
              <a:t>G</a:t>
            </a:r>
            <a:r>
              <a:rPr lang="en-US" altLang="zh-CN" sz="2800" dirty="0">
                <a:effectLst/>
              </a:rPr>
              <a:t> </a:t>
            </a:r>
            <a:r>
              <a:rPr lang="zh-CN" altLang="zh-CN" sz="2800" dirty="0">
                <a:effectLst/>
              </a:rPr>
              <a:t>的一条 </a:t>
            </a:r>
            <a:r>
              <a:rPr lang="en-US" altLang="zh-CN" sz="2800" i="1" dirty="0">
                <a:effectLst/>
              </a:rPr>
              <a:t>M</a:t>
            </a:r>
            <a:r>
              <a:rPr lang="en-US" altLang="zh-CN" sz="2800" dirty="0">
                <a:effectLst/>
              </a:rPr>
              <a:t> </a:t>
            </a:r>
            <a:r>
              <a:rPr lang="zh-CN" altLang="zh-CN" sz="2800" dirty="0">
                <a:effectLst/>
              </a:rPr>
              <a:t>交错路</a:t>
            </a:r>
            <a:r>
              <a:rPr lang="en-US" altLang="zh-CN" sz="2800" dirty="0">
                <a:effectLst/>
              </a:rPr>
              <a:t>(alternating path)</a:t>
            </a:r>
            <a:r>
              <a:rPr lang="zh-CN" altLang="zh-CN" sz="2800" dirty="0">
                <a:effectLst/>
              </a:rPr>
              <a:t>的</a:t>
            </a:r>
            <a:r>
              <a:rPr lang="zh-CN" altLang="zh-CN" sz="2800" dirty="0">
                <a:solidFill>
                  <a:srgbClr val="0000FF"/>
                </a:solidFill>
                <a:effectLst/>
              </a:rPr>
              <a:t>起点和终点都是 </a:t>
            </a:r>
            <a:r>
              <a:rPr lang="en-US" altLang="zh-CN" sz="2800" i="1" dirty="0">
                <a:solidFill>
                  <a:srgbClr val="0000FF"/>
                </a:solidFill>
                <a:effectLst/>
              </a:rPr>
              <a:t>M</a:t>
            </a:r>
            <a:r>
              <a:rPr lang="en-US" altLang="zh-CN" sz="2800" dirty="0">
                <a:solidFill>
                  <a:srgbClr val="0000FF"/>
                </a:solidFill>
                <a:effectLst/>
              </a:rPr>
              <a:t> </a:t>
            </a:r>
            <a:r>
              <a:rPr lang="zh-CN" altLang="zh-CN" sz="2800" dirty="0">
                <a:solidFill>
                  <a:srgbClr val="0000FF"/>
                </a:solidFill>
                <a:effectLst/>
              </a:rPr>
              <a:t>非饱和的</a:t>
            </a:r>
            <a:r>
              <a:rPr lang="zh-CN" altLang="zh-CN" sz="2800" dirty="0">
                <a:effectLst/>
              </a:rPr>
              <a:t>，则称其为一条 </a:t>
            </a:r>
            <a:r>
              <a:rPr lang="en-US" altLang="zh-CN" sz="2800" i="1" dirty="0">
                <a:effectLst/>
              </a:rPr>
              <a:t>M</a:t>
            </a:r>
            <a:r>
              <a:rPr lang="zh-CN" altLang="zh-CN" sz="2800" dirty="0">
                <a:solidFill>
                  <a:srgbClr val="0000FF"/>
                </a:solidFill>
                <a:effectLst/>
              </a:rPr>
              <a:t>可扩展路</a:t>
            </a:r>
            <a:r>
              <a:rPr lang="zh-CN" altLang="zh-CN" sz="2800" dirty="0">
                <a:effectLst/>
              </a:rPr>
              <a:t>或 </a:t>
            </a:r>
            <a:r>
              <a:rPr lang="en-US" altLang="zh-CN" sz="2800" i="1" dirty="0">
                <a:solidFill>
                  <a:srgbClr val="0000FF"/>
                </a:solidFill>
                <a:effectLst/>
              </a:rPr>
              <a:t>M</a:t>
            </a:r>
            <a:r>
              <a:rPr lang="en-US" altLang="zh-CN" sz="2800" dirty="0">
                <a:solidFill>
                  <a:srgbClr val="0000FF"/>
                </a:solidFill>
                <a:effectLst/>
              </a:rPr>
              <a:t> </a:t>
            </a:r>
            <a:r>
              <a:rPr lang="zh-CN" altLang="zh-CN" sz="2800" dirty="0">
                <a:solidFill>
                  <a:srgbClr val="0000FF"/>
                </a:solidFill>
                <a:effectLst/>
              </a:rPr>
              <a:t>增广路</a:t>
            </a:r>
            <a:r>
              <a:rPr lang="en-US" altLang="zh-CN" sz="2800" dirty="0">
                <a:effectLst/>
              </a:rPr>
              <a:t>(augmenting path)</a:t>
            </a:r>
            <a:r>
              <a:rPr lang="zh-CN" altLang="zh-CN" sz="2800" dirty="0">
                <a:effectLst/>
              </a:rPr>
              <a:t>。</a:t>
            </a:r>
            <a:endParaRPr lang="en-US" altLang="zh-CN" sz="2800" dirty="0">
              <a:effectLst/>
            </a:endParaRPr>
          </a:p>
        </p:txBody>
      </p:sp>
      <p:sp>
        <p:nvSpPr>
          <p:cNvPr id="5" name="矩形 4"/>
          <p:cNvSpPr/>
          <p:nvPr/>
        </p:nvSpPr>
        <p:spPr>
          <a:xfrm>
            <a:off x="196850" y="3429000"/>
            <a:ext cx="3944938" cy="2825750"/>
          </a:xfrm>
          <a:prstGeom prst="rect">
            <a:avLst/>
          </a:prstGeom>
        </p:spPr>
        <p:txBody>
          <a:bodyPr>
            <a:spAutoFit/>
          </a:bodyPr>
          <a:lstStyle/>
          <a:p>
            <a:pPr marL="342900" indent="-342900" algn="l" eaLnBrk="0" hangingPunct="0">
              <a:spcBef>
                <a:spcPct val="20000"/>
              </a:spcBef>
              <a:buClr>
                <a:srgbClr val="DC5900"/>
              </a:buClr>
              <a:buSzPct val="75000"/>
              <a:buFont typeface="Wingdings" panose="05000000000000000000" pitchFamily="2" charset="2"/>
              <a:buChar char="v"/>
              <a:defRPr/>
            </a:pPr>
            <a:r>
              <a:rPr lang="zh-CN" altLang="en-US" sz="2400" b="1" kern="0" dirty="0">
                <a:solidFill>
                  <a:srgbClr val="007A77"/>
                </a:solidFill>
                <a:latin typeface="Arial" panose="020B0604020202020204"/>
                <a:ea typeface="宋体" panose="02010600030101010101" pitchFamily="2" charset="-122"/>
              </a:rPr>
              <a:t>如图</a:t>
            </a:r>
            <a:r>
              <a:rPr lang="en-US" altLang="zh-CN" sz="2400" b="1" kern="0" dirty="0">
                <a:solidFill>
                  <a:srgbClr val="007A77"/>
                </a:solidFill>
                <a:latin typeface="Arial" panose="020B0604020202020204"/>
                <a:ea typeface="宋体" panose="02010600030101010101" pitchFamily="2" charset="-122"/>
              </a:rPr>
              <a:t>G2</a:t>
            </a:r>
            <a:r>
              <a:rPr lang="zh-CN" altLang="en-US" sz="2400" b="1" kern="0" dirty="0">
                <a:solidFill>
                  <a:srgbClr val="007A77"/>
                </a:solidFill>
                <a:latin typeface="Arial" panose="020B0604020202020204"/>
                <a:ea typeface="宋体" panose="02010600030101010101" pitchFamily="2" charset="-122"/>
              </a:rPr>
              <a:t>中</a:t>
            </a:r>
            <a:r>
              <a:rPr lang="en-US" altLang="zh-CN" sz="2400" b="1" kern="0" dirty="0">
                <a:solidFill>
                  <a:srgbClr val="007A77"/>
                </a:solidFill>
                <a:latin typeface="Arial" panose="020B0604020202020204"/>
                <a:ea typeface="宋体" panose="02010600030101010101" pitchFamily="2" charset="-122"/>
              </a:rPr>
              <a:t>,</a:t>
            </a:r>
            <a:r>
              <a:rPr lang="en-US" altLang="zh-CN" sz="2400" b="1" kern="0" dirty="0">
                <a:solidFill>
                  <a:srgbClr val="0000FF"/>
                </a:solidFill>
                <a:latin typeface="Arial" panose="020B0604020202020204"/>
                <a:ea typeface="宋体" panose="02010600030101010101" pitchFamily="2" charset="-122"/>
              </a:rPr>
              <a:t> </a:t>
            </a:r>
            <a:r>
              <a:rPr lang="zh-CN" altLang="en-US" sz="2400" b="1" kern="0" dirty="0">
                <a:solidFill>
                  <a:srgbClr val="0000FF"/>
                </a:solidFill>
                <a:latin typeface="Arial" panose="020B0604020202020204"/>
                <a:ea typeface="宋体" panose="02010600030101010101" pitchFamily="2" charset="-122"/>
              </a:rPr>
              <a:t>设匹配</a:t>
            </a:r>
            <a:r>
              <a:rPr lang="en-US" altLang="zh-CN" sz="2400" b="1" kern="0" dirty="0">
                <a:solidFill>
                  <a:srgbClr val="0000FF"/>
                </a:solidFill>
                <a:latin typeface="Arial" panose="020B0604020202020204"/>
                <a:ea typeface="宋体" panose="02010600030101010101" pitchFamily="2" charset="-122"/>
              </a:rPr>
              <a:t>M</a:t>
            </a:r>
            <a:r>
              <a:rPr lang="zh-CN" altLang="en-US" sz="2400" b="1" kern="0" dirty="0">
                <a:solidFill>
                  <a:srgbClr val="0000FF"/>
                </a:solidFill>
                <a:latin typeface="Arial" panose="020B0604020202020204"/>
                <a:ea typeface="宋体" panose="02010600030101010101" pitchFamily="2" charset="-122"/>
              </a:rPr>
              <a:t>是边集</a:t>
            </a:r>
            <a:r>
              <a:rPr lang="en-US" altLang="zh-CN" sz="2400" b="1" kern="0" dirty="0">
                <a:solidFill>
                  <a:srgbClr val="0000FF"/>
                </a:solidFill>
                <a:latin typeface="Arial" panose="020B0604020202020204"/>
                <a:ea typeface="宋体" panose="02010600030101010101" pitchFamily="2" charset="-122"/>
              </a:rPr>
              <a:t>{</a:t>
            </a:r>
            <a:r>
              <a:rPr lang="en-US" altLang="zh-CN" sz="2400" b="1" i="1" kern="0" dirty="0">
                <a:solidFill>
                  <a:srgbClr val="0000FF"/>
                </a:solidFill>
                <a:latin typeface="Arial" panose="020B0604020202020204"/>
                <a:ea typeface="宋体" panose="02010600030101010101" pitchFamily="2" charset="-122"/>
              </a:rPr>
              <a:t>e</a:t>
            </a:r>
            <a:r>
              <a:rPr lang="en-US" altLang="zh-CN" sz="2400" b="1" kern="0" baseline="-25000" dirty="0">
                <a:solidFill>
                  <a:srgbClr val="0000FF"/>
                </a:solidFill>
                <a:latin typeface="Arial" panose="020B0604020202020204"/>
                <a:ea typeface="宋体" panose="02010600030101010101" pitchFamily="2" charset="-122"/>
              </a:rPr>
              <a:t>9</a:t>
            </a:r>
            <a:r>
              <a:rPr lang="en-US" altLang="zh-CN" sz="2400" b="1" kern="0" dirty="0">
                <a:solidFill>
                  <a:srgbClr val="0000FF"/>
                </a:solidFill>
                <a:latin typeface="Arial" panose="020B0604020202020204"/>
                <a:ea typeface="宋体" panose="02010600030101010101" pitchFamily="2" charset="-122"/>
              </a:rPr>
              <a:t>,</a:t>
            </a:r>
            <a:r>
              <a:rPr lang="en-US" altLang="zh-CN" sz="2400" b="1" i="1" kern="0" dirty="0">
                <a:solidFill>
                  <a:srgbClr val="0000FF"/>
                </a:solidFill>
                <a:latin typeface="Arial" panose="020B0604020202020204"/>
                <a:ea typeface="宋体" panose="02010600030101010101" pitchFamily="2" charset="-122"/>
              </a:rPr>
              <a:t>e</a:t>
            </a:r>
            <a:r>
              <a:rPr lang="en-US" altLang="zh-CN" sz="2400" b="1" kern="0" baseline="-25000" dirty="0">
                <a:solidFill>
                  <a:srgbClr val="0000FF"/>
                </a:solidFill>
                <a:latin typeface="Arial" panose="020B0604020202020204"/>
                <a:ea typeface="宋体" panose="02010600030101010101" pitchFamily="2" charset="-122"/>
              </a:rPr>
              <a:t>6</a:t>
            </a:r>
            <a:r>
              <a:rPr lang="en-US" altLang="zh-CN" sz="2400" b="1" kern="0" dirty="0">
                <a:solidFill>
                  <a:srgbClr val="0000FF"/>
                </a:solidFill>
                <a:latin typeface="Arial" panose="020B0604020202020204"/>
                <a:ea typeface="宋体" panose="02010600030101010101" pitchFamily="2" charset="-122"/>
              </a:rPr>
              <a:t>}</a:t>
            </a:r>
            <a:r>
              <a:rPr lang="zh-CN" altLang="en-US" sz="2400" b="1" kern="0" dirty="0">
                <a:solidFill>
                  <a:srgbClr val="0000FF"/>
                </a:solidFill>
                <a:latin typeface="Arial" panose="020B0604020202020204"/>
                <a:ea typeface="宋体" panose="02010600030101010101" pitchFamily="2" charset="-122"/>
              </a:rPr>
              <a:t>，则</a:t>
            </a:r>
            <a:r>
              <a:rPr lang="en-US" altLang="zh-CN" sz="2400" b="1" kern="0" dirty="0">
                <a:solidFill>
                  <a:srgbClr val="0000FF"/>
                </a:solidFill>
                <a:latin typeface="Arial" panose="020B0604020202020204"/>
                <a:ea typeface="宋体" panose="02010600030101010101" pitchFamily="2" charset="-122"/>
              </a:rPr>
              <a:t>{</a:t>
            </a:r>
            <a:r>
              <a:rPr lang="en-US" altLang="zh-CN" sz="2400" b="1" i="1" kern="0" dirty="0">
                <a:solidFill>
                  <a:srgbClr val="0000FF"/>
                </a:solidFill>
                <a:latin typeface="Arial" panose="020B0604020202020204"/>
                <a:ea typeface="宋体" panose="02010600030101010101" pitchFamily="2" charset="-122"/>
              </a:rPr>
              <a:t>e</a:t>
            </a:r>
            <a:r>
              <a:rPr lang="en-US" altLang="zh-CN" sz="2400" b="1" kern="0" baseline="-25000" dirty="0">
                <a:solidFill>
                  <a:srgbClr val="0000FF"/>
                </a:solidFill>
                <a:latin typeface="Arial" panose="020B0604020202020204"/>
                <a:ea typeface="宋体" panose="02010600030101010101" pitchFamily="2" charset="-122"/>
              </a:rPr>
              <a:t>9</a:t>
            </a:r>
            <a:r>
              <a:rPr lang="en-US" altLang="zh-CN" sz="2400" b="1" kern="0" dirty="0">
                <a:solidFill>
                  <a:srgbClr val="0000FF"/>
                </a:solidFill>
                <a:latin typeface="Arial" panose="020B0604020202020204"/>
                <a:ea typeface="宋体" panose="02010600030101010101" pitchFamily="2" charset="-122"/>
              </a:rPr>
              <a:t>,e</a:t>
            </a:r>
            <a:r>
              <a:rPr lang="en-US" altLang="zh-CN" sz="2400" b="1" kern="0" baseline="-25000" dirty="0">
                <a:solidFill>
                  <a:srgbClr val="0000FF"/>
                </a:solidFill>
                <a:latin typeface="Arial" panose="020B0604020202020204"/>
                <a:ea typeface="宋体" panose="02010600030101010101" pitchFamily="2" charset="-122"/>
              </a:rPr>
              <a:t>10</a:t>
            </a:r>
            <a:r>
              <a:rPr lang="en-US" altLang="zh-CN" sz="2400" b="1" kern="0" dirty="0">
                <a:solidFill>
                  <a:srgbClr val="0000FF"/>
                </a:solidFill>
                <a:latin typeface="Arial" panose="020B0604020202020204"/>
                <a:ea typeface="宋体" panose="02010600030101010101" pitchFamily="2" charset="-122"/>
              </a:rPr>
              <a:t>,</a:t>
            </a:r>
            <a:r>
              <a:rPr lang="en-US" altLang="zh-CN" sz="2400" b="1" i="1" kern="0" dirty="0">
                <a:solidFill>
                  <a:srgbClr val="0000FF"/>
                </a:solidFill>
                <a:latin typeface="Arial" panose="020B0604020202020204"/>
                <a:ea typeface="宋体" panose="02010600030101010101" pitchFamily="2" charset="-122"/>
              </a:rPr>
              <a:t>e</a:t>
            </a:r>
            <a:r>
              <a:rPr lang="en-US" altLang="zh-CN" sz="2400" b="1" kern="0" baseline="-25000" dirty="0">
                <a:solidFill>
                  <a:srgbClr val="0000FF"/>
                </a:solidFill>
                <a:latin typeface="Arial" panose="020B0604020202020204"/>
                <a:ea typeface="宋体" panose="02010600030101010101" pitchFamily="2" charset="-122"/>
              </a:rPr>
              <a:t>6 </a:t>
            </a:r>
            <a:r>
              <a:rPr lang="en-US" altLang="zh-CN" sz="2400" b="1" kern="0" dirty="0">
                <a:solidFill>
                  <a:srgbClr val="0000FF"/>
                </a:solidFill>
                <a:latin typeface="Arial" panose="020B0604020202020204"/>
                <a:ea typeface="宋体" panose="02010600030101010101" pitchFamily="2" charset="-122"/>
              </a:rPr>
              <a:t>,</a:t>
            </a:r>
            <a:r>
              <a:rPr lang="en-US" altLang="zh-CN" sz="2400" b="1" i="1" kern="0" dirty="0">
                <a:solidFill>
                  <a:srgbClr val="0000FF"/>
                </a:solidFill>
                <a:latin typeface="Arial" panose="020B0604020202020204"/>
                <a:ea typeface="宋体" panose="02010600030101010101" pitchFamily="2" charset="-122"/>
              </a:rPr>
              <a:t>e</a:t>
            </a:r>
            <a:r>
              <a:rPr lang="en-US" altLang="zh-CN" sz="2400" b="1" kern="0" baseline="-25000" dirty="0">
                <a:solidFill>
                  <a:srgbClr val="0000FF"/>
                </a:solidFill>
                <a:latin typeface="Arial" panose="020B0604020202020204"/>
                <a:ea typeface="宋体" panose="02010600030101010101" pitchFamily="2" charset="-122"/>
              </a:rPr>
              <a:t>1</a:t>
            </a:r>
            <a:r>
              <a:rPr lang="en-US" altLang="zh-CN" sz="2400" b="1" kern="0" dirty="0">
                <a:solidFill>
                  <a:srgbClr val="0000FF"/>
                </a:solidFill>
                <a:latin typeface="Arial" panose="020B0604020202020204"/>
                <a:ea typeface="宋体" panose="02010600030101010101" pitchFamily="2" charset="-122"/>
              </a:rPr>
              <a:t>} </a:t>
            </a:r>
            <a:r>
              <a:rPr lang="zh-CN" altLang="en-US" sz="2400" b="1" kern="0" dirty="0">
                <a:solidFill>
                  <a:srgbClr val="0000FF"/>
                </a:solidFill>
                <a:latin typeface="Arial" panose="020B0604020202020204"/>
                <a:ea typeface="宋体" panose="02010600030101010101" pitchFamily="2" charset="-122"/>
              </a:rPr>
              <a:t>是</a:t>
            </a:r>
            <a:r>
              <a:rPr lang="en-US" altLang="zh-CN" sz="2400" b="1" kern="0" dirty="0">
                <a:solidFill>
                  <a:srgbClr val="0000FF"/>
                </a:solidFill>
                <a:latin typeface="Arial" panose="020B0604020202020204"/>
                <a:ea typeface="宋体" panose="02010600030101010101" pitchFamily="2" charset="-122"/>
              </a:rPr>
              <a:t>G</a:t>
            </a:r>
            <a:r>
              <a:rPr lang="zh-CN" altLang="en-US" sz="2400" b="1" kern="0" dirty="0">
                <a:solidFill>
                  <a:srgbClr val="0000FF"/>
                </a:solidFill>
                <a:latin typeface="Arial" panose="020B0604020202020204"/>
                <a:ea typeface="宋体" panose="02010600030101010101" pitchFamily="2" charset="-122"/>
              </a:rPr>
              <a:t>的</a:t>
            </a:r>
            <a:r>
              <a:rPr lang="en-US" altLang="zh-CN" sz="2400" b="1" kern="0" dirty="0">
                <a:solidFill>
                  <a:srgbClr val="0000FF"/>
                </a:solidFill>
                <a:latin typeface="Arial" panose="020B0604020202020204"/>
                <a:ea typeface="宋体" panose="02010600030101010101" pitchFamily="2" charset="-122"/>
              </a:rPr>
              <a:t>M</a:t>
            </a:r>
            <a:r>
              <a:rPr lang="zh-CN" altLang="en-US" sz="2400" b="1" kern="0" dirty="0">
                <a:solidFill>
                  <a:srgbClr val="0000FF"/>
                </a:solidFill>
                <a:latin typeface="Arial" panose="020B0604020202020204"/>
                <a:ea typeface="宋体" panose="02010600030101010101" pitchFamily="2" charset="-122"/>
              </a:rPr>
              <a:t>交错路</a:t>
            </a:r>
            <a:r>
              <a:rPr lang="en-US" altLang="zh-CN" sz="2400" b="1" kern="0" dirty="0">
                <a:solidFill>
                  <a:srgbClr val="0000FF"/>
                </a:solidFill>
                <a:latin typeface="Arial" panose="020B0604020202020204"/>
                <a:ea typeface="宋体" panose="02010600030101010101" pitchFamily="2" charset="-122"/>
              </a:rPr>
              <a:t>,</a:t>
            </a:r>
            <a:r>
              <a:rPr lang="zh-CN" altLang="en-US" sz="2400" b="1" kern="0" dirty="0">
                <a:solidFill>
                  <a:srgbClr val="0000FF"/>
                </a:solidFill>
                <a:latin typeface="Arial" panose="020B0604020202020204"/>
                <a:ea typeface="宋体" panose="02010600030101010101" pitchFamily="2" charset="-122"/>
              </a:rPr>
              <a:t>但不是可扩展路</a:t>
            </a:r>
            <a:endParaRPr lang="en-US" altLang="zh-CN" sz="2400" b="1" kern="0" dirty="0">
              <a:solidFill>
                <a:srgbClr val="0000FF"/>
              </a:solidFill>
              <a:latin typeface="Arial" panose="020B0604020202020204"/>
              <a:ea typeface="宋体" panose="02010600030101010101" pitchFamily="2" charset="-122"/>
            </a:endParaRPr>
          </a:p>
          <a:p>
            <a:pPr marL="342900" indent="-342900" algn="l" eaLnBrk="0" hangingPunct="0">
              <a:spcBef>
                <a:spcPct val="20000"/>
              </a:spcBef>
              <a:buClr>
                <a:srgbClr val="DC5900"/>
              </a:buClr>
              <a:buSzPct val="75000"/>
              <a:buFont typeface="Wingdings" panose="05000000000000000000" pitchFamily="2" charset="2"/>
              <a:buChar char="v"/>
              <a:defRPr/>
            </a:pPr>
            <a:r>
              <a:rPr lang="en-US" altLang="zh-CN" sz="2400" b="1" kern="0" dirty="0">
                <a:solidFill>
                  <a:srgbClr val="0000FF"/>
                </a:solidFill>
                <a:latin typeface="Arial" panose="020B0604020202020204"/>
                <a:ea typeface="宋体" panose="02010600030101010101" pitchFamily="2" charset="-122"/>
              </a:rPr>
              <a:t>{</a:t>
            </a:r>
            <a:r>
              <a:rPr lang="en-US" altLang="zh-CN" sz="2400" b="1" i="1" kern="0" dirty="0">
                <a:solidFill>
                  <a:srgbClr val="0000FF"/>
                </a:solidFill>
                <a:latin typeface="Arial" panose="020B0604020202020204"/>
                <a:ea typeface="宋体" panose="02010600030101010101" pitchFamily="2" charset="-122"/>
              </a:rPr>
              <a:t>e</a:t>
            </a:r>
            <a:r>
              <a:rPr lang="en-US" altLang="zh-CN" sz="2400" b="1" i="1" kern="0" baseline="-25000" dirty="0">
                <a:solidFill>
                  <a:srgbClr val="0000FF"/>
                </a:solidFill>
                <a:latin typeface="Arial" panose="020B0604020202020204"/>
                <a:ea typeface="宋体" panose="02010600030101010101" pitchFamily="2" charset="-122"/>
              </a:rPr>
              <a:t>4</a:t>
            </a:r>
            <a:r>
              <a:rPr lang="en-US" altLang="zh-CN" sz="2400" b="1" kern="0" dirty="0">
                <a:solidFill>
                  <a:srgbClr val="0000FF"/>
                </a:solidFill>
                <a:latin typeface="Arial" panose="020B0604020202020204"/>
                <a:ea typeface="宋体" panose="02010600030101010101" pitchFamily="2" charset="-122"/>
              </a:rPr>
              <a:t>,</a:t>
            </a:r>
            <a:r>
              <a:rPr lang="en-US" altLang="zh-CN" sz="2400" b="1" i="1" kern="0" dirty="0">
                <a:solidFill>
                  <a:srgbClr val="0000FF"/>
                </a:solidFill>
                <a:latin typeface="Arial" panose="020B0604020202020204"/>
                <a:ea typeface="宋体" panose="02010600030101010101" pitchFamily="2" charset="-122"/>
              </a:rPr>
              <a:t>e</a:t>
            </a:r>
            <a:r>
              <a:rPr lang="en-US" altLang="zh-CN" sz="2400" b="1" kern="0" baseline="-25000" dirty="0">
                <a:solidFill>
                  <a:srgbClr val="0000FF"/>
                </a:solidFill>
                <a:latin typeface="Arial" panose="020B0604020202020204"/>
                <a:ea typeface="宋体" panose="02010600030101010101" pitchFamily="2" charset="-122"/>
              </a:rPr>
              <a:t>9</a:t>
            </a:r>
            <a:r>
              <a:rPr lang="en-US" altLang="zh-CN" sz="2400" b="1" kern="0" dirty="0">
                <a:solidFill>
                  <a:srgbClr val="0000FF"/>
                </a:solidFill>
                <a:latin typeface="Arial" panose="020B0604020202020204"/>
                <a:ea typeface="宋体" panose="02010600030101010101" pitchFamily="2" charset="-122"/>
              </a:rPr>
              <a:t>,e</a:t>
            </a:r>
            <a:r>
              <a:rPr lang="en-US" altLang="zh-CN" sz="2400" b="1" kern="0" baseline="-25000" dirty="0">
                <a:solidFill>
                  <a:srgbClr val="0000FF"/>
                </a:solidFill>
                <a:latin typeface="Arial" panose="020B0604020202020204"/>
                <a:ea typeface="宋体" panose="02010600030101010101" pitchFamily="2" charset="-122"/>
              </a:rPr>
              <a:t>10</a:t>
            </a:r>
            <a:r>
              <a:rPr lang="en-US" altLang="zh-CN" sz="2400" b="1" kern="0" dirty="0">
                <a:solidFill>
                  <a:srgbClr val="0000FF"/>
                </a:solidFill>
                <a:latin typeface="Arial" panose="020B0604020202020204"/>
                <a:ea typeface="宋体" panose="02010600030101010101" pitchFamily="2" charset="-122"/>
              </a:rPr>
              <a:t>,</a:t>
            </a:r>
            <a:r>
              <a:rPr lang="en-US" altLang="zh-CN" sz="2400" b="1" i="1" kern="0" dirty="0">
                <a:solidFill>
                  <a:srgbClr val="0000FF"/>
                </a:solidFill>
                <a:latin typeface="Arial" panose="020B0604020202020204"/>
                <a:ea typeface="宋体" panose="02010600030101010101" pitchFamily="2" charset="-122"/>
              </a:rPr>
              <a:t>e</a:t>
            </a:r>
            <a:r>
              <a:rPr lang="en-US" altLang="zh-CN" sz="2400" b="1" kern="0" baseline="-25000" dirty="0">
                <a:solidFill>
                  <a:srgbClr val="0000FF"/>
                </a:solidFill>
                <a:latin typeface="Arial" panose="020B0604020202020204"/>
                <a:ea typeface="宋体" panose="02010600030101010101" pitchFamily="2" charset="-122"/>
              </a:rPr>
              <a:t>6 </a:t>
            </a:r>
            <a:r>
              <a:rPr lang="en-US" altLang="zh-CN" sz="2400" b="1" kern="0" dirty="0">
                <a:solidFill>
                  <a:srgbClr val="0000FF"/>
                </a:solidFill>
                <a:latin typeface="Arial" panose="020B0604020202020204"/>
                <a:ea typeface="宋体" panose="02010600030101010101" pitchFamily="2" charset="-122"/>
              </a:rPr>
              <a:t>,</a:t>
            </a:r>
            <a:r>
              <a:rPr lang="en-US" altLang="zh-CN" sz="2400" b="1" i="1" kern="0" dirty="0">
                <a:solidFill>
                  <a:srgbClr val="0000FF"/>
                </a:solidFill>
                <a:latin typeface="Arial" panose="020B0604020202020204"/>
                <a:ea typeface="宋体" panose="02010600030101010101" pitchFamily="2" charset="-122"/>
              </a:rPr>
              <a:t>e</a:t>
            </a:r>
            <a:r>
              <a:rPr lang="en-US" altLang="zh-CN" sz="2400" b="1" kern="0" baseline="-25000" dirty="0">
                <a:solidFill>
                  <a:srgbClr val="0000FF"/>
                </a:solidFill>
                <a:latin typeface="Arial" panose="020B0604020202020204"/>
                <a:ea typeface="宋体" panose="02010600030101010101" pitchFamily="2" charset="-122"/>
              </a:rPr>
              <a:t>1</a:t>
            </a:r>
            <a:r>
              <a:rPr lang="en-US" altLang="zh-CN" sz="2400" b="1" kern="0" dirty="0">
                <a:solidFill>
                  <a:srgbClr val="0000FF"/>
                </a:solidFill>
                <a:latin typeface="Arial" panose="020B0604020202020204"/>
                <a:ea typeface="宋体" panose="02010600030101010101" pitchFamily="2" charset="-122"/>
              </a:rPr>
              <a:t>} </a:t>
            </a:r>
            <a:r>
              <a:rPr lang="zh-CN" altLang="en-US" sz="2400" b="1" kern="0" dirty="0">
                <a:solidFill>
                  <a:srgbClr val="0000FF"/>
                </a:solidFill>
                <a:latin typeface="Arial" panose="020B0604020202020204"/>
                <a:ea typeface="宋体" panose="02010600030101010101" pitchFamily="2" charset="-122"/>
              </a:rPr>
              <a:t>也是</a:t>
            </a:r>
            <a:r>
              <a:rPr lang="en-US" altLang="zh-CN" sz="2400" b="1" kern="0" dirty="0">
                <a:solidFill>
                  <a:srgbClr val="0000FF"/>
                </a:solidFill>
                <a:latin typeface="Arial" panose="020B0604020202020204"/>
                <a:ea typeface="宋体" panose="02010600030101010101" pitchFamily="2" charset="-122"/>
              </a:rPr>
              <a:t>G</a:t>
            </a:r>
            <a:r>
              <a:rPr lang="zh-CN" altLang="en-US" sz="2400" b="1" kern="0" dirty="0">
                <a:solidFill>
                  <a:srgbClr val="0000FF"/>
                </a:solidFill>
                <a:latin typeface="Arial" panose="020B0604020202020204"/>
                <a:ea typeface="宋体" panose="02010600030101010101" pitchFamily="2" charset="-122"/>
              </a:rPr>
              <a:t>的</a:t>
            </a:r>
            <a:r>
              <a:rPr lang="en-US" altLang="zh-CN" sz="2400" b="1" kern="0" dirty="0">
                <a:solidFill>
                  <a:srgbClr val="0000FF"/>
                </a:solidFill>
                <a:latin typeface="Arial" panose="020B0604020202020204"/>
                <a:ea typeface="宋体" panose="02010600030101010101" pitchFamily="2" charset="-122"/>
              </a:rPr>
              <a:t>M</a:t>
            </a:r>
            <a:r>
              <a:rPr lang="zh-CN" altLang="en-US" sz="2400" b="1" kern="0" dirty="0">
                <a:solidFill>
                  <a:srgbClr val="0000FF"/>
                </a:solidFill>
                <a:latin typeface="Arial" panose="020B0604020202020204"/>
                <a:ea typeface="宋体" panose="02010600030101010101" pitchFamily="2" charset="-122"/>
              </a:rPr>
              <a:t>交错路</a:t>
            </a:r>
            <a:r>
              <a:rPr lang="en-US" altLang="zh-CN" sz="2400" b="1" kern="0" dirty="0">
                <a:solidFill>
                  <a:srgbClr val="0000FF"/>
                </a:solidFill>
                <a:latin typeface="Arial" panose="020B0604020202020204"/>
                <a:ea typeface="宋体" panose="02010600030101010101" pitchFamily="2" charset="-122"/>
              </a:rPr>
              <a:t>,</a:t>
            </a:r>
            <a:r>
              <a:rPr lang="zh-CN" altLang="en-US" sz="2400" b="1" kern="0" dirty="0">
                <a:solidFill>
                  <a:srgbClr val="0000FF"/>
                </a:solidFill>
                <a:latin typeface="Arial" panose="020B0604020202020204"/>
                <a:ea typeface="宋体" panose="02010600030101010101" pitchFamily="2" charset="-122"/>
              </a:rPr>
              <a:t>而且是可扩展路</a:t>
            </a:r>
            <a:endParaRPr lang="zh-CN" altLang="zh-CN" sz="2400" b="1" kern="0" dirty="0">
              <a:solidFill>
                <a:srgbClr val="007A77"/>
              </a:solidFill>
              <a:latin typeface="Arial" panose="020B0604020202020204"/>
              <a:ea typeface="宋体" panose="02010600030101010101" pitchFamily="2" charset="-122"/>
            </a:endParaRPr>
          </a:p>
          <a:p>
            <a:pPr marL="342900" indent="-342900" algn="l" eaLnBrk="0" hangingPunct="0">
              <a:spcBef>
                <a:spcPct val="20000"/>
              </a:spcBef>
              <a:buClr>
                <a:srgbClr val="DC5900"/>
              </a:buClr>
              <a:buSzPct val="75000"/>
              <a:buFont typeface="Wingdings" panose="05000000000000000000" pitchFamily="2" charset="2"/>
              <a:buChar char="v"/>
              <a:defRPr/>
            </a:pPr>
            <a:endParaRPr lang="zh-CN" altLang="en-US" sz="2400" b="1" kern="0" dirty="0">
              <a:solidFill>
                <a:srgbClr val="007A77"/>
              </a:solidFill>
              <a:effectLst>
                <a:outerShdw blurRad="38100" dist="38100" dir="2700000" algn="tl">
                  <a:srgbClr val="C0C0C0"/>
                </a:outerShdw>
              </a:effectLst>
              <a:latin typeface="Arial" panose="020B0604020202020204"/>
              <a:ea typeface="宋体" panose="02010600030101010101" pitchFamily="2" charset="-122"/>
            </a:endParaRPr>
          </a:p>
        </p:txBody>
      </p:sp>
      <p:grpSp>
        <p:nvGrpSpPr>
          <p:cNvPr id="18" name="组合 17"/>
          <p:cNvGrpSpPr/>
          <p:nvPr/>
        </p:nvGrpSpPr>
        <p:grpSpPr bwMode="auto">
          <a:xfrm>
            <a:off x="5353974" y="3811588"/>
            <a:ext cx="2606675" cy="1651000"/>
            <a:chOff x="4930770" y="4367684"/>
            <a:chExt cx="2607141" cy="1651024"/>
          </a:xfrm>
        </p:grpSpPr>
        <p:cxnSp>
          <p:nvCxnSpPr>
            <p:cNvPr id="7" name="直接连接符 6"/>
            <p:cNvCxnSpPr>
              <a:endCxn id="23" idx="6"/>
            </p:cNvCxnSpPr>
            <p:nvPr/>
          </p:nvCxnSpPr>
          <p:spPr>
            <a:xfrm flipH="1">
              <a:off x="6353424" y="5863131"/>
              <a:ext cx="924090" cy="14287"/>
            </a:xfrm>
            <a:prstGeom prst="line">
              <a:avLst/>
            </a:prstGeom>
            <a:ln w="50800">
              <a:solidFill>
                <a:srgbClr val="0000FF"/>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6102554" y="5736129"/>
              <a:ext cx="250870" cy="282579"/>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cxnSp>
          <p:nvCxnSpPr>
            <p:cNvPr id="19" name="直接连接符 18"/>
            <p:cNvCxnSpPr/>
            <p:nvPr/>
          </p:nvCxnSpPr>
          <p:spPr>
            <a:xfrm flipH="1">
              <a:off x="5056205" y="4508973"/>
              <a:ext cx="2346744" cy="14288"/>
            </a:xfrm>
            <a:prstGeom prst="line">
              <a:avLst/>
            </a:prstGeom>
            <a:ln w="50800">
              <a:solidFill>
                <a:srgbClr val="0000FF"/>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7277514" y="5707553"/>
              <a:ext cx="252458" cy="284166"/>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29" name="椭圆 28"/>
            <p:cNvSpPr/>
            <p:nvPr/>
          </p:nvSpPr>
          <p:spPr>
            <a:xfrm>
              <a:off x="7285454" y="4367684"/>
              <a:ext cx="252457" cy="282579"/>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31" name="椭圆 30"/>
            <p:cNvSpPr/>
            <p:nvPr/>
          </p:nvSpPr>
          <p:spPr>
            <a:xfrm>
              <a:off x="4930770" y="4367684"/>
              <a:ext cx="252458" cy="282579"/>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grpSp>
      <p:grpSp>
        <p:nvGrpSpPr>
          <p:cNvPr id="21" name="组合 20"/>
          <p:cNvGrpSpPr/>
          <p:nvPr/>
        </p:nvGrpSpPr>
        <p:grpSpPr bwMode="auto">
          <a:xfrm>
            <a:off x="5358737" y="3797300"/>
            <a:ext cx="2606675" cy="1651000"/>
            <a:chOff x="1800180" y="3043387"/>
            <a:chExt cx="2607141" cy="1651024"/>
          </a:xfrm>
        </p:grpSpPr>
        <p:cxnSp>
          <p:nvCxnSpPr>
            <p:cNvPr id="34" name="直接连接符 33"/>
            <p:cNvCxnSpPr>
              <a:stCxn id="39" idx="2"/>
              <a:endCxn id="38" idx="6"/>
            </p:cNvCxnSpPr>
            <p:nvPr/>
          </p:nvCxnSpPr>
          <p:spPr>
            <a:xfrm flipH="1">
              <a:off x="3222834" y="4538834"/>
              <a:ext cx="924090" cy="14288"/>
            </a:xfrm>
            <a:prstGeom prst="line">
              <a:avLst/>
            </a:prstGeom>
            <a:ln w="508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3098987" y="3198964"/>
              <a:ext cx="1151143" cy="135415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4146924" y="4411832"/>
              <a:ext cx="252457" cy="282579"/>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38" name="椭圆 37"/>
            <p:cNvSpPr/>
            <p:nvPr/>
          </p:nvSpPr>
          <p:spPr>
            <a:xfrm>
              <a:off x="2971964" y="4411832"/>
              <a:ext cx="250870" cy="282579"/>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39" name="椭圆 38"/>
            <p:cNvSpPr/>
            <p:nvPr/>
          </p:nvSpPr>
          <p:spPr>
            <a:xfrm>
              <a:off x="4146924" y="4397545"/>
              <a:ext cx="252457" cy="2825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40" name="椭圆 39"/>
            <p:cNvSpPr/>
            <p:nvPr/>
          </p:nvSpPr>
          <p:spPr>
            <a:xfrm>
              <a:off x="1827172" y="4411832"/>
              <a:ext cx="252458" cy="2825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cxnSp>
          <p:nvCxnSpPr>
            <p:cNvPr id="41" name="直接连接符 40"/>
            <p:cNvCxnSpPr/>
            <p:nvPr/>
          </p:nvCxnSpPr>
          <p:spPr>
            <a:xfrm flipH="1">
              <a:off x="1925614" y="3184677"/>
              <a:ext cx="2346744" cy="14287"/>
            </a:xfrm>
            <a:prstGeom prst="line">
              <a:avLst/>
            </a:prstGeom>
            <a:ln w="50800">
              <a:solidFill>
                <a:srgbClr val="0000FF"/>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4146924" y="4383256"/>
              <a:ext cx="252457" cy="284167"/>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45" name="椭圆 44"/>
            <p:cNvSpPr/>
            <p:nvPr/>
          </p:nvSpPr>
          <p:spPr>
            <a:xfrm>
              <a:off x="4154863" y="3043387"/>
              <a:ext cx="252458" cy="282579"/>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cxnSp>
          <p:nvCxnSpPr>
            <p:cNvPr id="46" name="直接连接符 45"/>
            <p:cNvCxnSpPr/>
            <p:nvPr/>
          </p:nvCxnSpPr>
          <p:spPr>
            <a:xfrm flipH="1">
              <a:off x="1922439" y="3198964"/>
              <a:ext cx="3176" cy="12366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1800180" y="3043387"/>
              <a:ext cx="252457" cy="282579"/>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grpSp>
      <p:grpSp>
        <p:nvGrpSpPr>
          <p:cNvPr id="396288" name="组合 396287"/>
          <p:cNvGrpSpPr/>
          <p:nvPr/>
        </p:nvGrpSpPr>
        <p:grpSpPr bwMode="auto">
          <a:xfrm>
            <a:off x="5350799" y="3784600"/>
            <a:ext cx="3373438" cy="1651000"/>
            <a:chOff x="925697" y="5229200"/>
            <a:chExt cx="3373464" cy="1651024"/>
          </a:xfrm>
        </p:grpSpPr>
        <p:cxnSp>
          <p:nvCxnSpPr>
            <p:cNvPr id="50" name="直接连接符 49"/>
            <p:cNvCxnSpPr>
              <a:stCxn id="54" idx="2"/>
              <a:endCxn id="53" idx="6"/>
            </p:cNvCxnSpPr>
            <p:nvPr/>
          </p:nvCxnSpPr>
          <p:spPr>
            <a:xfrm flipH="1">
              <a:off x="2349696" y="6724647"/>
              <a:ext cx="922344" cy="14288"/>
            </a:xfrm>
            <a:prstGeom prst="line">
              <a:avLst/>
            </a:prstGeom>
            <a:ln w="508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2224282" y="5384777"/>
              <a:ext cx="1150947" cy="135415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3272040" y="6597645"/>
              <a:ext cx="252415" cy="282579"/>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53" name="椭圆 52"/>
            <p:cNvSpPr/>
            <p:nvPr/>
          </p:nvSpPr>
          <p:spPr>
            <a:xfrm>
              <a:off x="2097281" y="6597645"/>
              <a:ext cx="252415" cy="282579"/>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54" name="椭圆 53"/>
            <p:cNvSpPr/>
            <p:nvPr/>
          </p:nvSpPr>
          <p:spPr>
            <a:xfrm>
              <a:off x="3272040" y="6583358"/>
              <a:ext cx="252415" cy="2825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55" name="椭圆 54"/>
            <p:cNvSpPr/>
            <p:nvPr/>
          </p:nvSpPr>
          <p:spPr>
            <a:xfrm>
              <a:off x="952685" y="6597645"/>
              <a:ext cx="252414" cy="2825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cxnSp>
          <p:nvCxnSpPr>
            <p:cNvPr id="56" name="直接连接符 55"/>
            <p:cNvCxnSpPr/>
            <p:nvPr/>
          </p:nvCxnSpPr>
          <p:spPr>
            <a:xfrm flipH="1">
              <a:off x="1051111" y="5370490"/>
              <a:ext cx="2347930" cy="14287"/>
            </a:xfrm>
            <a:prstGeom prst="line">
              <a:avLst/>
            </a:prstGeom>
            <a:ln w="508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375229" y="5730857"/>
              <a:ext cx="792168" cy="100807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3272040" y="6569069"/>
              <a:ext cx="252415" cy="284167"/>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59" name="椭圆 58"/>
            <p:cNvSpPr/>
            <p:nvPr/>
          </p:nvSpPr>
          <p:spPr>
            <a:xfrm>
              <a:off x="4046746" y="5549880"/>
              <a:ext cx="252415" cy="28416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60" name="椭圆 59"/>
            <p:cNvSpPr/>
            <p:nvPr/>
          </p:nvSpPr>
          <p:spPr>
            <a:xfrm>
              <a:off x="3281565" y="5229200"/>
              <a:ext cx="250827" cy="282579"/>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cxnSp>
          <p:nvCxnSpPr>
            <p:cNvPr id="61" name="直接连接符 60"/>
            <p:cNvCxnSpPr/>
            <p:nvPr/>
          </p:nvCxnSpPr>
          <p:spPr>
            <a:xfrm flipH="1">
              <a:off x="1047936" y="5384777"/>
              <a:ext cx="3175" cy="12366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椭圆 61"/>
            <p:cNvSpPr/>
            <p:nvPr/>
          </p:nvSpPr>
          <p:spPr>
            <a:xfrm>
              <a:off x="925697" y="5229200"/>
              <a:ext cx="252415" cy="282579"/>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grpSp>
      <mc:AlternateContent xmlns:mc="http://schemas.openxmlformats.org/markup-compatibility/2006" xmlns:a14="http://schemas.microsoft.com/office/drawing/2010/main">
        <mc:Choice Requires="a14">
          <p:sp>
            <p:nvSpPr>
              <p:cNvPr id="4" name="TextBox 3"/>
              <p:cNvSpPr txBox="1"/>
              <p:nvPr/>
            </p:nvSpPr>
            <p:spPr>
              <a:xfrm>
                <a:off x="467882" y="6023917"/>
                <a:ext cx="6062877" cy="461665"/>
              </a:xfrm>
              <a:prstGeom prst="rect">
                <a:avLst/>
              </a:prstGeom>
              <a:noFill/>
            </p:spPr>
            <p:txBody>
              <a:bodyPr wrap="none" rtlCol="0">
                <a:spAutoFit/>
              </a:bodyPr>
              <a:lstStyle/>
              <a:p>
                <a14:m>
                  <m:oMath xmlns:m="http://schemas.openxmlformats.org/officeDocument/2006/math">
                    <m:r>
                      <m:rPr>
                        <m:nor/>
                      </m:rPr>
                      <a:rPr lang="en-US" altLang="zh-CN" sz="2400" b="1" i="0" kern="0" dirty="0" smtClean="0">
                        <a:solidFill>
                          <a:srgbClr val="0000FF"/>
                        </a:solidFill>
                        <a:latin typeface="Arial" panose="020B0604020202020204"/>
                      </a:rPr>
                      <m:t>M</m:t>
                    </m:r>
                    <m:r>
                      <m:rPr>
                        <m:nor/>
                      </m:rPr>
                      <a:rPr lang="en-US" altLang="zh-CN" sz="2400" b="1" i="0" kern="0" dirty="0" smtClean="0">
                        <a:solidFill>
                          <a:srgbClr val="0000FF"/>
                        </a:solidFill>
                        <a:latin typeface="Arial" panose="020B0604020202020204"/>
                      </a:rPr>
                      <m:t>′={</m:t>
                    </m:r>
                    <m:r>
                      <m:rPr>
                        <m:nor/>
                      </m:rPr>
                      <a:rPr lang="en-US" altLang="zh-CN" sz="2400" b="1" i="1" kern="0" dirty="0" smtClean="0">
                        <a:solidFill>
                          <a:srgbClr val="0000FF"/>
                        </a:solidFill>
                        <a:latin typeface="Arial" panose="020B0604020202020204"/>
                      </a:rPr>
                      <m:t>e</m:t>
                    </m:r>
                    <m:r>
                      <m:rPr>
                        <m:nor/>
                      </m:rPr>
                      <a:rPr lang="en-US" altLang="zh-CN" sz="2400" b="1" kern="0" baseline="-25000" dirty="0" smtClean="0">
                        <a:solidFill>
                          <a:srgbClr val="0000FF"/>
                        </a:solidFill>
                        <a:latin typeface="Arial" panose="020B0604020202020204"/>
                      </a:rPr>
                      <m:t>9</m:t>
                    </m:r>
                    <m:r>
                      <m:rPr>
                        <m:nor/>
                      </m:rPr>
                      <a:rPr lang="en-US" altLang="zh-CN" sz="2400" b="1" kern="0" dirty="0" smtClean="0">
                        <a:solidFill>
                          <a:srgbClr val="0000FF"/>
                        </a:solidFill>
                        <a:latin typeface="Arial" panose="020B0604020202020204"/>
                      </a:rPr>
                      <m:t>,</m:t>
                    </m:r>
                    <m:r>
                      <m:rPr>
                        <m:nor/>
                      </m:rPr>
                      <a:rPr lang="en-US" altLang="zh-CN" sz="2400" b="1" i="1" kern="0" dirty="0" smtClean="0">
                        <a:solidFill>
                          <a:srgbClr val="0000FF"/>
                        </a:solidFill>
                        <a:latin typeface="Arial" panose="020B0604020202020204"/>
                      </a:rPr>
                      <m:t>e</m:t>
                    </m:r>
                    <m:r>
                      <m:rPr>
                        <m:nor/>
                      </m:rPr>
                      <a:rPr lang="en-US" altLang="zh-CN" sz="2400" b="1" kern="0" baseline="-25000" dirty="0" smtClean="0">
                        <a:solidFill>
                          <a:srgbClr val="0000FF"/>
                        </a:solidFill>
                        <a:latin typeface="Arial" panose="020B0604020202020204"/>
                      </a:rPr>
                      <m:t>6</m:t>
                    </m:r>
                    <m:r>
                      <m:rPr>
                        <m:nor/>
                      </m:rPr>
                      <a:rPr lang="en-US" altLang="zh-CN" sz="2400" b="1" kern="0" dirty="0" smtClean="0">
                        <a:solidFill>
                          <a:srgbClr val="0000FF"/>
                        </a:solidFill>
                        <a:latin typeface="Arial" panose="020B0604020202020204"/>
                      </a:rPr>
                      <m:t>}</m:t>
                    </m:r>
                  </m:oMath>
                </a14:m>
                <a:r>
                  <a:rPr lang="zh-CN" altLang="en-US" sz="2400" b="1" dirty="0">
                    <a:solidFill>
                      <a:srgbClr val="0000FF"/>
                    </a:solidFill>
                  </a:rPr>
                  <a:t>⊕</a:t>
                </a:r>
                <a:r>
                  <a:rPr lang="en-US" altLang="zh-CN" sz="2400" b="1" kern="0" dirty="0">
                    <a:solidFill>
                      <a:srgbClr val="0000FF"/>
                    </a:solidFill>
                    <a:latin typeface="Arial" panose="020B0604020202020204"/>
                  </a:rPr>
                  <a:t>{</a:t>
                </a:r>
                <a:r>
                  <a:rPr lang="en-US" altLang="zh-CN" sz="2400" b="1" i="1" kern="0" dirty="0">
                    <a:solidFill>
                      <a:srgbClr val="0000FF"/>
                    </a:solidFill>
                    <a:latin typeface="Arial" panose="020B0604020202020204"/>
                  </a:rPr>
                  <a:t>e</a:t>
                </a:r>
                <a:r>
                  <a:rPr lang="en-US" altLang="zh-CN" sz="2400" b="1" i="1" kern="0" baseline="-25000" dirty="0">
                    <a:solidFill>
                      <a:srgbClr val="0000FF"/>
                    </a:solidFill>
                    <a:latin typeface="Arial" panose="020B0604020202020204"/>
                  </a:rPr>
                  <a:t>4</a:t>
                </a:r>
                <a:r>
                  <a:rPr lang="en-US" altLang="zh-CN" sz="2400" b="1" kern="0" dirty="0">
                    <a:solidFill>
                      <a:srgbClr val="0000FF"/>
                    </a:solidFill>
                    <a:latin typeface="Arial" panose="020B0604020202020204"/>
                  </a:rPr>
                  <a:t>,</a:t>
                </a:r>
                <a:r>
                  <a:rPr lang="en-US" altLang="zh-CN" sz="2400" b="1" i="1" kern="0" dirty="0">
                    <a:solidFill>
                      <a:srgbClr val="0000FF"/>
                    </a:solidFill>
                    <a:latin typeface="Arial" panose="020B0604020202020204"/>
                  </a:rPr>
                  <a:t>e</a:t>
                </a:r>
                <a:r>
                  <a:rPr lang="en-US" altLang="zh-CN" sz="2400" b="1" kern="0" baseline="-25000" dirty="0">
                    <a:solidFill>
                      <a:srgbClr val="0000FF"/>
                    </a:solidFill>
                    <a:latin typeface="Arial" panose="020B0604020202020204"/>
                  </a:rPr>
                  <a:t>9</a:t>
                </a:r>
                <a:r>
                  <a:rPr lang="en-US" altLang="zh-CN" sz="2400" b="1" kern="0" dirty="0">
                    <a:solidFill>
                      <a:srgbClr val="0000FF"/>
                    </a:solidFill>
                    <a:latin typeface="Arial" panose="020B0604020202020204"/>
                  </a:rPr>
                  <a:t>,e</a:t>
                </a:r>
                <a:r>
                  <a:rPr lang="en-US" altLang="zh-CN" sz="2400" b="1" kern="0" baseline="-25000" dirty="0">
                    <a:solidFill>
                      <a:srgbClr val="0000FF"/>
                    </a:solidFill>
                    <a:latin typeface="Arial" panose="020B0604020202020204"/>
                  </a:rPr>
                  <a:t>10</a:t>
                </a:r>
                <a:r>
                  <a:rPr lang="en-US" altLang="zh-CN" sz="2400" b="1" kern="0" dirty="0">
                    <a:solidFill>
                      <a:srgbClr val="0000FF"/>
                    </a:solidFill>
                    <a:latin typeface="Arial" panose="020B0604020202020204"/>
                  </a:rPr>
                  <a:t>,</a:t>
                </a:r>
                <a:r>
                  <a:rPr lang="en-US" altLang="zh-CN" sz="2400" b="1" i="1" kern="0" dirty="0">
                    <a:solidFill>
                      <a:srgbClr val="0000FF"/>
                    </a:solidFill>
                    <a:latin typeface="Arial" panose="020B0604020202020204"/>
                  </a:rPr>
                  <a:t>e</a:t>
                </a:r>
                <a:r>
                  <a:rPr lang="en-US" altLang="zh-CN" sz="2400" b="1" kern="0" baseline="-25000" dirty="0">
                    <a:solidFill>
                      <a:srgbClr val="0000FF"/>
                    </a:solidFill>
                    <a:latin typeface="Arial" panose="020B0604020202020204"/>
                  </a:rPr>
                  <a:t>6 </a:t>
                </a:r>
                <a:r>
                  <a:rPr lang="en-US" altLang="zh-CN" sz="2400" b="1" kern="0" dirty="0">
                    <a:solidFill>
                      <a:srgbClr val="0000FF"/>
                    </a:solidFill>
                    <a:latin typeface="Arial" panose="020B0604020202020204"/>
                  </a:rPr>
                  <a:t>,</a:t>
                </a:r>
                <a:r>
                  <a:rPr lang="en-US" altLang="zh-CN" sz="2400" b="1" i="1" kern="0" dirty="0">
                    <a:solidFill>
                      <a:srgbClr val="0000FF"/>
                    </a:solidFill>
                    <a:latin typeface="Arial" panose="020B0604020202020204"/>
                  </a:rPr>
                  <a:t>e</a:t>
                </a:r>
                <a:r>
                  <a:rPr lang="en-US" altLang="zh-CN" sz="2400" b="1" kern="0" baseline="-25000" dirty="0">
                    <a:solidFill>
                      <a:srgbClr val="0000FF"/>
                    </a:solidFill>
                    <a:latin typeface="Arial" panose="020B0604020202020204"/>
                  </a:rPr>
                  <a:t>1</a:t>
                </a:r>
                <a:r>
                  <a:rPr lang="en-US" altLang="zh-CN" sz="2400" b="1" kern="0" dirty="0">
                    <a:solidFill>
                      <a:srgbClr val="0000FF"/>
                    </a:solidFill>
                    <a:latin typeface="Arial" panose="020B0604020202020204"/>
                  </a:rPr>
                  <a:t>} =</a:t>
                </a:r>
                <a:r>
                  <a:rPr lang="zh-CN" altLang="en-US" sz="2400" b="1" dirty="0">
                    <a:solidFill>
                      <a:srgbClr val="0000FF"/>
                    </a:solidFill>
                  </a:rPr>
                  <a:t> </a:t>
                </a:r>
                <a:r>
                  <a:rPr lang="en-US" altLang="zh-CN" sz="2400" b="1" kern="0" dirty="0">
                    <a:solidFill>
                      <a:srgbClr val="0000FF"/>
                    </a:solidFill>
                    <a:latin typeface="Arial" panose="020B0604020202020204"/>
                  </a:rPr>
                  <a:t>{</a:t>
                </a:r>
                <a:r>
                  <a:rPr lang="en-US" altLang="zh-CN" sz="2400" b="1" i="1" kern="0" dirty="0">
                    <a:solidFill>
                      <a:srgbClr val="0000FF"/>
                    </a:solidFill>
                    <a:latin typeface="Arial" panose="020B0604020202020204"/>
                  </a:rPr>
                  <a:t>e</a:t>
                </a:r>
                <a:r>
                  <a:rPr lang="en-US" altLang="zh-CN" sz="2400" b="1" i="1" kern="0" baseline="-25000" dirty="0">
                    <a:solidFill>
                      <a:srgbClr val="0000FF"/>
                    </a:solidFill>
                    <a:latin typeface="Arial" panose="020B0604020202020204"/>
                  </a:rPr>
                  <a:t>4</a:t>
                </a:r>
                <a:r>
                  <a:rPr lang="en-US" altLang="zh-CN" sz="2400" b="1" kern="0" dirty="0">
                    <a:solidFill>
                      <a:srgbClr val="0000FF"/>
                    </a:solidFill>
                    <a:latin typeface="Arial" panose="020B0604020202020204"/>
                  </a:rPr>
                  <a:t>,e</a:t>
                </a:r>
                <a:r>
                  <a:rPr lang="en-US" altLang="zh-CN" sz="2400" b="1" kern="0" baseline="-25000" dirty="0">
                    <a:solidFill>
                      <a:srgbClr val="0000FF"/>
                    </a:solidFill>
                    <a:latin typeface="Arial" panose="020B0604020202020204"/>
                  </a:rPr>
                  <a:t>10</a:t>
                </a:r>
                <a:r>
                  <a:rPr lang="en-US" altLang="zh-CN" sz="2400" b="1" kern="0" dirty="0">
                    <a:solidFill>
                      <a:srgbClr val="0000FF"/>
                    </a:solidFill>
                    <a:latin typeface="Arial" panose="020B0604020202020204"/>
                  </a:rPr>
                  <a:t>,</a:t>
                </a:r>
                <a:r>
                  <a:rPr lang="en-US" altLang="zh-CN" sz="2400" b="1" i="1" kern="0" dirty="0">
                    <a:solidFill>
                      <a:srgbClr val="0000FF"/>
                    </a:solidFill>
                    <a:latin typeface="Arial" panose="020B0604020202020204"/>
                  </a:rPr>
                  <a:t>e</a:t>
                </a:r>
                <a:r>
                  <a:rPr lang="en-US" altLang="zh-CN" sz="2400" b="1" kern="0" baseline="-25000" dirty="0">
                    <a:solidFill>
                      <a:srgbClr val="0000FF"/>
                    </a:solidFill>
                    <a:latin typeface="Arial" panose="020B0604020202020204"/>
                  </a:rPr>
                  <a:t>1</a:t>
                </a:r>
                <a:r>
                  <a:rPr lang="en-US" altLang="zh-CN" sz="2400" b="1" kern="0" dirty="0">
                    <a:solidFill>
                      <a:srgbClr val="0000FF"/>
                    </a:solidFill>
                    <a:latin typeface="Arial" panose="020B0604020202020204"/>
                  </a:rPr>
                  <a:t>} </a:t>
                </a:r>
                <a:endParaRPr lang="zh-CN" altLang="en-US" sz="2400" b="1" dirty="0">
                  <a:solidFill>
                    <a:srgbClr val="0000FF"/>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67882" y="6023917"/>
                <a:ext cx="6062877" cy="461665"/>
              </a:xfrm>
              <a:prstGeom prst="rect">
                <a:avLst/>
              </a:prstGeom>
              <a:blipFill rotWithShape="1">
                <a:blip r:embed="rId4"/>
                <a:stretch>
                  <a:fillRect t="-14474" b="-3026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anim calcmode="lin" valueType="num">
                                      <p:cBhvr>
                                        <p:cTn id="16" dur="1000" fill="hold"/>
                                        <p:tgtEl>
                                          <p:spTgt spid="21"/>
                                        </p:tgtEl>
                                        <p:attrNameLst>
                                          <p:attrName>ppt_x</p:attrName>
                                        </p:attrNameLst>
                                      </p:cBhvr>
                                      <p:tavLst>
                                        <p:tav tm="0">
                                          <p:val>
                                            <p:strVal val="#ppt_x"/>
                                          </p:val>
                                        </p:tav>
                                        <p:tav tm="100000">
                                          <p:val>
                                            <p:strVal val="#ppt_x"/>
                                          </p:val>
                                        </p:tav>
                                      </p:tavLst>
                                    </p:anim>
                                    <p:anim calcmode="lin" valueType="num">
                                      <p:cBhvr>
                                        <p:cTn id="17" dur="1000" fill="hold"/>
                                        <p:tgtEl>
                                          <p:spTgt spid="21"/>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396288"/>
                                        </p:tgtEl>
                                        <p:attrNameLst>
                                          <p:attrName>style.visibility</p:attrName>
                                        </p:attrNameLst>
                                      </p:cBhvr>
                                      <p:to>
                                        <p:strVal val="visible"/>
                                      </p:to>
                                    </p:set>
                                    <p:anim calcmode="lin" valueType="num">
                                      <p:cBhvr>
                                        <p:cTn id="22" dur="1000" fill="hold"/>
                                        <p:tgtEl>
                                          <p:spTgt spid="396288"/>
                                        </p:tgtEl>
                                        <p:attrNameLst>
                                          <p:attrName>ppt_w</p:attrName>
                                        </p:attrNameLst>
                                      </p:cBhvr>
                                      <p:tavLst>
                                        <p:tav tm="0">
                                          <p:val>
                                            <p:fltVal val="0"/>
                                          </p:val>
                                        </p:tav>
                                        <p:tav tm="100000">
                                          <p:val>
                                            <p:strVal val="#ppt_w"/>
                                          </p:val>
                                        </p:tav>
                                      </p:tavLst>
                                    </p:anim>
                                    <p:anim calcmode="lin" valueType="num">
                                      <p:cBhvr>
                                        <p:cTn id="23" dur="1000" fill="hold"/>
                                        <p:tgtEl>
                                          <p:spTgt spid="396288"/>
                                        </p:tgtEl>
                                        <p:attrNameLst>
                                          <p:attrName>ppt_h</p:attrName>
                                        </p:attrNameLst>
                                      </p:cBhvr>
                                      <p:tavLst>
                                        <p:tav tm="0">
                                          <p:val>
                                            <p:fltVal val="0"/>
                                          </p:val>
                                        </p:tav>
                                        <p:tav tm="100000">
                                          <p:val>
                                            <p:strVal val="#ppt_h"/>
                                          </p:val>
                                        </p:tav>
                                      </p:tavLst>
                                    </p:anim>
                                    <p:anim calcmode="lin" valueType="num">
                                      <p:cBhvr>
                                        <p:cTn id="24" dur="1000" fill="hold"/>
                                        <p:tgtEl>
                                          <p:spTgt spid="396288"/>
                                        </p:tgtEl>
                                        <p:attrNameLst>
                                          <p:attrName>style.rotation</p:attrName>
                                        </p:attrNameLst>
                                      </p:cBhvr>
                                      <p:tavLst>
                                        <p:tav tm="0">
                                          <p:val>
                                            <p:fltVal val="90"/>
                                          </p:val>
                                        </p:tav>
                                        <p:tav tm="100000">
                                          <p:val>
                                            <p:fltVal val="0"/>
                                          </p:val>
                                        </p:tav>
                                      </p:tavLst>
                                    </p:anim>
                                    <p:animEffect transition="in" filter="fade">
                                      <p:cBhvr>
                                        <p:cTn id="25" dur="1000"/>
                                        <p:tgtEl>
                                          <p:spTgt spid="396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p:txBody>
          <a:bodyPr/>
          <a:lstStyle/>
          <a:p>
            <a:pPr>
              <a:defRPr/>
            </a:pPr>
            <a:r>
              <a:rPr lang="zh-CN" altLang="en-US" dirty="0">
                <a:effectLst/>
              </a:rPr>
              <a:t>例如，用三种方式给</a:t>
            </a:r>
            <a:r>
              <a:rPr lang="en-US" altLang="zh-CN" dirty="0">
                <a:effectLst/>
              </a:rPr>
              <a:t>K3</a:t>
            </a:r>
            <a:r>
              <a:rPr lang="zh-CN" altLang="en-US" dirty="0">
                <a:effectLst/>
              </a:rPr>
              <a:t>染色，不同的染色方式有</a:t>
            </a:r>
            <a:r>
              <a:rPr lang="en-US" altLang="zh-CN" dirty="0">
                <a:effectLst/>
              </a:rPr>
              <a:t>6</a:t>
            </a:r>
            <a:r>
              <a:rPr lang="zh-CN" altLang="en-US" dirty="0">
                <a:effectLst/>
              </a:rPr>
              <a:t>种。</a:t>
            </a:r>
          </a:p>
          <a:p>
            <a:pPr>
              <a:defRPr/>
            </a:pPr>
            <a:endParaRPr lang="zh-CN" altLang="en-US" dirty="0"/>
          </a:p>
        </p:txBody>
      </p:sp>
      <p:pic>
        <p:nvPicPr>
          <p:cNvPr id="2314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254250"/>
            <a:ext cx="7343775" cy="417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a:xfrm>
            <a:off x="323850" y="981075"/>
            <a:ext cx="8640763" cy="5184775"/>
          </a:xfrm>
        </p:spPr>
        <p:txBody>
          <a:bodyPr/>
          <a:lstStyle/>
          <a:p>
            <a:pPr>
              <a:defRPr/>
            </a:pPr>
            <a:r>
              <a:rPr lang="en-US" altLang="zh-CN" dirty="0">
                <a:effectLst/>
              </a:rPr>
              <a:t>P(G, k)</a:t>
            </a:r>
            <a:r>
              <a:rPr lang="zh-CN" altLang="en-US" dirty="0">
                <a:effectLst/>
              </a:rPr>
              <a:t>表示使用</a:t>
            </a:r>
            <a:r>
              <a:rPr lang="en-US" altLang="zh-CN" dirty="0">
                <a:effectLst/>
              </a:rPr>
              <a:t>k</a:t>
            </a:r>
            <a:r>
              <a:rPr lang="zh-CN" altLang="en-US" dirty="0">
                <a:effectLst/>
              </a:rPr>
              <a:t>种色对图</a:t>
            </a:r>
            <a:r>
              <a:rPr lang="en-US" altLang="zh-CN" dirty="0">
                <a:effectLst/>
              </a:rPr>
              <a:t>G</a:t>
            </a:r>
            <a:r>
              <a:rPr lang="zh-CN" altLang="en-US" dirty="0">
                <a:effectLst/>
              </a:rPr>
              <a:t>的顶点正常染色的不同方式数。</a:t>
            </a:r>
            <a:r>
              <a:rPr lang="en-US" altLang="zh-CN" dirty="0">
                <a:effectLst/>
              </a:rPr>
              <a:t>P(G, k)</a:t>
            </a:r>
            <a:r>
              <a:rPr lang="zh-CN" altLang="en-US" dirty="0">
                <a:effectLst/>
              </a:rPr>
              <a:t>是</a:t>
            </a:r>
            <a:r>
              <a:rPr lang="en-US" altLang="zh-CN" dirty="0">
                <a:effectLst/>
              </a:rPr>
              <a:t>k</a:t>
            </a:r>
            <a:r>
              <a:rPr lang="zh-CN" altLang="en-US" dirty="0">
                <a:effectLst/>
              </a:rPr>
              <a:t>的一个函数，定义域为自然数集。</a:t>
            </a:r>
            <a:endParaRPr lang="en-US" altLang="zh-CN" dirty="0">
              <a:effectLst/>
            </a:endParaRPr>
          </a:p>
          <a:p>
            <a:pPr>
              <a:defRPr/>
            </a:pPr>
            <a:endParaRPr lang="en-US" altLang="zh-CN" dirty="0">
              <a:solidFill>
                <a:srgbClr val="FF0000"/>
              </a:solidFill>
              <a:effectLst/>
            </a:endParaRPr>
          </a:p>
          <a:p>
            <a:pPr>
              <a:defRPr/>
            </a:pPr>
            <a:r>
              <a:rPr lang="zh-CN" altLang="en-US" dirty="0">
                <a:solidFill>
                  <a:srgbClr val="FF0000"/>
                </a:solidFill>
                <a:effectLst/>
              </a:rPr>
              <a:t>对一个给定的图</a:t>
            </a:r>
            <a:r>
              <a:rPr lang="en-US" altLang="zh-CN" dirty="0">
                <a:solidFill>
                  <a:srgbClr val="FF0000"/>
                </a:solidFill>
                <a:effectLst/>
              </a:rPr>
              <a:t>G</a:t>
            </a:r>
            <a:r>
              <a:rPr lang="zh-CN" altLang="en-US" dirty="0">
                <a:solidFill>
                  <a:srgbClr val="FF0000"/>
                </a:solidFill>
                <a:effectLst/>
              </a:rPr>
              <a:t>，</a:t>
            </a:r>
            <a:r>
              <a:rPr lang="en-US" altLang="zh-CN" dirty="0">
                <a:solidFill>
                  <a:srgbClr val="FF0000"/>
                </a:solidFill>
                <a:effectLst/>
              </a:rPr>
              <a:t>P(G, k)</a:t>
            </a:r>
            <a:r>
              <a:rPr lang="zh-CN" altLang="en-US" dirty="0">
                <a:solidFill>
                  <a:srgbClr val="FF0000"/>
                </a:solidFill>
                <a:effectLst/>
              </a:rPr>
              <a:t>是一个关于</a:t>
            </a:r>
            <a:r>
              <a:rPr lang="en-US" altLang="zh-CN" dirty="0">
                <a:solidFill>
                  <a:srgbClr val="FF0000"/>
                </a:solidFill>
                <a:effectLst/>
              </a:rPr>
              <a:t>k</a:t>
            </a:r>
            <a:r>
              <a:rPr lang="zh-CN" altLang="en-US" dirty="0">
                <a:solidFill>
                  <a:srgbClr val="FF0000"/>
                </a:solidFill>
                <a:effectLst/>
              </a:rPr>
              <a:t>的多项式。</a:t>
            </a:r>
            <a:r>
              <a:rPr lang="zh-CN" altLang="en-US" dirty="0">
                <a:effectLst/>
              </a:rPr>
              <a:t>这个多项式称为</a:t>
            </a:r>
            <a:r>
              <a:rPr lang="zh-CN" altLang="en-US" dirty="0">
                <a:solidFill>
                  <a:srgbClr val="0000FF"/>
                </a:solidFill>
                <a:effectLst/>
              </a:rPr>
              <a:t>图</a:t>
            </a:r>
            <a:r>
              <a:rPr lang="en-US" altLang="zh-CN" dirty="0">
                <a:solidFill>
                  <a:srgbClr val="0000FF"/>
                </a:solidFill>
                <a:effectLst/>
              </a:rPr>
              <a:t>G</a:t>
            </a:r>
            <a:r>
              <a:rPr lang="zh-CN" altLang="en-US" dirty="0">
                <a:solidFill>
                  <a:srgbClr val="0000FF"/>
                </a:solidFill>
                <a:effectLst/>
              </a:rPr>
              <a:t>的色多项式</a:t>
            </a:r>
            <a:r>
              <a:rPr lang="zh-CN" altLang="en-US" dirty="0">
                <a:effectLst/>
              </a:rPr>
              <a:t>（</a:t>
            </a:r>
            <a:r>
              <a:rPr lang="en-US" altLang="zh-CN" dirty="0">
                <a:effectLst/>
              </a:rPr>
              <a:t>chromatic polynomial</a:t>
            </a:r>
            <a:r>
              <a:rPr lang="zh-CN" altLang="en-US" dirty="0">
                <a:effectLst/>
              </a:rPr>
              <a:t>）。</a:t>
            </a:r>
            <a:endParaRPr lang="en-US" altLang="zh-CN" dirty="0">
              <a:effectLst/>
            </a:endParaRPr>
          </a:p>
          <a:p>
            <a:pPr>
              <a:defRPr/>
            </a:pPr>
            <a:endParaRPr lang="en-US" altLang="zh-CN" dirty="0">
              <a:effectLst/>
            </a:endParaRPr>
          </a:p>
          <a:p>
            <a:pPr>
              <a:defRPr/>
            </a:pPr>
            <a:r>
              <a:rPr lang="en-US" altLang="zh-CN" dirty="0">
                <a:effectLst/>
              </a:rPr>
              <a:t>P(G, k)</a:t>
            </a:r>
            <a:r>
              <a:rPr lang="zh-CN" altLang="en-US" dirty="0">
                <a:effectLst/>
              </a:rPr>
              <a:t>也可以写成</a:t>
            </a:r>
            <a:r>
              <a:rPr lang="en-US" altLang="zh-CN" dirty="0">
                <a:solidFill>
                  <a:srgbClr val="FF0000"/>
                </a:solidFill>
                <a:effectLst/>
              </a:rPr>
              <a:t>P</a:t>
            </a:r>
            <a:r>
              <a:rPr lang="en-US" altLang="zh-CN" baseline="-25000" dirty="0">
                <a:solidFill>
                  <a:srgbClr val="FF0000"/>
                </a:solidFill>
                <a:effectLst/>
              </a:rPr>
              <a:t>G </a:t>
            </a:r>
            <a:r>
              <a:rPr lang="en-US" altLang="zh-CN" dirty="0">
                <a:solidFill>
                  <a:srgbClr val="FF0000"/>
                </a:solidFill>
                <a:effectLst/>
              </a:rPr>
              <a:t>(k)</a:t>
            </a:r>
            <a:r>
              <a:rPr lang="zh-CN" altLang="en-US" dirty="0">
                <a:effectLst/>
              </a:rPr>
              <a:t>或</a:t>
            </a:r>
            <a:r>
              <a:rPr lang="en-US" altLang="zh-CN" dirty="0" err="1">
                <a:solidFill>
                  <a:srgbClr val="FF0000"/>
                </a:solidFill>
                <a:effectLst/>
              </a:rPr>
              <a:t>P</a:t>
            </a:r>
            <a:r>
              <a:rPr lang="en-US" altLang="zh-CN" baseline="-25000" dirty="0" err="1">
                <a:solidFill>
                  <a:srgbClr val="FF0000"/>
                </a:solidFill>
                <a:effectLst/>
              </a:rPr>
              <a:t>k</a:t>
            </a:r>
            <a:r>
              <a:rPr lang="en-US" altLang="zh-CN" baseline="-25000" dirty="0">
                <a:solidFill>
                  <a:srgbClr val="FF0000"/>
                </a:solidFill>
                <a:effectLst/>
              </a:rPr>
              <a:t> </a:t>
            </a:r>
            <a:r>
              <a:rPr lang="en-US" altLang="zh-CN" dirty="0">
                <a:solidFill>
                  <a:srgbClr val="FF0000"/>
                </a:solidFill>
                <a:effectLst/>
              </a:rPr>
              <a:t>(G)</a:t>
            </a:r>
            <a:endParaRPr lang="zh-CN" altLang="en-US" dirty="0">
              <a:solidFill>
                <a:srgbClr val="FF0000"/>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9" name="Rectangle 2051"/>
          <p:cNvSpPr>
            <a:spLocks noGrp="1" noChangeArrowheads="1"/>
          </p:cNvSpPr>
          <p:nvPr>
            <p:ph type="body" idx="1"/>
          </p:nvPr>
        </p:nvSpPr>
        <p:spPr>
          <a:xfrm>
            <a:off x="107950" y="908050"/>
            <a:ext cx="9036050" cy="53276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indent="0">
              <a:spcAft>
                <a:spcPts val="1200"/>
              </a:spcAft>
              <a:buFont typeface="Wingdings" panose="05000000000000000000" pitchFamily="2" charset="2"/>
              <a:buNone/>
              <a:defRPr/>
            </a:pPr>
            <a:r>
              <a:rPr lang="zh-CN" altLang="en-US" dirty="0">
                <a:solidFill>
                  <a:srgbClr val="FF0000"/>
                </a:solidFill>
                <a:effectLst/>
              </a:rPr>
              <a:t>定理</a:t>
            </a:r>
            <a:r>
              <a:rPr lang="en-US" altLang="zh-CN" dirty="0">
                <a:solidFill>
                  <a:srgbClr val="FF0000"/>
                </a:solidFill>
                <a:effectLst/>
              </a:rPr>
              <a:t>6.3.1 </a:t>
            </a:r>
          </a:p>
          <a:p>
            <a:pPr>
              <a:spcAft>
                <a:spcPts val="1200"/>
              </a:spcAft>
              <a:defRPr/>
            </a:pPr>
            <a:r>
              <a:rPr lang="en-US" altLang="zh-CN" dirty="0">
                <a:effectLst/>
              </a:rPr>
              <a:t>(1)P(G, k) &gt; 0</a:t>
            </a:r>
            <a:r>
              <a:rPr lang="zh-CN" altLang="en-US" dirty="0">
                <a:effectLst/>
              </a:rPr>
              <a:t>的充分必要条件是</a:t>
            </a:r>
            <a:r>
              <a:rPr kumimoji="1" lang="zh-CN" altLang="en-US" dirty="0">
                <a:solidFill>
                  <a:srgbClr val="000000"/>
                </a:solidFill>
                <a:latin typeface="Times New Roman" panose="02020603050405020304" pitchFamily="18" charset="0"/>
                <a:sym typeface="Symbol" panose="05050102010706020507" pitchFamily="18" charset="2"/>
              </a:rPr>
              <a:t></a:t>
            </a:r>
            <a:r>
              <a:rPr kumimoji="1" lang="en-US" altLang="zh-CN" dirty="0">
                <a:solidFill>
                  <a:srgbClr val="000000"/>
                </a:solidFill>
                <a:latin typeface="Times New Roman" panose="02020603050405020304" pitchFamily="18" charset="0"/>
                <a:sym typeface="Symbol" panose="05050102010706020507" pitchFamily="18" charset="2"/>
              </a:rPr>
              <a:t>(</a:t>
            </a:r>
            <a:r>
              <a:rPr kumimoji="1" lang="en-US" altLang="zh-CN" i="1" dirty="0">
                <a:solidFill>
                  <a:srgbClr val="000000"/>
                </a:solidFill>
                <a:latin typeface="Times New Roman" panose="02020603050405020304" pitchFamily="18" charset="0"/>
                <a:sym typeface="Symbol" panose="05050102010706020507" pitchFamily="18" charset="2"/>
              </a:rPr>
              <a:t>G</a:t>
            </a:r>
            <a:r>
              <a:rPr kumimoji="1" lang="en-US" altLang="zh-CN" dirty="0">
                <a:solidFill>
                  <a:srgbClr val="000000"/>
                </a:solidFill>
                <a:latin typeface="Times New Roman" panose="02020603050405020304" pitchFamily="18" charset="0"/>
                <a:sym typeface="Symbol" panose="05050102010706020507" pitchFamily="18" charset="2"/>
              </a:rPr>
              <a:t>)</a:t>
            </a:r>
            <a:r>
              <a:rPr lang="en-US" altLang="zh-CN" dirty="0">
                <a:effectLst/>
              </a:rPr>
              <a:t>≤k</a:t>
            </a:r>
            <a:r>
              <a:rPr lang="zh-CN" altLang="en-US" dirty="0">
                <a:effectLst/>
              </a:rPr>
              <a:t>；</a:t>
            </a:r>
          </a:p>
          <a:p>
            <a:pPr>
              <a:spcAft>
                <a:spcPts val="1200"/>
              </a:spcAft>
              <a:defRPr/>
            </a:pPr>
            <a:r>
              <a:rPr lang="en-US" altLang="zh-CN" dirty="0">
                <a:effectLst/>
              </a:rPr>
              <a:t>(2)G</a:t>
            </a:r>
            <a:r>
              <a:rPr lang="zh-CN" altLang="en-US" dirty="0">
                <a:effectLst/>
              </a:rPr>
              <a:t>是空图，即</a:t>
            </a:r>
            <a:r>
              <a:rPr lang="en-US" altLang="zh-CN" dirty="0">
                <a:effectLst/>
              </a:rPr>
              <a:t>E</a:t>
            </a:r>
            <a:r>
              <a:rPr lang="el-GR" altLang="zh-CN" dirty="0">
                <a:effectLst/>
              </a:rPr>
              <a:t>(</a:t>
            </a:r>
            <a:r>
              <a:rPr lang="en-US" altLang="zh-CN" dirty="0">
                <a:effectLst/>
              </a:rPr>
              <a:t>G)=0</a:t>
            </a:r>
            <a:r>
              <a:rPr lang="zh-CN" altLang="en-US" dirty="0">
                <a:effectLst/>
              </a:rPr>
              <a:t>时，</a:t>
            </a:r>
            <a:r>
              <a:rPr lang="en-US" altLang="zh-CN" dirty="0">
                <a:effectLst/>
              </a:rPr>
              <a:t>P(</a:t>
            </a:r>
            <a:r>
              <a:rPr lang="en-US" altLang="zh-CN" dirty="0" err="1">
                <a:effectLst/>
              </a:rPr>
              <a:t>G,k</a:t>
            </a:r>
            <a:r>
              <a:rPr lang="en-US" altLang="zh-CN" dirty="0">
                <a:effectLst/>
              </a:rPr>
              <a:t>)=</a:t>
            </a:r>
            <a:r>
              <a:rPr lang="en-US" altLang="zh-CN" dirty="0" err="1">
                <a:effectLst/>
              </a:rPr>
              <a:t>k</a:t>
            </a:r>
            <a:r>
              <a:rPr lang="en-US" altLang="zh-CN" baseline="30000" dirty="0" err="1">
                <a:effectLst/>
              </a:rPr>
              <a:t>v</a:t>
            </a:r>
            <a:r>
              <a:rPr lang="en-US" altLang="zh-CN" dirty="0">
                <a:effectLst/>
              </a:rPr>
              <a:t>;</a:t>
            </a:r>
          </a:p>
          <a:p>
            <a:pPr>
              <a:spcAft>
                <a:spcPts val="1200"/>
              </a:spcAft>
              <a:defRPr/>
            </a:pPr>
            <a:r>
              <a:rPr lang="en-US" altLang="zh-CN" dirty="0">
                <a:effectLst/>
              </a:rPr>
              <a:t>(3)G</a:t>
            </a:r>
            <a:r>
              <a:rPr lang="zh-CN" altLang="en-US" dirty="0">
                <a:effectLst/>
              </a:rPr>
              <a:t>是</a:t>
            </a:r>
            <a:r>
              <a:rPr lang="zh-CN" altLang="en-US" dirty="0"/>
              <a:t>完全图，即若</a:t>
            </a:r>
            <a:r>
              <a:rPr lang="en-US" altLang="zh-CN" dirty="0"/>
              <a:t>G=</a:t>
            </a:r>
            <a:r>
              <a:rPr lang="en-US" altLang="zh-CN" sz="4000" dirty="0" err="1"/>
              <a:t>K</a:t>
            </a:r>
            <a:r>
              <a:rPr lang="en-US" altLang="zh-CN" baseline="-25000" dirty="0" err="1"/>
              <a:t>v</a:t>
            </a:r>
            <a:r>
              <a:rPr lang="zh-CN" altLang="en-US" baseline="-25000" dirty="0"/>
              <a:t>，</a:t>
            </a:r>
            <a:r>
              <a:rPr lang="zh-CN" altLang="en-US" dirty="0"/>
              <a:t>则</a:t>
            </a:r>
            <a:endParaRPr lang="en-US" altLang="zh-CN" dirty="0"/>
          </a:p>
          <a:p>
            <a:pPr lvl="1">
              <a:spcAft>
                <a:spcPts val="1200"/>
              </a:spcAft>
              <a:defRPr/>
            </a:pPr>
            <a:r>
              <a:rPr lang="zh-CN" altLang="en-US" b="1" dirty="0">
                <a:solidFill>
                  <a:srgbClr val="FF0000"/>
                </a:solidFill>
              </a:rPr>
              <a:t> </a:t>
            </a:r>
            <a:r>
              <a:rPr lang="en-US" altLang="zh-CN" sz="3600" b="1" dirty="0">
                <a:solidFill>
                  <a:srgbClr val="0000FF"/>
                </a:solidFill>
              </a:rPr>
              <a:t>P(</a:t>
            </a:r>
            <a:r>
              <a:rPr lang="en-US" altLang="zh-CN" sz="3600" b="1" dirty="0" err="1">
                <a:solidFill>
                  <a:srgbClr val="0000FF"/>
                </a:solidFill>
                <a:effectLst/>
              </a:rPr>
              <a:t>G,l</a:t>
            </a:r>
            <a:r>
              <a:rPr lang="en-US" altLang="zh-CN" sz="3600" b="1" dirty="0">
                <a:solidFill>
                  <a:srgbClr val="0000FF"/>
                </a:solidFill>
              </a:rPr>
              <a:t>)=</a:t>
            </a:r>
            <a:r>
              <a:rPr lang="en-US" altLang="zh-CN" sz="3600" b="1" i="1" dirty="0">
                <a:solidFill>
                  <a:srgbClr val="FF0000"/>
                </a:solidFill>
              </a:rPr>
              <a:t>l</a:t>
            </a:r>
            <a:r>
              <a:rPr lang="en-US" altLang="zh-CN" sz="3600" b="1" dirty="0">
                <a:solidFill>
                  <a:srgbClr val="FF0000"/>
                </a:solidFill>
              </a:rPr>
              <a:t>(</a:t>
            </a:r>
            <a:r>
              <a:rPr lang="en-US" altLang="zh-CN" sz="3600" b="1" i="1" dirty="0">
                <a:solidFill>
                  <a:srgbClr val="FF0000"/>
                </a:solidFill>
              </a:rPr>
              <a:t>l</a:t>
            </a:r>
            <a:r>
              <a:rPr lang="en-US" altLang="zh-CN" sz="3600" b="1" dirty="0">
                <a:solidFill>
                  <a:srgbClr val="FF0000"/>
                </a:solidFill>
                <a:latin typeface="宋体" panose="02010600030101010101" pitchFamily="2" charset="-122"/>
              </a:rPr>
              <a:t>-</a:t>
            </a:r>
            <a:r>
              <a:rPr lang="en-US" altLang="zh-CN" sz="3600" b="1" dirty="0">
                <a:solidFill>
                  <a:srgbClr val="FF0000"/>
                </a:solidFill>
              </a:rPr>
              <a:t>1)(</a:t>
            </a:r>
            <a:r>
              <a:rPr lang="en-US" altLang="zh-CN" sz="3600" b="1" i="1" dirty="0">
                <a:solidFill>
                  <a:srgbClr val="FF0000"/>
                </a:solidFill>
              </a:rPr>
              <a:t>l</a:t>
            </a:r>
            <a:r>
              <a:rPr lang="en-US" altLang="zh-CN" sz="3600" b="1" dirty="0">
                <a:solidFill>
                  <a:srgbClr val="FF0000"/>
                </a:solidFill>
                <a:latin typeface="宋体" panose="02010600030101010101" pitchFamily="2" charset="-122"/>
              </a:rPr>
              <a:t>-</a:t>
            </a:r>
            <a:r>
              <a:rPr lang="en-US" altLang="zh-CN" sz="3600" b="1" dirty="0">
                <a:solidFill>
                  <a:srgbClr val="FF0000"/>
                </a:solidFill>
              </a:rPr>
              <a:t>2)…(</a:t>
            </a:r>
            <a:r>
              <a:rPr lang="en-US" altLang="zh-CN" sz="3600" b="1" i="1" dirty="0">
                <a:solidFill>
                  <a:srgbClr val="FF0000"/>
                </a:solidFill>
              </a:rPr>
              <a:t>l</a:t>
            </a:r>
            <a:r>
              <a:rPr lang="en-US" altLang="zh-CN" sz="3600" b="1" dirty="0">
                <a:solidFill>
                  <a:srgbClr val="FF0000"/>
                </a:solidFill>
                <a:latin typeface="宋体" panose="02010600030101010101" pitchFamily="2" charset="-122"/>
              </a:rPr>
              <a:t>-</a:t>
            </a:r>
            <a:r>
              <a:rPr lang="en-US" altLang="zh-CN" sz="3600" b="1" dirty="0">
                <a:solidFill>
                  <a:srgbClr val="FF0000"/>
                </a:solidFill>
                <a:latin typeface="Times New Roman" panose="02020603050405020304" pitchFamily="18" charset="0"/>
                <a:cs typeface="Times New Roman" panose="02020603050405020304" pitchFamily="18" charset="0"/>
              </a:rPr>
              <a:t>v</a:t>
            </a:r>
            <a:r>
              <a:rPr lang="en-US" altLang="zh-CN" sz="3600" b="1" dirty="0">
                <a:solidFill>
                  <a:srgbClr val="FF0000"/>
                </a:solidFill>
              </a:rPr>
              <a:t>+1)</a:t>
            </a:r>
          </a:p>
        </p:txBody>
      </p:sp>
      <p:sp>
        <p:nvSpPr>
          <p:cNvPr id="2" name="标题 1"/>
          <p:cNvSpPr>
            <a:spLocks noGrp="1"/>
          </p:cNvSpPr>
          <p:nvPr>
            <p:ph type="title"/>
          </p:nvPr>
        </p:nvSpPr>
        <p:spPr/>
        <p:txBody>
          <a:bodyPr/>
          <a:lstStyle/>
          <a:p>
            <a:pPr>
              <a:defRPr/>
            </a:pPr>
            <a:endParaRPr lang="zh-CN" altLang="en-US"/>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p:txBody>
          <a:bodyPr/>
          <a:lstStyle/>
          <a:p>
            <a:pPr>
              <a:defRPr/>
            </a:pPr>
            <a:r>
              <a:rPr lang="zh-CN" altLang="en-US" dirty="0">
                <a:solidFill>
                  <a:srgbClr val="FF0000"/>
                </a:solidFill>
                <a:effectLst/>
              </a:rPr>
              <a:t>定理</a:t>
            </a:r>
            <a:r>
              <a:rPr lang="en-US" altLang="zh-CN" dirty="0">
                <a:solidFill>
                  <a:srgbClr val="FF0000"/>
                </a:solidFill>
                <a:effectLst/>
              </a:rPr>
              <a:t>6.3.2 </a:t>
            </a:r>
            <a:r>
              <a:rPr lang="zh-CN" altLang="en-US" dirty="0">
                <a:effectLst/>
              </a:rPr>
              <a:t>设</a:t>
            </a:r>
            <a:r>
              <a:rPr lang="en-US" altLang="zh-CN" dirty="0">
                <a:effectLst/>
              </a:rPr>
              <a:t>G</a:t>
            </a:r>
            <a:r>
              <a:rPr lang="zh-CN" altLang="en-US" dirty="0">
                <a:effectLst/>
              </a:rPr>
              <a:t>是简单图，对任意</a:t>
            </a:r>
            <a:r>
              <a:rPr lang="en-US" altLang="zh-CN" dirty="0" err="1">
                <a:effectLst/>
              </a:rPr>
              <a:t>e∈E</a:t>
            </a:r>
            <a:r>
              <a:rPr lang="en-US" altLang="zh-CN" dirty="0">
                <a:effectLst/>
              </a:rPr>
              <a:t>(G)</a:t>
            </a:r>
            <a:r>
              <a:rPr lang="zh-CN" altLang="en-US" dirty="0">
                <a:effectLst/>
              </a:rPr>
              <a:t>，有</a:t>
            </a:r>
            <a:r>
              <a:rPr lang="en-US" altLang="zh-CN" dirty="0">
                <a:effectLst/>
              </a:rPr>
              <a:t>P(</a:t>
            </a:r>
            <a:r>
              <a:rPr lang="en-US" altLang="zh-CN" dirty="0" err="1">
                <a:effectLst/>
              </a:rPr>
              <a:t>G,k</a:t>
            </a:r>
            <a:r>
              <a:rPr lang="en-US" altLang="zh-CN" dirty="0">
                <a:effectLst/>
              </a:rPr>
              <a:t>)=P(G-</a:t>
            </a:r>
            <a:r>
              <a:rPr lang="en-US" altLang="zh-CN" dirty="0" err="1">
                <a:effectLst/>
              </a:rPr>
              <a:t>e,k</a:t>
            </a:r>
            <a:r>
              <a:rPr lang="en-US" altLang="zh-CN" dirty="0">
                <a:effectLst/>
              </a:rPr>
              <a:t>)-P(</a:t>
            </a:r>
            <a:r>
              <a:rPr lang="en-US" altLang="zh-CN" dirty="0" err="1">
                <a:effectLst/>
              </a:rPr>
              <a:t>G.e,k</a:t>
            </a:r>
            <a:r>
              <a:rPr lang="en-US" altLang="zh-CN" dirty="0">
                <a:effectLst/>
              </a:rPr>
              <a:t>)</a:t>
            </a:r>
            <a:endParaRPr lang="zh-CN" altLang="en-US" dirty="0"/>
          </a:p>
        </p:txBody>
      </p:sp>
      <p:pic>
        <p:nvPicPr>
          <p:cNvPr id="4290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636912"/>
            <a:ext cx="8695111" cy="679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4" name="组合 23"/>
          <p:cNvGrpSpPr/>
          <p:nvPr/>
        </p:nvGrpSpPr>
        <p:grpSpPr>
          <a:xfrm>
            <a:off x="1122111" y="3861049"/>
            <a:ext cx="5683424" cy="2596689"/>
            <a:chOff x="1136205" y="3861048"/>
            <a:chExt cx="4253638" cy="1623214"/>
          </a:xfrm>
        </p:grpSpPr>
        <p:grpSp>
          <p:nvGrpSpPr>
            <p:cNvPr id="8" name="Group 10"/>
            <p:cNvGrpSpPr/>
            <p:nvPr/>
          </p:nvGrpSpPr>
          <p:grpSpPr bwMode="auto">
            <a:xfrm>
              <a:off x="1321179" y="3861048"/>
              <a:ext cx="683151" cy="935038"/>
              <a:chOff x="793" y="890"/>
              <a:chExt cx="499" cy="589"/>
            </a:xfrm>
          </p:grpSpPr>
          <p:sp>
            <p:nvSpPr>
              <p:cNvPr id="9" name="Line 4"/>
              <p:cNvSpPr>
                <a:spLocks noChangeShapeType="1"/>
              </p:cNvSpPr>
              <p:nvPr/>
            </p:nvSpPr>
            <p:spPr bwMode="auto">
              <a:xfrm>
                <a:off x="1044" y="890"/>
                <a:ext cx="0" cy="340"/>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 name="Line 5"/>
              <p:cNvSpPr>
                <a:spLocks noChangeShapeType="1"/>
              </p:cNvSpPr>
              <p:nvPr/>
            </p:nvSpPr>
            <p:spPr bwMode="auto">
              <a:xfrm flipH="1">
                <a:off x="793" y="1235"/>
                <a:ext cx="242" cy="244"/>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 name="Line 6"/>
              <p:cNvSpPr>
                <a:spLocks noChangeShapeType="1"/>
              </p:cNvSpPr>
              <p:nvPr/>
            </p:nvSpPr>
            <p:spPr bwMode="auto">
              <a:xfrm>
                <a:off x="1044" y="1239"/>
                <a:ext cx="248" cy="240"/>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2" name="Group 19"/>
            <p:cNvGrpSpPr/>
            <p:nvPr/>
          </p:nvGrpSpPr>
          <p:grpSpPr bwMode="auto">
            <a:xfrm>
              <a:off x="4705729" y="4408736"/>
              <a:ext cx="683151" cy="387350"/>
              <a:chOff x="2925" y="1099"/>
              <a:chExt cx="499" cy="244"/>
            </a:xfrm>
          </p:grpSpPr>
          <p:sp>
            <p:nvSpPr>
              <p:cNvPr id="13" name="Line 17"/>
              <p:cNvSpPr>
                <a:spLocks noChangeShapeType="1"/>
              </p:cNvSpPr>
              <p:nvPr/>
            </p:nvSpPr>
            <p:spPr bwMode="auto">
              <a:xfrm flipH="1">
                <a:off x="2925" y="1099"/>
                <a:ext cx="242" cy="244"/>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 name="Line 18"/>
              <p:cNvSpPr>
                <a:spLocks noChangeShapeType="1"/>
              </p:cNvSpPr>
              <p:nvPr/>
            </p:nvSpPr>
            <p:spPr bwMode="auto">
              <a:xfrm>
                <a:off x="3176" y="1103"/>
                <a:ext cx="248" cy="240"/>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15" name="Group 22"/>
            <p:cNvGrpSpPr/>
            <p:nvPr/>
          </p:nvGrpSpPr>
          <p:grpSpPr bwMode="auto">
            <a:xfrm>
              <a:off x="3121404" y="3861048"/>
              <a:ext cx="683151" cy="935038"/>
              <a:chOff x="1927" y="754"/>
              <a:chExt cx="499" cy="589"/>
            </a:xfrm>
          </p:grpSpPr>
          <p:sp>
            <p:nvSpPr>
              <p:cNvPr id="16" name="Line 13"/>
              <p:cNvSpPr>
                <a:spLocks noChangeShapeType="1"/>
              </p:cNvSpPr>
              <p:nvPr/>
            </p:nvSpPr>
            <p:spPr bwMode="auto">
              <a:xfrm flipH="1">
                <a:off x="1927" y="1099"/>
                <a:ext cx="242" cy="244"/>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Line 14"/>
              <p:cNvSpPr>
                <a:spLocks noChangeShapeType="1"/>
              </p:cNvSpPr>
              <p:nvPr/>
            </p:nvSpPr>
            <p:spPr bwMode="auto">
              <a:xfrm>
                <a:off x="2178" y="1103"/>
                <a:ext cx="248" cy="240"/>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 name="Oval 20"/>
              <p:cNvSpPr>
                <a:spLocks noChangeArrowheads="1"/>
              </p:cNvSpPr>
              <p:nvPr/>
            </p:nvSpPr>
            <p:spPr bwMode="auto">
              <a:xfrm>
                <a:off x="2154" y="754"/>
                <a:ext cx="68" cy="68"/>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grpSp>
        <p:sp>
          <p:nvSpPr>
            <p:cNvPr id="4" name="矩形 3"/>
            <p:cNvSpPr/>
            <p:nvPr/>
          </p:nvSpPr>
          <p:spPr>
            <a:xfrm>
              <a:off x="1136205" y="5157192"/>
              <a:ext cx="1057206" cy="327070"/>
            </a:xfrm>
            <a:prstGeom prst="rect">
              <a:avLst/>
            </a:prstGeom>
          </p:spPr>
          <p:txBody>
            <a:bodyPr wrap="none">
              <a:spAutoFit/>
            </a:bodyPr>
            <a:lstStyle/>
            <a:p>
              <a:r>
                <a:rPr lang="en-US" altLang="zh-CN" sz="2800" dirty="0">
                  <a:solidFill>
                    <a:srgbClr val="0000FF"/>
                  </a:solidFill>
                </a:rPr>
                <a:t>G=K1,3</a:t>
              </a:r>
              <a:endParaRPr lang="zh-CN" altLang="en-US" sz="2800" dirty="0"/>
            </a:p>
          </p:txBody>
        </p:sp>
        <p:sp>
          <p:nvSpPr>
            <p:cNvPr id="23" name="矩形 22"/>
            <p:cNvSpPr/>
            <p:nvPr/>
          </p:nvSpPr>
          <p:spPr>
            <a:xfrm>
              <a:off x="3273912" y="5126950"/>
              <a:ext cx="586910" cy="327070"/>
            </a:xfrm>
            <a:prstGeom prst="rect">
              <a:avLst/>
            </a:prstGeom>
          </p:spPr>
          <p:txBody>
            <a:bodyPr wrap="none">
              <a:spAutoFit/>
            </a:bodyPr>
            <a:lstStyle/>
            <a:p>
              <a:r>
                <a:rPr lang="en-US" altLang="zh-CN" sz="2800" dirty="0">
                  <a:solidFill>
                    <a:srgbClr val="0000FF"/>
                  </a:solidFill>
                </a:rPr>
                <a:t>G-e</a:t>
              </a:r>
              <a:endParaRPr lang="zh-CN" altLang="en-US" sz="2800" dirty="0"/>
            </a:p>
          </p:txBody>
        </p:sp>
        <p:sp>
          <p:nvSpPr>
            <p:cNvPr id="25" name="矩形 24"/>
            <p:cNvSpPr/>
            <p:nvPr/>
          </p:nvSpPr>
          <p:spPr>
            <a:xfrm>
              <a:off x="1594798" y="3968998"/>
              <a:ext cx="312906" cy="369332"/>
            </a:xfrm>
            <a:prstGeom prst="rect">
              <a:avLst/>
            </a:prstGeom>
          </p:spPr>
          <p:txBody>
            <a:bodyPr wrap="none">
              <a:spAutoFit/>
            </a:bodyPr>
            <a:lstStyle/>
            <a:p>
              <a:r>
                <a:rPr lang="en-US" altLang="zh-CN" dirty="0">
                  <a:solidFill>
                    <a:srgbClr val="0000FF"/>
                  </a:solidFill>
                </a:rPr>
                <a:t>e</a:t>
              </a:r>
              <a:endParaRPr lang="zh-CN" altLang="en-US" dirty="0"/>
            </a:p>
          </p:txBody>
        </p:sp>
        <p:sp>
          <p:nvSpPr>
            <p:cNvPr id="26" name="矩形 25"/>
            <p:cNvSpPr/>
            <p:nvPr/>
          </p:nvSpPr>
          <p:spPr>
            <a:xfrm>
              <a:off x="4818531" y="4972526"/>
              <a:ext cx="571312" cy="327070"/>
            </a:xfrm>
            <a:prstGeom prst="rect">
              <a:avLst/>
            </a:prstGeom>
          </p:spPr>
          <p:txBody>
            <a:bodyPr wrap="none">
              <a:spAutoFit/>
            </a:bodyPr>
            <a:lstStyle/>
            <a:p>
              <a:r>
                <a:rPr lang="en-US" altLang="zh-CN" sz="2800" dirty="0" err="1">
                  <a:solidFill>
                    <a:srgbClr val="0000FF"/>
                  </a:solidFill>
                </a:rPr>
                <a:t>G.e</a:t>
              </a:r>
              <a:endParaRPr lang="zh-CN" altLang="en-US" sz="2800" dirty="0"/>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p:txBody>
          <a:bodyPr/>
          <a:lstStyle/>
          <a:p>
            <a:pPr>
              <a:defRPr/>
            </a:pPr>
            <a:r>
              <a:rPr lang="zh-CN" altLang="en-US" dirty="0">
                <a:effectLst/>
              </a:rPr>
              <a:t>利用定理</a:t>
            </a:r>
            <a:r>
              <a:rPr lang="en-US" altLang="zh-CN" dirty="0">
                <a:effectLst/>
              </a:rPr>
              <a:t>6.3.2</a:t>
            </a:r>
            <a:r>
              <a:rPr lang="zh-CN" altLang="en-US" dirty="0">
                <a:effectLst/>
              </a:rPr>
              <a:t>给出的公式，可以通过减边或增边及边的收缩运算求得一些小阶图的色多项式。</a:t>
            </a:r>
            <a:endParaRPr lang="zh-CN" altLang="en-US" dirty="0"/>
          </a:p>
        </p:txBody>
      </p:sp>
      <p:sp>
        <p:nvSpPr>
          <p:cNvPr id="6" name="TextBox 5"/>
          <p:cNvSpPr txBox="1">
            <a:spLocks noRot="1" noChangeAspect="1" noMove="1" noResize="1" noEditPoints="1" noAdjustHandles="1" noChangeArrowheads="1" noChangeShapeType="1" noTextEdit="1"/>
          </p:cNvSpPr>
          <p:nvPr/>
        </p:nvSpPr>
        <p:spPr>
          <a:xfrm>
            <a:off x="1687984" y="4365104"/>
            <a:ext cx="6285823" cy="646331"/>
          </a:xfrm>
          <a:prstGeom prst="rect">
            <a:avLst/>
          </a:prstGeom>
          <a:blipFill rotWithShape="1">
            <a:blip r:embed="rId2"/>
            <a:stretch>
              <a:fillRect/>
            </a:stretch>
          </a:blipFill>
        </p:spPr>
        <p:txBody>
          <a:bodyPr/>
          <a:lstStyle/>
          <a:p>
            <a:pPr>
              <a:buFont typeface="Arial" panose="020B0604020202020204" pitchFamily="34" charset="0"/>
              <a:buNone/>
              <a:defRPr/>
            </a:pPr>
            <a:r>
              <a:rPr lang="zh-CN" altLang="en-US">
                <a:noFill/>
                <a:latin typeface="Arial" panose="020B0604020202020204" pitchFamily="34" charset="0"/>
                <a:ea typeface="宋体" panose="02010600030101010101" pitchFamily="2" charset="-122"/>
              </a:rPr>
              <a:t> </a:t>
            </a:r>
          </a:p>
        </p:txBody>
      </p:sp>
      <p:sp>
        <p:nvSpPr>
          <p:cNvPr id="5" name="矩形 4"/>
          <p:cNvSpPr/>
          <p:nvPr/>
        </p:nvSpPr>
        <p:spPr>
          <a:xfrm>
            <a:off x="1835696" y="2996952"/>
            <a:ext cx="4798985" cy="523220"/>
          </a:xfrm>
          <a:prstGeom prst="rect">
            <a:avLst/>
          </a:prstGeom>
        </p:spPr>
        <p:txBody>
          <a:bodyPr wrap="square">
            <a:spAutoFit/>
          </a:bodyPr>
          <a:lstStyle/>
          <a:p>
            <a:pPr>
              <a:defRPr/>
            </a:pPr>
            <a:r>
              <a:rPr lang="en-US" altLang="zh-CN" sz="2800" b="1" dirty="0">
                <a:latin typeface="Times New Roman" panose="02020603050405020304" pitchFamily="18" charset="0"/>
                <a:cs typeface="Times New Roman" panose="02020603050405020304" pitchFamily="18" charset="0"/>
              </a:rPr>
              <a:t>P(G, k)=P(G-e, k)-P(</a:t>
            </a:r>
            <a:r>
              <a:rPr lang="en-US" altLang="zh-CN" sz="2800" b="1" dirty="0" err="1">
                <a:latin typeface="Times New Roman" panose="02020603050405020304" pitchFamily="18" charset="0"/>
                <a:cs typeface="Times New Roman" panose="02020603050405020304" pitchFamily="18" charset="0"/>
              </a:rPr>
              <a:t>G.e</a:t>
            </a:r>
            <a:r>
              <a:rPr lang="en-US" altLang="zh-CN" sz="2800" b="1" dirty="0">
                <a:latin typeface="Times New Roman" panose="02020603050405020304" pitchFamily="18" charset="0"/>
                <a:cs typeface="Times New Roman" panose="02020603050405020304" pitchFamily="18" charset="0"/>
              </a:rPr>
              <a:t>, k)</a:t>
            </a:r>
            <a:endParaRPr lang="zh-CN" altLang="en-US" sz="2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sp>
        <p:nvSpPr>
          <p:cNvPr id="3" name="内容占位符 2"/>
          <p:cNvSpPr>
            <a:spLocks noGrp="1"/>
          </p:cNvSpPr>
          <p:nvPr>
            <p:ph idx="1"/>
          </p:nvPr>
        </p:nvSpPr>
        <p:spPr>
          <a:xfrm>
            <a:off x="323850" y="981075"/>
            <a:ext cx="8540750" cy="647700"/>
          </a:xfrm>
        </p:spPr>
        <p:txBody>
          <a:bodyPr/>
          <a:lstStyle/>
          <a:p>
            <a:pPr>
              <a:defRPr/>
            </a:pPr>
            <a:r>
              <a:rPr lang="zh-CN" altLang="en-US" dirty="0">
                <a:solidFill>
                  <a:srgbClr val="0000FF"/>
                </a:solidFill>
                <a:effectLst/>
              </a:rPr>
              <a:t>例</a:t>
            </a:r>
            <a:r>
              <a:rPr lang="en-US" altLang="zh-CN" dirty="0">
                <a:solidFill>
                  <a:srgbClr val="0000FF"/>
                </a:solidFill>
                <a:effectLst/>
              </a:rPr>
              <a:t>6.3.1 </a:t>
            </a:r>
            <a:r>
              <a:rPr lang="zh-CN" altLang="en-US" dirty="0">
                <a:solidFill>
                  <a:srgbClr val="0000FF"/>
                </a:solidFill>
                <a:effectLst/>
              </a:rPr>
              <a:t>求</a:t>
            </a:r>
            <a:r>
              <a:rPr lang="en-US" altLang="zh-CN" dirty="0">
                <a:solidFill>
                  <a:srgbClr val="0000FF"/>
                </a:solidFill>
                <a:effectLst/>
              </a:rPr>
              <a:t>K1,3</a:t>
            </a:r>
            <a:r>
              <a:rPr lang="zh-CN" altLang="en-US" dirty="0">
                <a:solidFill>
                  <a:srgbClr val="0000FF"/>
                </a:solidFill>
                <a:effectLst/>
              </a:rPr>
              <a:t>和</a:t>
            </a:r>
            <a:r>
              <a:rPr lang="en-US" altLang="zh-CN" dirty="0">
                <a:solidFill>
                  <a:srgbClr val="0000FF"/>
                </a:solidFill>
                <a:effectLst/>
              </a:rPr>
              <a:t>C4</a:t>
            </a:r>
            <a:r>
              <a:rPr lang="zh-CN" altLang="en-US" dirty="0">
                <a:solidFill>
                  <a:srgbClr val="0000FF"/>
                </a:solidFill>
                <a:effectLst/>
              </a:rPr>
              <a:t>的色多项式。</a:t>
            </a:r>
            <a:endParaRPr lang="zh-CN" altLang="en-US" dirty="0">
              <a:solidFill>
                <a:srgbClr val="0000F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339" name="Oval 123"/>
          <p:cNvSpPr>
            <a:spLocks noChangeArrowheads="1"/>
          </p:cNvSpPr>
          <p:nvPr/>
        </p:nvSpPr>
        <p:spPr bwMode="auto">
          <a:xfrm>
            <a:off x="3578225" y="1873250"/>
            <a:ext cx="149226" cy="144463"/>
          </a:xfrm>
          <a:prstGeom prst="ellipse">
            <a:avLst/>
          </a:prstGeom>
          <a:solidFill>
            <a:srgbClr val="FFFFFF"/>
          </a:solidFill>
          <a:ln w="28575">
            <a:solidFill>
              <a:srgbClr val="0000FF"/>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521340" name="Oval 124"/>
          <p:cNvSpPr>
            <a:spLocks noChangeArrowheads="1"/>
          </p:cNvSpPr>
          <p:nvPr/>
        </p:nvSpPr>
        <p:spPr bwMode="auto">
          <a:xfrm>
            <a:off x="5162550" y="1873250"/>
            <a:ext cx="149226" cy="144463"/>
          </a:xfrm>
          <a:prstGeom prst="ellipse">
            <a:avLst/>
          </a:prstGeom>
          <a:solidFill>
            <a:srgbClr val="FFFFFF"/>
          </a:solidFill>
          <a:ln w="28575">
            <a:solidFill>
              <a:srgbClr val="0000FF"/>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521341" name="Oval 125"/>
          <p:cNvSpPr>
            <a:spLocks noChangeArrowheads="1"/>
          </p:cNvSpPr>
          <p:nvPr/>
        </p:nvSpPr>
        <p:spPr bwMode="auto">
          <a:xfrm>
            <a:off x="3189288" y="3227388"/>
            <a:ext cx="173037" cy="144462"/>
          </a:xfrm>
          <a:prstGeom prst="ellipse">
            <a:avLst/>
          </a:prstGeom>
          <a:solidFill>
            <a:srgbClr val="FFFFFF"/>
          </a:solidFill>
          <a:ln w="28575">
            <a:solidFill>
              <a:srgbClr val="0000FF"/>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521342" name="Oval 126"/>
          <p:cNvSpPr>
            <a:spLocks noChangeArrowheads="1"/>
          </p:cNvSpPr>
          <p:nvPr/>
        </p:nvSpPr>
        <p:spPr bwMode="auto">
          <a:xfrm>
            <a:off x="4730750" y="3241675"/>
            <a:ext cx="173038" cy="144463"/>
          </a:xfrm>
          <a:prstGeom prst="ellipse">
            <a:avLst/>
          </a:prstGeom>
          <a:solidFill>
            <a:srgbClr val="FFFFFF"/>
          </a:solidFill>
          <a:ln w="28575">
            <a:solidFill>
              <a:srgbClr val="0000FF"/>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521343" name="Oval 127"/>
          <p:cNvSpPr>
            <a:spLocks noChangeArrowheads="1"/>
          </p:cNvSpPr>
          <p:nvPr/>
        </p:nvSpPr>
        <p:spPr bwMode="auto">
          <a:xfrm>
            <a:off x="6184900" y="3241675"/>
            <a:ext cx="173038" cy="144463"/>
          </a:xfrm>
          <a:prstGeom prst="ellipse">
            <a:avLst/>
          </a:prstGeom>
          <a:solidFill>
            <a:srgbClr val="FFFFFF"/>
          </a:solidFill>
          <a:ln w="28575">
            <a:solidFill>
              <a:srgbClr val="0000FF"/>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521344" name="Oval 128"/>
          <p:cNvSpPr>
            <a:spLocks noChangeArrowheads="1"/>
          </p:cNvSpPr>
          <p:nvPr/>
        </p:nvSpPr>
        <p:spPr bwMode="auto">
          <a:xfrm>
            <a:off x="7696200" y="3255963"/>
            <a:ext cx="173038" cy="144462"/>
          </a:xfrm>
          <a:prstGeom prst="ellipse">
            <a:avLst/>
          </a:prstGeom>
          <a:solidFill>
            <a:srgbClr val="FFFFFF"/>
          </a:solidFill>
          <a:ln w="28575">
            <a:solidFill>
              <a:srgbClr val="0000FF"/>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521336" name="Oval 120"/>
          <p:cNvSpPr>
            <a:spLocks noChangeArrowheads="1"/>
          </p:cNvSpPr>
          <p:nvPr/>
        </p:nvSpPr>
        <p:spPr bwMode="auto">
          <a:xfrm>
            <a:off x="1576388" y="1412875"/>
            <a:ext cx="149225" cy="144463"/>
          </a:xfrm>
          <a:prstGeom prst="ellipse">
            <a:avLst/>
          </a:prstGeom>
          <a:solidFill>
            <a:srgbClr val="FFFFFF"/>
          </a:solidFill>
          <a:ln w="28575">
            <a:solidFill>
              <a:srgbClr val="0000FF"/>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412681" name="Rectangle 8"/>
          <p:cNvSpPr>
            <a:spLocks noGrp="1" noChangeArrowheads="1"/>
          </p:cNvSpPr>
          <p:nvPr>
            <p:ph type="title"/>
          </p:nvPr>
        </p:nvSpPr>
        <p:spPr>
          <a:xfrm>
            <a:off x="304800" y="373063"/>
            <a:ext cx="8616950" cy="788987"/>
          </a:xfrm>
        </p:spPr>
        <p:txBody>
          <a:bodyPr/>
          <a:lstStyle/>
          <a:p>
            <a:pPr algn="l" eaLnBrk="1" hangingPunct="1">
              <a:defRPr/>
            </a:pPr>
            <a:r>
              <a:rPr lang="zh-CN" altLang="en-US" dirty="0">
                <a:solidFill>
                  <a:srgbClr val="0000FF"/>
                </a:solidFill>
              </a:rPr>
              <a:t>色数多项式</a:t>
            </a:r>
            <a:r>
              <a:rPr lang="en-US" altLang="zh-CN" dirty="0">
                <a:solidFill>
                  <a:srgbClr val="0000FF"/>
                </a:solidFill>
              </a:rPr>
              <a:t>:</a:t>
            </a:r>
            <a:r>
              <a:rPr lang="zh-CN" altLang="en-US" dirty="0">
                <a:solidFill>
                  <a:srgbClr val="0000FF"/>
                </a:solidFill>
              </a:rPr>
              <a:t>稀疏的 用减好些：</a:t>
            </a:r>
            <a:r>
              <a:rPr lang="en-US" altLang="zh-CN" dirty="0">
                <a:solidFill>
                  <a:srgbClr val="0000FF"/>
                </a:solidFill>
              </a:rPr>
              <a:t>K1,3</a:t>
            </a:r>
            <a:endParaRPr lang="zh-CN" altLang="en-US" dirty="0">
              <a:solidFill>
                <a:srgbClr val="0000FF"/>
              </a:solidFill>
            </a:endParaRPr>
          </a:p>
        </p:txBody>
      </p:sp>
      <p:grpSp>
        <p:nvGrpSpPr>
          <p:cNvPr id="237578" name="Group 10"/>
          <p:cNvGrpSpPr/>
          <p:nvPr/>
        </p:nvGrpSpPr>
        <p:grpSpPr bwMode="auto">
          <a:xfrm>
            <a:off x="1258888" y="1196975"/>
            <a:ext cx="683151" cy="935038"/>
            <a:chOff x="793" y="890"/>
            <a:chExt cx="499" cy="589"/>
          </a:xfrm>
        </p:grpSpPr>
        <p:sp>
          <p:nvSpPr>
            <p:cNvPr id="237653" name="Line 4"/>
            <p:cNvSpPr>
              <a:spLocks noChangeShapeType="1"/>
            </p:cNvSpPr>
            <p:nvPr/>
          </p:nvSpPr>
          <p:spPr bwMode="auto">
            <a:xfrm>
              <a:off x="1044" y="890"/>
              <a:ext cx="0" cy="340"/>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7654" name="Line 5"/>
            <p:cNvSpPr>
              <a:spLocks noChangeShapeType="1"/>
            </p:cNvSpPr>
            <p:nvPr/>
          </p:nvSpPr>
          <p:spPr bwMode="auto">
            <a:xfrm flipH="1">
              <a:off x="793" y="1235"/>
              <a:ext cx="242" cy="244"/>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7655" name="Line 6"/>
            <p:cNvSpPr>
              <a:spLocks noChangeShapeType="1"/>
            </p:cNvSpPr>
            <p:nvPr/>
          </p:nvSpPr>
          <p:spPr bwMode="auto">
            <a:xfrm>
              <a:off x="1044" y="1239"/>
              <a:ext cx="248" cy="240"/>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521235" name="Group 19"/>
          <p:cNvGrpSpPr/>
          <p:nvPr/>
        </p:nvGrpSpPr>
        <p:grpSpPr bwMode="auto">
          <a:xfrm>
            <a:off x="4643438" y="1744663"/>
            <a:ext cx="683151" cy="387350"/>
            <a:chOff x="2925" y="1099"/>
            <a:chExt cx="499" cy="244"/>
          </a:xfrm>
        </p:grpSpPr>
        <p:sp>
          <p:nvSpPr>
            <p:cNvPr id="237651" name="Line 17"/>
            <p:cNvSpPr>
              <a:spLocks noChangeShapeType="1"/>
            </p:cNvSpPr>
            <p:nvPr/>
          </p:nvSpPr>
          <p:spPr bwMode="auto">
            <a:xfrm flipH="1">
              <a:off x="2925" y="1099"/>
              <a:ext cx="242" cy="244"/>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7652" name="Line 18"/>
            <p:cNvSpPr>
              <a:spLocks noChangeShapeType="1"/>
            </p:cNvSpPr>
            <p:nvPr/>
          </p:nvSpPr>
          <p:spPr bwMode="auto">
            <a:xfrm>
              <a:off x="3176" y="1103"/>
              <a:ext cx="248" cy="240"/>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521238" name="Group 22"/>
          <p:cNvGrpSpPr/>
          <p:nvPr/>
        </p:nvGrpSpPr>
        <p:grpSpPr bwMode="auto">
          <a:xfrm>
            <a:off x="3059113" y="1196975"/>
            <a:ext cx="683151" cy="935038"/>
            <a:chOff x="1927" y="754"/>
            <a:chExt cx="499" cy="589"/>
          </a:xfrm>
        </p:grpSpPr>
        <p:sp>
          <p:nvSpPr>
            <p:cNvPr id="237648" name="Line 13"/>
            <p:cNvSpPr>
              <a:spLocks noChangeShapeType="1"/>
            </p:cNvSpPr>
            <p:nvPr/>
          </p:nvSpPr>
          <p:spPr bwMode="auto">
            <a:xfrm flipH="1">
              <a:off x="1927" y="1099"/>
              <a:ext cx="242" cy="244"/>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7649" name="Line 14"/>
            <p:cNvSpPr>
              <a:spLocks noChangeShapeType="1"/>
            </p:cNvSpPr>
            <p:nvPr/>
          </p:nvSpPr>
          <p:spPr bwMode="auto">
            <a:xfrm>
              <a:off x="2178" y="1103"/>
              <a:ext cx="248" cy="240"/>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7650" name="Oval 20"/>
            <p:cNvSpPr>
              <a:spLocks noChangeArrowheads="1"/>
            </p:cNvSpPr>
            <p:nvPr/>
          </p:nvSpPr>
          <p:spPr bwMode="auto">
            <a:xfrm>
              <a:off x="2154" y="754"/>
              <a:ext cx="68" cy="68"/>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grpSp>
      <p:grpSp>
        <p:nvGrpSpPr>
          <p:cNvPr id="521247" name="Group 31"/>
          <p:cNvGrpSpPr/>
          <p:nvPr/>
        </p:nvGrpSpPr>
        <p:grpSpPr bwMode="auto">
          <a:xfrm>
            <a:off x="3059113" y="2565400"/>
            <a:ext cx="785812" cy="985838"/>
            <a:chOff x="1927" y="1616"/>
            <a:chExt cx="495" cy="621"/>
          </a:xfrm>
        </p:grpSpPr>
        <p:sp>
          <p:nvSpPr>
            <p:cNvPr id="237645" name="Line 27"/>
            <p:cNvSpPr>
              <a:spLocks noChangeShapeType="1"/>
            </p:cNvSpPr>
            <p:nvPr/>
          </p:nvSpPr>
          <p:spPr bwMode="auto">
            <a:xfrm flipH="1">
              <a:off x="1927" y="1961"/>
              <a:ext cx="242" cy="244"/>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7646" name="Oval 29"/>
            <p:cNvSpPr>
              <a:spLocks noChangeArrowheads="1"/>
            </p:cNvSpPr>
            <p:nvPr/>
          </p:nvSpPr>
          <p:spPr bwMode="auto">
            <a:xfrm>
              <a:off x="2154" y="1616"/>
              <a:ext cx="68" cy="68"/>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237647" name="Oval 30"/>
            <p:cNvSpPr>
              <a:spLocks noChangeArrowheads="1"/>
            </p:cNvSpPr>
            <p:nvPr/>
          </p:nvSpPr>
          <p:spPr bwMode="auto">
            <a:xfrm>
              <a:off x="2354" y="2169"/>
              <a:ext cx="68" cy="68"/>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grpSp>
      <p:grpSp>
        <p:nvGrpSpPr>
          <p:cNvPr id="521252" name="Group 36"/>
          <p:cNvGrpSpPr/>
          <p:nvPr/>
        </p:nvGrpSpPr>
        <p:grpSpPr bwMode="auto">
          <a:xfrm>
            <a:off x="4608513" y="2565400"/>
            <a:ext cx="468312" cy="935038"/>
            <a:chOff x="2789" y="1616"/>
            <a:chExt cx="295" cy="589"/>
          </a:xfrm>
        </p:grpSpPr>
        <p:sp>
          <p:nvSpPr>
            <p:cNvPr id="237643" name="Line 33"/>
            <p:cNvSpPr>
              <a:spLocks noChangeShapeType="1"/>
            </p:cNvSpPr>
            <p:nvPr/>
          </p:nvSpPr>
          <p:spPr bwMode="auto">
            <a:xfrm flipH="1">
              <a:off x="2789" y="1961"/>
              <a:ext cx="242" cy="244"/>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7644" name="Oval 34"/>
            <p:cNvSpPr>
              <a:spLocks noChangeArrowheads="1"/>
            </p:cNvSpPr>
            <p:nvPr/>
          </p:nvSpPr>
          <p:spPr bwMode="auto">
            <a:xfrm>
              <a:off x="3016" y="1616"/>
              <a:ext cx="68" cy="68"/>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grpSp>
      <p:grpSp>
        <p:nvGrpSpPr>
          <p:cNvPr id="521254" name="Group 38"/>
          <p:cNvGrpSpPr/>
          <p:nvPr/>
        </p:nvGrpSpPr>
        <p:grpSpPr bwMode="auto">
          <a:xfrm>
            <a:off x="6053138" y="3127375"/>
            <a:ext cx="857250" cy="438150"/>
            <a:chOff x="3651" y="1970"/>
            <a:chExt cx="540" cy="276"/>
          </a:xfrm>
        </p:grpSpPr>
        <p:sp>
          <p:nvSpPr>
            <p:cNvPr id="237641" name="Line 24"/>
            <p:cNvSpPr>
              <a:spLocks noChangeShapeType="1"/>
            </p:cNvSpPr>
            <p:nvPr/>
          </p:nvSpPr>
          <p:spPr bwMode="auto">
            <a:xfrm flipH="1">
              <a:off x="3651" y="1970"/>
              <a:ext cx="242" cy="244"/>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7642" name="Oval 37"/>
            <p:cNvSpPr>
              <a:spLocks noChangeArrowheads="1"/>
            </p:cNvSpPr>
            <p:nvPr/>
          </p:nvSpPr>
          <p:spPr bwMode="auto">
            <a:xfrm>
              <a:off x="4123" y="2178"/>
              <a:ext cx="68" cy="68"/>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grpSp>
      <p:sp>
        <p:nvSpPr>
          <p:cNvPr id="521256" name="Line 40"/>
          <p:cNvSpPr>
            <a:spLocks noChangeShapeType="1"/>
          </p:cNvSpPr>
          <p:nvPr/>
        </p:nvSpPr>
        <p:spPr bwMode="auto">
          <a:xfrm flipH="1">
            <a:off x="7572375" y="3127375"/>
            <a:ext cx="384175" cy="387350"/>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21264" name="Group 48"/>
          <p:cNvGrpSpPr/>
          <p:nvPr/>
        </p:nvGrpSpPr>
        <p:grpSpPr bwMode="auto">
          <a:xfrm>
            <a:off x="1617663" y="4113213"/>
            <a:ext cx="554037" cy="792162"/>
            <a:chOff x="975" y="2591"/>
            <a:chExt cx="349" cy="499"/>
          </a:xfrm>
        </p:grpSpPr>
        <p:sp>
          <p:nvSpPr>
            <p:cNvPr id="237637" name="Oval 44"/>
            <p:cNvSpPr>
              <a:spLocks noChangeArrowheads="1"/>
            </p:cNvSpPr>
            <p:nvPr/>
          </p:nvSpPr>
          <p:spPr bwMode="auto">
            <a:xfrm>
              <a:off x="1139" y="2591"/>
              <a:ext cx="68" cy="68"/>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237638" name="Oval 45"/>
            <p:cNvSpPr>
              <a:spLocks noChangeArrowheads="1"/>
            </p:cNvSpPr>
            <p:nvPr/>
          </p:nvSpPr>
          <p:spPr bwMode="auto">
            <a:xfrm>
              <a:off x="1256" y="3022"/>
              <a:ext cx="68" cy="68"/>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237639" name="Oval 46"/>
            <p:cNvSpPr>
              <a:spLocks noChangeArrowheads="1"/>
            </p:cNvSpPr>
            <p:nvPr/>
          </p:nvSpPr>
          <p:spPr bwMode="auto">
            <a:xfrm>
              <a:off x="975" y="3022"/>
              <a:ext cx="68" cy="68"/>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237640" name="Oval 47"/>
            <p:cNvSpPr>
              <a:spLocks noChangeArrowheads="1"/>
            </p:cNvSpPr>
            <p:nvPr/>
          </p:nvSpPr>
          <p:spPr bwMode="auto">
            <a:xfrm>
              <a:off x="1134" y="2827"/>
              <a:ext cx="68" cy="68"/>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grpSp>
      <p:grpSp>
        <p:nvGrpSpPr>
          <p:cNvPr id="521307" name="Group 91"/>
          <p:cNvGrpSpPr/>
          <p:nvPr/>
        </p:nvGrpSpPr>
        <p:grpSpPr bwMode="auto">
          <a:xfrm>
            <a:off x="2655888" y="4121150"/>
            <a:ext cx="301625" cy="792163"/>
            <a:chOff x="1633" y="2596"/>
            <a:chExt cx="190" cy="499"/>
          </a:xfrm>
        </p:grpSpPr>
        <p:sp>
          <p:nvSpPr>
            <p:cNvPr id="237634" name="Oval 50"/>
            <p:cNvSpPr>
              <a:spLocks noChangeArrowheads="1"/>
            </p:cNvSpPr>
            <p:nvPr/>
          </p:nvSpPr>
          <p:spPr bwMode="auto">
            <a:xfrm>
              <a:off x="1638" y="2596"/>
              <a:ext cx="68" cy="68"/>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237635" name="Oval 51"/>
            <p:cNvSpPr>
              <a:spLocks noChangeArrowheads="1"/>
            </p:cNvSpPr>
            <p:nvPr/>
          </p:nvSpPr>
          <p:spPr bwMode="auto">
            <a:xfrm>
              <a:off x="1755" y="3027"/>
              <a:ext cx="68" cy="68"/>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237636" name="Oval 53"/>
            <p:cNvSpPr>
              <a:spLocks noChangeArrowheads="1"/>
            </p:cNvSpPr>
            <p:nvPr/>
          </p:nvSpPr>
          <p:spPr bwMode="auto">
            <a:xfrm>
              <a:off x="1633" y="2832"/>
              <a:ext cx="68" cy="68"/>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grpSp>
      <p:grpSp>
        <p:nvGrpSpPr>
          <p:cNvPr id="521309" name="Group 93"/>
          <p:cNvGrpSpPr/>
          <p:nvPr/>
        </p:nvGrpSpPr>
        <p:grpSpPr bwMode="auto">
          <a:xfrm>
            <a:off x="3656013" y="4119563"/>
            <a:ext cx="368300" cy="792162"/>
            <a:chOff x="2109" y="2595"/>
            <a:chExt cx="232" cy="499"/>
          </a:xfrm>
        </p:grpSpPr>
        <p:sp>
          <p:nvSpPr>
            <p:cNvPr id="237631" name="Oval 55"/>
            <p:cNvSpPr>
              <a:spLocks noChangeArrowheads="1"/>
            </p:cNvSpPr>
            <p:nvPr/>
          </p:nvSpPr>
          <p:spPr bwMode="auto">
            <a:xfrm>
              <a:off x="2273" y="2595"/>
              <a:ext cx="68" cy="68"/>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237632" name="Oval 57"/>
            <p:cNvSpPr>
              <a:spLocks noChangeArrowheads="1"/>
            </p:cNvSpPr>
            <p:nvPr/>
          </p:nvSpPr>
          <p:spPr bwMode="auto">
            <a:xfrm>
              <a:off x="2109" y="3026"/>
              <a:ext cx="68" cy="68"/>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237633" name="Oval 58"/>
            <p:cNvSpPr>
              <a:spLocks noChangeArrowheads="1"/>
            </p:cNvSpPr>
            <p:nvPr/>
          </p:nvSpPr>
          <p:spPr bwMode="auto">
            <a:xfrm>
              <a:off x="2268" y="2831"/>
              <a:ext cx="68" cy="68"/>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grpSp>
      <p:grpSp>
        <p:nvGrpSpPr>
          <p:cNvPr id="521310" name="Group 94"/>
          <p:cNvGrpSpPr/>
          <p:nvPr/>
        </p:nvGrpSpPr>
        <p:grpSpPr bwMode="auto">
          <a:xfrm>
            <a:off x="4600575" y="4119563"/>
            <a:ext cx="115888" cy="482600"/>
            <a:chOff x="2903" y="2595"/>
            <a:chExt cx="73" cy="304"/>
          </a:xfrm>
        </p:grpSpPr>
        <p:sp>
          <p:nvSpPr>
            <p:cNvPr id="237629" name="Oval 60"/>
            <p:cNvSpPr>
              <a:spLocks noChangeArrowheads="1"/>
            </p:cNvSpPr>
            <p:nvPr/>
          </p:nvSpPr>
          <p:spPr bwMode="auto">
            <a:xfrm>
              <a:off x="2908" y="2595"/>
              <a:ext cx="68" cy="68"/>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237630" name="Oval 63"/>
            <p:cNvSpPr>
              <a:spLocks noChangeArrowheads="1"/>
            </p:cNvSpPr>
            <p:nvPr/>
          </p:nvSpPr>
          <p:spPr bwMode="auto">
            <a:xfrm>
              <a:off x="2903" y="2831"/>
              <a:ext cx="68" cy="68"/>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grpSp>
      <p:grpSp>
        <p:nvGrpSpPr>
          <p:cNvPr id="521312" name="Group 96"/>
          <p:cNvGrpSpPr/>
          <p:nvPr/>
        </p:nvGrpSpPr>
        <p:grpSpPr bwMode="auto">
          <a:xfrm>
            <a:off x="5651500" y="4494213"/>
            <a:ext cx="554038" cy="417512"/>
            <a:chOff x="3379" y="2831"/>
            <a:chExt cx="349" cy="263"/>
          </a:xfrm>
        </p:grpSpPr>
        <p:sp>
          <p:nvSpPr>
            <p:cNvPr id="237626" name="Oval 66"/>
            <p:cNvSpPr>
              <a:spLocks noChangeArrowheads="1"/>
            </p:cNvSpPr>
            <p:nvPr/>
          </p:nvSpPr>
          <p:spPr bwMode="auto">
            <a:xfrm>
              <a:off x="3660" y="3026"/>
              <a:ext cx="68" cy="68"/>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237627" name="Oval 67"/>
            <p:cNvSpPr>
              <a:spLocks noChangeArrowheads="1"/>
            </p:cNvSpPr>
            <p:nvPr/>
          </p:nvSpPr>
          <p:spPr bwMode="auto">
            <a:xfrm>
              <a:off x="3379" y="3026"/>
              <a:ext cx="68" cy="68"/>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237628" name="Oval 68"/>
            <p:cNvSpPr>
              <a:spLocks noChangeArrowheads="1"/>
            </p:cNvSpPr>
            <p:nvPr/>
          </p:nvSpPr>
          <p:spPr bwMode="auto">
            <a:xfrm>
              <a:off x="3538" y="2831"/>
              <a:ext cx="68" cy="68"/>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grpSp>
      <p:grpSp>
        <p:nvGrpSpPr>
          <p:cNvPr id="521313" name="Group 97"/>
          <p:cNvGrpSpPr/>
          <p:nvPr/>
        </p:nvGrpSpPr>
        <p:grpSpPr bwMode="auto">
          <a:xfrm>
            <a:off x="6731000" y="4502150"/>
            <a:ext cx="301625" cy="417513"/>
            <a:chOff x="4218" y="2836"/>
            <a:chExt cx="190" cy="263"/>
          </a:xfrm>
        </p:grpSpPr>
        <p:sp>
          <p:nvSpPr>
            <p:cNvPr id="237624" name="Oval 71"/>
            <p:cNvSpPr>
              <a:spLocks noChangeArrowheads="1"/>
            </p:cNvSpPr>
            <p:nvPr/>
          </p:nvSpPr>
          <p:spPr bwMode="auto">
            <a:xfrm>
              <a:off x="4340" y="3031"/>
              <a:ext cx="68" cy="68"/>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237625" name="Oval 73"/>
            <p:cNvSpPr>
              <a:spLocks noChangeArrowheads="1"/>
            </p:cNvSpPr>
            <p:nvPr/>
          </p:nvSpPr>
          <p:spPr bwMode="auto">
            <a:xfrm>
              <a:off x="4218" y="2836"/>
              <a:ext cx="68" cy="68"/>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grpSp>
      <p:grpSp>
        <p:nvGrpSpPr>
          <p:cNvPr id="521315" name="Group 99"/>
          <p:cNvGrpSpPr/>
          <p:nvPr/>
        </p:nvGrpSpPr>
        <p:grpSpPr bwMode="auto">
          <a:xfrm>
            <a:off x="7754938" y="4500563"/>
            <a:ext cx="360362" cy="417512"/>
            <a:chOff x="4649" y="2835"/>
            <a:chExt cx="227" cy="263"/>
          </a:xfrm>
        </p:grpSpPr>
        <p:sp>
          <p:nvSpPr>
            <p:cNvPr id="237622" name="Oval 77"/>
            <p:cNvSpPr>
              <a:spLocks noChangeArrowheads="1"/>
            </p:cNvSpPr>
            <p:nvPr/>
          </p:nvSpPr>
          <p:spPr bwMode="auto">
            <a:xfrm>
              <a:off x="4649" y="3030"/>
              <a:ext cx="68" cy="68"/>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237623" name="Oval 78"/>
            <p:cNvSpPr>
              <a:spLocks noChangeArrowheads="1"/>
            </p:cNvSpPr>
            <p:nvPr/>
          </p:nvSpPr>
          <p:spPr bwMode="auto">
            <a:xfrm>
              <a:off x="4808" y="2835"/>
              <a:ext cx="68" cy="68"/>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grpSp>
      <p:sp>
        <p:nvSpPr>
          <p:cNvPr id="521299" name="Oval 83"/>
          <p:cNvSpPr>
            <a:spLocks noChangeArrowheads="1"/>
          </p:cNvSpPr>
          <p:nvPr/>
        </p:nvSpPr>
        <p:spPr bwMode="auto">
          <a:xfrm>
            <a:off x="8561388" y="4500563"/>
            <a:ext cx="107950" cy="10795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521300" name="Line 84"/>
          <p:cNvSpPr>
            <a:spLocks noChangeShapeType="1"/>
          </p:cNvSpPr>
          <p:nvPr/>
        </p:nvSpPr>
        <p:spPr bwMode="auto">
          <a:xfrm>
            <a:off x="2266950" y="4537075"/>
            <a:ext cx="217488"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1301" name="Line 85"/>
          <p:cNvSpPr>
            <a:spLocks noChangeShapeType="1"/>
          </p:cNvSpPr>
          <p:nvPr/>
        </p:nvSpPr>
        <p:spPr bwMode="auto">
          <a:xfrm>
            <a:off x="3201988" y="4538663"/>
            <a:ext cx="217487"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1302" name="Line 86"/>
          <p:cNvSpPr>
            <a:spLocks noChangeShapeType="1"/>
          </p:cNvSpPr>
          <p:nvPr/>
        </p:nvSpPr>
        <p:spPr bwMode="auto">
          <a:xfrm>
            <a:off x="4167188" y="4537075"/>
            <a:ext cx="217487"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1303" name="Line 87"/>
          <p:cNvSpPr>
            <a:spLocks noChangeShapeType="1"/>
          </p:cNvSpPr>
          <p:nvPr/>
        </p:nvSpPr>
        <p:spPr bwMode="auto">
          <a:xfrm>
            <a:off x="5076825" y="4538663"/>
            <a:ext cx="217488"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1304" name="Line 88"/>
          <p:cNvSpPr>
            <a:spLocks noChangeShapeType="1"/>
          </p:cNvSpPr>
          <p:nvPr/>
        </p:nvSpPr>
        <p:spPr bwMode="auto">
          <a:xfrm>
            <a:off x="6299200" y="4537075"/>
            <a:ext cx="217488"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1305" name="Line 89"/>
          <p:cNvSpPr>
            <a:spLocks noChangeShapeType="1"/>
          </p:cNvSpPr>
          <p:nvPr/>
        </p:nvSpPr>
        <p:spPr bwMode="auto">
          <a:xfrm>
            <a:off x="7235825" y="4538663"/>
            <a:ext cx="217488"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1306" name="Line 90"/>
          <p:cNvSpPr>
            <a:spLocks noChangeShapeType="1"/>
          </p:cNvSpPr>
          <p:nvPr/>
        </p:nvSpPr>
        <p:spPr bwMode="auto">
          <a:xfrm>
            <a:off x="8215313" y="4537075"/>
            <a:ext cx="217487"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1308" name="AutoShape 92"/>
          <p:cNvSpPr>
            <a:spLocks noChangeArrowheads="1"/>
          </p:cNvSpPr>
          <p:nvPr/>
        </p:nvSpPr>
        <p:spPr bwMode="auto">
          <a:xfrm>
            <a:off x="1474788" y="4219575"/>
            <a:ext cx="1655762" cy="482600"/>
          </a:xfrm>
          <a:prstGeom prst="bracketPair">
            <a:avLst>
              <a:gd name="adj" fmla="val 16667"/>
            </a:avLst>
          </a:prstGeom>
          <a:noFill/>
          <a:ln w="9525">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521311" name="AutoShape 95"/>
          <p:cNvSpPr>
            <a:spLocks noChangeArrowheads="1"/>
          </p:cNvSpPr>
          <p:nvPr/>
        </p:nvSpPr>
        <p:spPr bwMode="auto">
          <a:xfrm>
            <a:off x="3478213" y="4219575"/>
            <a:ext cx="1454150" cy="482600"/>
          </a:xfrm>
          <a:prstGeom prst="bracketPair">
            <a:avLst>
              <a:gd name="adj" fmla="val 16667"/>
            </a:avLst>
          </a:prstGeom>
          <a:noFill/>
          <a:ln w="9525">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521314" name="AutoShape 98"/>
          <p:cNvSpPr>
            <a:spLocks noChangeArrowheads="1"/>
          </p:cNvSpPr>
          <p:nvPr/>
        </p:nvSpPr>
        <p:spPr bwMode="auto">
          <a:xfrm>
            <a:off x="5508625" y="4221163"/>
            <a:ext cx="1655763" cy="482600"/>
          </a:xfrm>
          <a:prstGeom prst="bracketPair">
            <a:avLst>
              <a:gd name="adj" fmla="val 16667"/>
            </a:avLst>
          </a:prstGeom>
          <a:noFill/>
          <a:ln w="9525">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521316" name="AutoShape 100"/>
          <p:cNvSpPr>
            <a:spLocks noChangeArrowheads="1"/>
          </p:cNvSpPr>
          <p:nvPr/>
        </p:nvSpPr>
        <p:spPr bwMode="auto">
          <a:xfrm>
            <a:off x="7567613" y="4235450"/>
            <a:ext cx="1252537" cy="482600"/>
          </a:xfrm>
          <a:prstGeom prst="bracketPair">
            <a:avLst>
              <a:gd name="adj" fmla="val 16667"/>
            </a:avLst>
          </a:prstGeom>
          <a:noFill/>
          <a:ln w="9525">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521317" name="Line 101"/>
          <p:cNvSpPr>
            <a:spLocks noChangeShapeType="1"/>
          </p:cNvSpPr>
          <p:nvPr/>
        </p:nvSpPr>
        <p:spPr bwMode="auto">
          <a:xfrm>
            <a:off x="4067175" y="3113088"/>
            <a:ext cx="217488"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1318" name="AutoShape 102"/>
          <p:cNvSpPr>
            <a:spLocks noChangeArrowheads="1"/>
          </p:cNvSpPr>
          <p:nvPr/>
        </p:nvSpPr>
        <p:spPr bwMode="auto">
          <a:xfrm>
            <a:off x="2914650" y="2852738"/>
            <a:ext cx="2449513" cy="482600"/>
          </a:xfrm>
          <a:prstGeom prst="bracketPair">
            <a:avLst>
              <a:gd name="adj" fmla="val 16667"/>
            </a:avLst>
          </a:prstGeom>
          <a:noFill/>
          <a:ln w="9525">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521319" name="Line 103"/>
          <p:cNvSpPr>
            <a:spLocks noChangeShapeType="1"/>
          </p:cNvSpPr>
          <p:nvPr/>
        </p:nvSpPr>
        <p:spPr bwMode="auto">
          <a:xfrm>
            <a:off x="7019925" y="3113088"/>
            <a:ext cx="217488"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1320" name="AutoShape 104"/>
          <p:cNvSpPr>
            <a:spLocks noChangeArrowheads="1"/>
          </p:cNvSpPr>
          <p:nvPr/>
        </p:nvSpPr>
        <p:spPr bwMode="auto">
          <a:xfrm>
            <a:off x="5867400" y="2852738"/>
            <a:ext cx="2449513" cy="482600"/>
          </a:xfrm>
          <a:prstGeom prst="bracketPair">
            <a:avLst>
              <a:gd name="adj" fmla="val 16667"/>
            </a:avLst>
          </a:prstGeom>
          <a:noFill/>
          <a:ln w="9525">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521321" name="Line 105"/>
          <p:cNvSpPr>
            <a:spLocks noChangeShapeType="1"/>
          </p:cNvSpPr>
          <p:nvPr/>
        </p:nvSpPr>
        <p:spPr bwMode="auto">
          <a:xfrm>
            <a:off x="5522913" y="3098800"/>
            <a:ext cx="217487"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1322" name="AutoShape 106"/>
          <p:cNvSpPr>
            <a:spLocks noChangeArrowheads="1"/>
          </p:cNvSpPr>
          <p:nvPr/>
        </p:nvSpPr>
        <p:spPr bwMode="auto">
          <a:xfrm>
            <a:off x="1403350" y="4041775"/>
            <a:ext cx="3600450" cy="914400"/>
          </a:xfrm>
          <a:prstGeom prst="bracketPair">
            <a:avLst>
              <a:gd name="adj" fmla="val 16667"/>
            </a:avLst>
          </a:prstGeom>
          <a:noFill/>
          <a:ln w="9525">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521323" name="AutoShape 107"/>
          <p:cNvSpPr>
            <a:spLocks noChangeArrowheads="1"/>
          </p:cNvSpPr>
          <p:nvPr/>
        </p:nvSpPr>
        <p:spPr bwMode="auto">
          <a:xfrm>
            <a:off x="5435600" y="4033838"/>
            <a:ext cx="3486150" cy="914400"/>
          </a:xfrm>
          <a:prstGeom prst="bracketPair">
            <a:avLst>
              <a:gd name="adj" fmla="val 16667"/>
            </a:avLst>
          </a:prstGeom>
          <a:noFill/>
          <a:ln w="9525">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buClrTx/>
              <a:buSzTx/>
              <a:buFontTx/>
              <a:buNone/>
            </a:pPr>
            <a:endParaRPr kumimoji="1" lang="zh-CN" altLang="en-US" sz="2800" b="0">
              <a:solidFill>
                <a:srgbClr val="CCFFCC"/>
              </a:solidFill>
            </a:endParaRPr>
          </a:p>
        </p:txBody>
      </p:sp>
      <p:sp>
        <p:nvSpPr>
          <p:cNvPr id="521324" name="Line 108"/>
          <p:cNvSpPr>
            <a:spLocks noChangeShapeType="1"/>
          </p:cNvSpPr>
          <p:nvPr/>
        </p:nvSpPr>
        <p:spPr bwMode="auto">
          <a:xfrm>
            <a:off x="4140200" y="1700213"/>
            <a:ext cx="187559"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21327" name="Group 111"/>
          <p:cNvGrpSpPr/>
          <p:nvPr/>
        </p:nvGrpSpPr>
        <p:grpSpPr bwMode="auto">
          <a:xfrm>
            <a:off x="2339975" y="1700213"/>
            <a:ext cx="310773" cy="73025"/>
            <a:chOff x="1474" y="1071"/>
            <a:chExt cx="227" cy="46"/>
          </a:xfrm>
        </p:grpSpPr>
        <p:sp>
          <p:nvSpPr>
            <p:cNvPr id="237620" name="Line 109"/>
            <p:cNvSpPr>
              <a:spLocks noChangeShapeType="1"/>
            </p:cNvSpPr>
            <p:nvPr/>
          </p:nvSpPr>
          <p:spPr bwMode="auto">
            <a:xfrm>
              <a:off x="1474" y="1071"/>
              <a:ext cx="227"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7621" name="Line 110"/>
            <p:cNvSpPr>
              <a:spLocks noChangeShapeType="1"/>
            </p:cNvSpPr>
            <p:nvPr/>
          </p:nvSpPr>
          <p:spPr bwMode="auto">
            <a:xfrm>
              <a:off x="1474" y="1117"/>
              <a:ext cx="227"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521328" name="Group 112"/>
          <p:cNvGrpSpPr/>
          <p:nvPr/>
        </p:nvGrpSpPr>
        <p:grpSpPr bwMode="auto">
          <a:xfrm>
            <a:off x="2397125" y="3068638"/>
            <a:ext cx="360363" cy="73025"/>
            <a:chOff x="1474" y="1071"/>
            <a:chExt cx="227" cy="46"/>
          </a:xfrm>
        </p:grpSpPr>
        <p:sp>
          <p:nvSpPr>
            <p:cNvPr id="237618" name="Line 113"/>
            <p:cNvSpPr>
              <a:spLocks noChangeShapeType="1"/>
            </p:cNvSpPr>
            <p:nvPr/>
          </p:nvSpPr>
          <p:spPr bwMode="auto">
            <a:xfrm>
              <a:off x="1474" y="1071"/>
              <a:ext cx="227"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7619" name="Line 114"/>
            <p:cNvSpPr>
              <a:spLocks noChangeShapeType="1"/>
            </p:cNvSpPr>
            <p:nvPr/>
          </p:nvSpPr>
          <p:spPr bwMode="auto">
            <a:xfrm>
              <a:off x="1474" y="1117"/>
              <a:ext cx="227"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521331" name="Group 115"/>
          <p:cNvGrpSpPr/>
          <p:nvPr/>
        </p:nvGrpSpPr>
        <p:grpSpPr bwMode="auto">
          <a:xfrm>
            <a:off x="827088" y="4479925"/>
            <a:ext cx="360362" cy="73025"/>
            <a:chOff x="1474" y="1071"/>
            <a:chExt cx="227" cy="46"/>
          </a:xfrm>
        </p:grpSpPr>
        <p:sp>
          <p:nvSpPr>
            <p:cNvPr id="237616" name="Line 116"/>
            <p:cNvSpPr>
              <a:spLocks noChangeShapeType="1"/>
            </p:cNvSpPr>
            <p:nvPr/>
          </p:nvSpPr>
          <p:spPr bwMode="auto">
            <a:xfrm>
              <a:off x="1474" y="1071"/>
              <a:ext cx="227"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7617" name="Line 117"/>
            <p:cNvSpPr>
              <a:spLocks noChangeShapeType="1"/>
            </p:cNvSpPr>
            <p:nvPr/>
          </p:nvSpPr>
          <p:spPr bwMode="auto">
            <a:xfrm>
              <a:off x="1474" y="1117"/>
              <a:ext cx="227"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21334" name="Rectangle 118"/>
          <p:cNvSpPr>
            <a:spLocks noChangeArrowheads="1"/>
          </p:cNvSpPr>
          <p:nvPr/>
        </p:nvSpPr>
        <p:spPr bwMode="auto">
          <a:xfrm>
            <a:off x="309563" y="5157788"/>
            <a:ext cx="8496300"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990600" indent="-53340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371600" indent="-4572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752600" indent="-3810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209800" indent="-3810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667000" indent="-3810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3124200" indent="-3810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581400" indent="-3810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4038600" indent="-3810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lnSpc>
                <a:spcPct val="130000"/>
              </a:lnSpc>
              <a:spcBef>
                <a:spcPct val="0"/>
              </a:spcBef>
              <a:buClr>
                <a:srgbClr val="990000"/>
              </a:buClr>
              <a:buSzTx/>
              <a:buFont typeface="Wingdings" panose="05000000000000000000" pitchFamily="2" charset="2"/>
              <a:buNone/>
            </a:pPr>
            <a:r>
              <a:rPr kumimoji="1" lang="en-US" altLang="zh-CN" sz="3200" b="0" dirty="0">
                <a:solidFill>
                  <a:srgbClr val="000000"/>
                </a:solidFill>
                <a:latin typeface="Times New Roman" panose="02020603050405020304" pitchFamily="18" charset="0"/>
              </a:rPr>
              <a:t>	</a:t>
            </a:r>
            <a:r>
              <a:rPr kumimoji="1" lang="en-US" altLang="zh-CN" sz="3200" dirty="0">
                <a:solidFill>
                  <a:srgbClr val="000000"/>
                </a:solidFill>
                <a:latin typeface="Times New Roman" panose="02020603050405020304" pitchFamily="18" charset="0"/>
              </a:rPr>
              <a:t>P</a:t>
            </a:r>
            <a:r>
              <a:rPr kumimoji="1" lang="en-US" altLang="zh-CN" sz="3200" baseline="-25000" dirty="0">
                <a:solidFill>
                  <a:srgbClr val="000000"/>
                </a:solidFill>
                <a:latin typeface="Times New Roman" panose="02020603050405020304" pitchFamily="18" charset="0"/>
              </a:rPr>
              <a:t>G</a:t>
            </a:r>
            <a:r>
              <a:rPr kumimoji="1" lang="en-US" altLang="zh-CN" sz="3200" dirty="0">
                <a:solidFill>
                  <a:srgbClr val="000000"/>
                </a:solidFill>
                <a:latin typeface="Times New Roman" panose="02020603050405020304" pitchFamily="18" charset="0"/>
              </a:rPr>
              <a:t>(</a:t>
            </a:r>
            <a:r>
              <a:rPr kumimoji="1" lang="en-US" altLang="zh-CN" sz="3200" i="1" dirty="0">
                <a:solidFill>
                  <a:srgbClr val="000000"/>
                </a:solidFill>
                <a:latin typeface="Times New Roman" panose="02020603050405020304" pitchFamily="18" charset="0"/>
              </a:rPr>
              <a:t>k</a:t>
            </a:r>
            <a:r>
              <a:rPr kumimoji="1" lang="en-US" altLang="zh-CN" sz="3200" dirty="0">
                <a:solidFill>
                  <a:srgbClr val="000000"/>
                </a:solidFill>
                <a:latin typeface="Times New Roman" panose="02020603050405020304" pitchFamily="18" charset="0"/>
              </a:rPr>
              <a:t>)</a:t>
            </a:r>
            <a:r>
              <a:rPr kumimoji="1" lang="en-US" altLang="zh-CN" sz="3200" dirty="0">
                <a:solidFill>
                  <a:srgbClr val="CCFFCC"/>
                </a:solidFill>
                <a:latin typeface="Times New Roman" panose="02020603050405020304" pitchFamily="18" charset="0"/>
              </a:rPr>
              <a:t> </a:t>
            </a:r>
            <a:r>
              <a:rPr kumimoji="1" lang="en-US" altLang="zh-CN" sz="3200" dirty="0">
                <a:solidFill>
                  <a:srgbClr val="000000"/>
                </a:solidFill>
                <a:latin typeface="Times New Roman" panose="02020603050405020304" pitchFamily="18" charset="0"/>
              </a:rPr>
              <a:t>= </a:t>
            </a:r>
            <a:r>
              <a:rPr kumimoji="1" lang="en-US" altLang="zh-CN" sz="3200" i="1" dirty="0">
                <a:solidFill>
                  <a:srgbClr val="000000"/>
                </a:solidFill>
                <a:latin typeface="Times New Roman" panose="02020603050405020304" pitchFamily="18" charset="0"/>
              </a:rPr>
              <a:t>k</a:t>
            </a:r>
            <a:r>
              <a:rPr kumimoji="1" lang="en-US" altLang="zh-CN" sz="3200" baseline="30000" dirty="0">
                <a:solidFill>
                  <a:srgbClr val="000000"/>
                </a:solidFill>
                <a:latin typeface="Times New Roman" panose="02020603050405020304" pitchFamily="18" charset="0"/>
              </a:rPr>
              <a:t>4</a:t>
            </a:r>
            <a:r>
              <a:rPr kumimoji="1" lang="en-US" altLang="zh-CN" sz="3200" dirty="0">
                <a:solidFill>
                  <a:srgbClr val="000000"/>
                </a:solidFill>
                <a:latin typeface="Times New Roman" panose="02020603050405020304" pitchFamily="18" charset="0"/>
                <a:sym typeface="Symbol" panose="05050102010706020507" pitchFamily="18" charset="2"/>
              </a:rPr>
              <a:t></a:t>
            </a:r>
            <a:r>
              <a:rPr kumimoji="1" lang="en-US" altLang="zh-CN" sz="3200" dirty="0">
                <a:solidFill>
                  <a:srgbClr val="000000"/>
                </a:solidFill>
                <a:latin typeface="Times New Roman" panose="02020603050405020304" pitchFamily="18" charset="0"/>
              </a:rPr>
              <a:t>3</a:t>
            </a:r>
            <a:r>
              <a:rPr kumimoji="1" lang="en-US" altLang="zh-CN" sz="3200" i="1" dirty="0">
                <a:solidFill>
                  <a:srgbClr val="000000"/>
                </a:solidFill>
                <a:latin typeface="Times New Roman" panose="02020603050405020304" pitchFamily="18" charset="0"/>
              </a:rPr>
              <a:t>k</a:t>
            </a:r>
            <a:r>
              <a:rPr kumimoji="1" lang="en-US" altLang="zh-CN" sz="3200" baseline="30000" dirty="0">
                <a:solidFill>
                  <a:srgbClr val="000000"/>
                </a:solidFill>
                <a:latin typeface="Times New Roman" panose="02020603050405020304" pitchFamily="18" charset="0"/>
              </a:rPr>
              <a:t>3</a:t>
            </a:r>
            <a:r>
              <a:rPr kumimoji="1" lang="en-US" altLang="zh-CN" sz="3200" dirty="0">
                <a:solidFill>
                  <a:srgbClr val="000000"/>
                </a:solidFill>
                <a:latin typeface="Times New Roman" panose="02020603050405020304" pitchFamily="18" charset="0"/>
              </a:rPr>
              <a:t>+3</a:t>
            </a:r>
            <a:r>
              <a:rPr kumimoji="1" lang="en-US" altLang="zh-CN" sz="3200" i="1" dirty="0">
                <a:solidFill>
                  <a:srgbClr val="000000"/>
                </a:solidFill>
                <a:latin typeface="Times New Roman" panose="02020603050405020304" pitchFamily="18" charset="0"/>
              </a:rPr>
              <a:t>k</a:t>
            </a:r>
            <a:r>
              <a:rPr kumimoji="1" lang="en-US" altLang="zh-CN" sz="3200" baseline="30000" dirty="0">
                <a:solidFill>
                  <a:srgbClr val="000000"/>
                </a:solidFill>
                <a:latin typeface="Times New Roman" panose="02020603050405020304" pitchFamily="18" charset="0"/>
              </a:rPr>
              <a:t>2</a:t>
            </a:r>
            <a:r>
              <a:rPr kumimoji="1" lang="en-US" altLang="zh-CN" sz="3200" dirty="0">
                <a:solidFill>
                  <a:srgbClr val="000000"/>
                </a:solidFill>
                <a:latin typeface="Times New Roman" panose="02020603050405020304" pitchFamily="18" charset="0"/>
                <a:sym typeface="Symbol" panose="05050102010706020507" pitchFamily="18" charset="2"/>
              </a:rPr>
              <a:t></a:t>
            </a:r>
            <a:r>
              <a:rPr kumimoji="1" lang="en-US" altLang="zh-CN" sz="3200" i="1" dirty="0">
                <a:solidFill>
                  <a:srgbClr val="000000"/>
                </a:solidFill>
                <a:latin typeface="Times New Roman" panose="02020603050405020304" pitchFamily="18" charset="0"/>
              </a:rPr>
              <a:t>k</a:t>
            </a:r>
          </a:p>
        </p:txBody>
      </p:sp>
      <p:sp>
        <p:nvSpPr>
          <p:cNvPr id="2" name="矩形 1"/>
          <p:cNvSpPr/>
          <p:nvPr/>
        </p:nvSpPr>
        <p:spPr>
          <a:xfrm>
            <a:off x="639763" y="6072812"/>
            <a:ext cx="7437755" cy="583565"/>
          </a:xfrm>
          <a:prstGeom prst="rect">
            <a:avLst/>
          </a:prstGeom>
        </p:spPr>
        <p:txBody>
          <a:bodyPr wrap="none">
            <a:spAutoFit/>
          </a:bodyPr>
          <a:lstStyle/>
          <a:p>
            <a:pPr algn="ctr">
              <a:spcAft>
                <a:spcPts val="1200"/>
              </a:spcAft>
              <a:defRPr/>
            </a:pPr>
            <a:r>
              <a:rPr lang="zh-CN" altLang="en-US" sz="3200" b="1" dirty="0">
                <a:solidFill>
                  <a:srgbClr val="0000FF"/>
                </a:solidFill>
                <a:effectLst/>
                <a:sym typeface="+mn-ea"/>
              </a:rPr>
              <a:t>注：</a:t>
            </a:r>
            <a:r>
              <a:rPr lang="en-US" altLang="zh-CN" sz="3200" b="1" dirty="0">
                <a:solidFill>
                  <a:srgbClr val="0000FF"/>
                </a:solidFill>
                <a:effectLst/>
                <a:sym typeface="+mn-ea"/>
              </a:rPr>
              <a:t>G</a:t>
            </a:r>
            <a:r>
              <a:rPr lang="zh-CN" altLang="en-US" sz="3200" b="1" dirty="0">
                <a:solidFill>
                  <a:srgbClr val="0000FF"/>
                </a:solidFill>
                <a:effectLst/>
                <a:sym typeface="+mn-ea"/>
              </a:rPr>
              <a:t>是空图，即</a:t>
            </a:r>
            <a:r>
              <a:rPr lang="en-US" altLang="zh-CN" sz="3200" b="1" dirty="0">
                <a:solidFill>
                  <a:srgbClr val="0000FF"/>
                </a:solidFill>
                <a:effectLst/>
                <a:sym typeface="+mn-ea"/>
              </a:rPr>
              <a:t>E</a:t>
            </a:r>
            <a:r>
              <a:rPr lang="el-GR" altLang="zh-CN" sz="3200" b="1" dirty="0">
                <a:solidFill>
                  <a:srgbClr val="0000FF"/>
                </a:solidFill>
                <a:effectLst/>
                <a:sym typeface="+mn-ea"/>
              </a:rPr>
              <a:t>(</a:t>
            </a:r>
            <a:r>
              <a:rPr lang="en-US" altLang="zh-CN" sz="3200" b="1" dirty="0">
                <a:solidFill>
                  <a:srgbClr val="0000FF"/>
                </a:solidFill>
                <a:effectLst/>
                <a:sym typeface="+mn-ea"/>
              </a:rPr>
              <a:t>G)=0</a:t>
            </a:r>
            <a:r>
              <a:rPr lang="zh-CN" altLang="en-US" sz="3200" b="1" dirty="0">
                <a:solidFill>
                  <a:srgbClr val="0000FF"/>
                </a:solidFill>
                <a:effectLst/>
                <a:sym typeface="+mn-ea"/>
              </a:rPr>
              <a:t>时，</a:t>
            </a:r>
            <a:r>
              <a:rPr lang="en-US" altLang="zh-CN" sz="3200" b="1" dirty="0">
                <a:solidFill>
                  <a:srgbClr val="0000FF"/>
                </a:solidFill>
                <a:effectLst/>
                <a:sym typeface="+mn-ea"/>
              </a:rPr>
              <a:t>P(</a:t>
            </a:r>
            <a:r>
              <a:rPr lang="en-US" altLang="zh-CN" sz="3200" b="1" dirty="0" err="1">
                <a:solidFill>
                  <a:srgbClr val="0000FF"/>
                </a:solidFill>
                <a:effectLst/>
                <a:sym typeface="+mn-ea"/>
              </a:rPr>
              <a:t>G,k</a:t>
            </a:r>
            <a:r>
              <a:rPr lang="en-US" altLang="zh-CN" sz="3200" b="1" dirty="0">
                <a:solidFill>
                  <a:srgbClr val="0000FF"/>
                </a:solidFill>
                <a:effectLst/>
                <a:sym typeface="+mn-ea"/>
              </a:rPr>
              <a:t>)=</a:t>
            </a:r>
            <a:r>
              <a:rPr lang="en-US" altLang="zh-CN" sz="3200" b="1" dirty="0" err="1">
                <a:solidFill>
                  <a:srgbClr val="0000FF"/>
                </a:solidFill>
                <a:effectLst/>
                <a:sym typeface="+mn-ea"/>
              </a:rPr>
              <a:t>k</a:t>
            </a:r>
            <a:r>
              <a:rPr lang="en-US" altLang="zh-CN" sz="3200" b="1" baseline="30000" dirty="0" err="1">
                <a:solidFill>
                  <a:srgbClr val="0000FF"/>
                </a:solidFill>
                <a:effectLst/>
                <a:sym typeface="+mn-ea"/>
              </a:rPr>
              <a:t>v</a:t>
            </a:r>
            <a:r>
              <a:rPr lang="en-US" altLang="zh-CN" sz="3200" b="1" dirty="0">
                <a:solidFill>
                  <a:srgbClr val="0000FF"/>
                </a:solidFill>
                <a:effectLst/>
                <a:sym typeface="+mn-ea"/>
              </a:rPr>
              <a:t>;</a:t>
            </a:r>
          </a:p>
        </p:txBody>
      </p:sp>
      <p:sp>
        <p:nvSpPr>
          <p:cNvPr id="90" name="矩形 89"/>
          <p:cNvSpPr/>
          <p:nvPr/>
        </p:nvSpPr>
        <p:spPr>
          <a:xfrm>
            <a:off x="4175919" y="781705"/>
            <a:ext cx="4798985" cy="523220"/>
          </a:xfrm>
          <a:prstGeom prst="rect">
            <a:avLst/>
          </a:prstGeom>
          <a:solidFill>
            <a:srgbClr val="FFFF00"/>
          </a:solidFill>
        </p:spPr>
        <p:txBody>
          <a:bodyPr wrap="square">
            <a:spAutoFit/>
          </a:bodyPr>
          <a:lstStyle/>
          <a:p>
            <a:pPr>
              <a:defRPr/>
            </a:pPr>
            <a:r>
              <a:rPr lang="en-US" altLang="zh-CN" sz="2800" b="1" dirty="0">
                <a:latin typeface="Times New Roman" panose="02020603050405020304" pitchFamily="18" charset="0"/>
                <a:cs typeface="Times New Roman" panose="02020603050405020304" pitchFamily="18" charset="0"/>
              </a:rPr>
              <a:t>P(G, k)=P(G-e, k)-P(</a:t>
            </a:r>
            <a:r>
              <a:rPr lang="en-US" altLang="zh-CN" sz="2800" b="1" dirty="0" err="1">
                <a:latin typeface="Times New Roman" panose="02020603050405020304" pitchFamily="18" charset="0"/>
                <a:cs typeface="Times New Roman" panose="02020603050405020304" pitchFamily="18" charset="0"/>
              </a:rPr>
              <a:t>G.e</a:t>
            </a:r>
            <a:r>
              <a:rPr lang="en-US" altLang="zh-CN" sz="2800" b="1" dirty="0">
                <a:latin typeface="Times New Roman" panose="02020603050405020304" pitchFamily="18" charset="0"/>
                <a:cs typeface="Times New Roman" panose="02020603050405020304" pitchFamily="18" charset="0"/>
              </a:rPr>
              <a:t>, k)</a:t>
            </a:r>
            <a:endParaRPr lang="zh-CN" altLang="en-US" sz="2800" b="1" dirty="0">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133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2132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52123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521324"/>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5212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1339"/>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521328"/>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521247"/>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521317"/>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521252"/>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52131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21340"/>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521254"/>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521256"/>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521319"/>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521320"/>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5213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21341"/>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nodeType="afterEffect">
                                  <p:stCondLst>
                                    <p:cond delay="0"/>
                                  </p:stCondLst>
                                  <p:childTnLst>
                                    <p:set>
                                      <p:cBhvr>
                                        <p:cTn id="63" dur="1" fill="hold">
                                          <p:stCondLst>
                                            <p:cond delay="0"/>
                                          </p:stCondLst>
                                        </p:cTn>
                                        <p:tgtEl>
                                          <p:spTgt spid="521331"/>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nodeType="afterEffect">
                                  <p:stCondLst>
                                    <p:cond delay="0"/>
                                  </p:stCondLst>
                                  <p:childTnLst>
                                    <p:set>
                                      <p:cBhvr>
                                        <p:cTn id="66" dur="1" fill="hold">
                                          <p:stCondLst>
                                            <p:cond delay="0"/>
                                          </p:stCondLst>
                                        </p:cTn>
                                        <p:tgtEl>
                                          <p:spTgt spid="521264"/>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nodeType="afterEffect">
                                  <p:stCondLst>
                                    <p:cond delay="0"/>
                                  </p:stCondLst>
                                  <p:childTnLst>
                                    <p:set>
                                      <p:cBhvr>
                                        <p:cTn id="69" dur="1" fill="hold">
                                          <p:stCondLst>
                                            <p:cond delay="0"/>
                                          </p:stCondLst>
                                        </p:cTn>
                                        <p:tgtEl>
                                          <p:spTgt spid="521307"/>
                                        </p:tgtEl>
                                        <p:attrNameLst>
                                          <p:attrName>style.visibility</p:attrName>
                                        </p:attrNameLst>
                                      </p:cBhvr>
                                      <p:to>
                                        <p:strVal val="visible"/>
                                      </p:to>
                                    </p:set>
                                  </p:childTnLst>
                                </p:cTn>
                              </p:par>
                            </p:childTnLst>
                          </p:cTn>
                        </p:par>
                        <p:par>
                          <p:cTn id="70" fill="hold">
                            <p:stCondLst>
                              <p:cond delay="0"/>
                            </p:stCondLst>
                            <p:childTnLst>
                              <p:par>
                                <p:cTn id="71" presetID="1" presetClass="entr" presetSubtype="0" fill="hold" grpId="0" nodeType="afterEffect">
                                  <p:stCondLst>
                                    <p:cond delay="0"/>
                                  </p:stCondLst>
                                  <p:childTnLst>
                                    <p:set>
                                      <p:cBhvr>
                                        <p:cTn id="72" dur="1" fill="hold">
                                          <p:stCondLst>
                                            <p:cond delay="0"/>
                                          </p:stCondLst>
                                        </p:cTn>
                                        <p:tgtEl>
                                          <p:spTgt spid="521300"/>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grpId="0" nodeType="afterEffect">
                                  <p:stCondLst>
                                    <p:cond delay="0"/>
                                  </p:stCondLst>
                                  <p:childTnLst>
                                    <p:set>
                                      <p:cBhvr>
                                        <p:cTn id="75" dur="1" fill="hold">
                                          <p:stCondLst>
                                            <p:cond delay="0"/>
                                          </p:stCondLst>
                                        </p:cTn>
                                        <p:tgtEl>
                                          <p:spTgt spid="521308"/>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521342"/>
                                        </p:tgtEl>
                                        <p:attrNameLst>
                                          <p:attrName>style.visibility</p:attrName>
                                        </p:attrNameLst>
                                      </p:cBhvr>
                                      <p:to>
                                        <p:strVal val="visible"/>
                                      </p:to>
                                    </p:set>
                                  </p:childTnLst>
                                </p:cTn>
                              </p:par>
                            </p:childTnLst>
                          </p:cTn>
                        </p:par>
                        <p:par>
                          <p:cTn id="80" fill="hold">
                            <p:stCondLst>
                              <p:cond delay="0"/>
                            </p:stCondLst>
                            <p:childTnLst>
                              <p:par>
                                <p:cTn id="81" presetID="1" presetClass="entr" presetSubtype="0" fill="hold" nodeType="afterEffect">
                                  <p:stCondLst>
                                    <p:cond delay="0"/>
                                  </p:stCondLst>
                                  <p:childTnLst>
                                    <p:set>
                                      <p:cBhvr>
                                        <p:cTn id="82" dur="1" fill="hold">
                                          <p:stCondLst>
                                            <p:cond delay="0"/>
                                          </p:stCondLst>
                                        </p:cTn>
                                        <p:tgtEl>
                                          <p:spTgt spid="521309"/>
                                        </p:tgtEl>
                                        <p:attrNameLst>
                                          <p:attrName>style.visibility</p:attrName>
                                        </p:attrNameLst>
                                      </p:cBhvr>
                                      <p:to>
                                        <p:strVal val="visible"/>
                                      </p:to>
                                    </p:set>
                                  </p:childTnLst>
                                </p:cTn>
                              </p:par>
                            </p:childTnLst>
                          </p:cTn>
                        </p:par>
                        <p:par>
                          <p:cTn id="83" fill="hold">
                            <p:stCondLst>
                              <p:cond delay="0"/>
                            </p:stCondLst>
                            <p:childTnLst>
                              <p:par>
                                <p:cTn id="84" presetID="1" presetClass="entr" presetSubtype="0" fill="hold" nodeType="afterEffect">
                                  <p:stCondLst>
                                    <p:cond delay="0"/>
                                  </p:stCondLst>
                                  <p:childTnLst>
                                    <p:set>
                                      <p:cBhvr>
                                        <p:cTn id="85" dur="1" fill="hold">
                                          <p:stCondLst>
                                            <p:cond delay="0"/>
                                          </p:stCondLst>
                                        </p:cTn>
                                        <p:tgtEl>
                                          <p:spTgt spid="521310"/>
                                        </p:tgtEl>
                                        <p:attrNameLst>
                                          <p:attrName>style.visibility</p:attrName>
                                        </p:attrNameLst>
                                      </p:cBhvr>
                                      <p:to>
                                        <p:strVal val="visible"/>
                                      </p:to>
                                    </p:set>
                                  </p:childTnLst>
                                </p:cTn>
                              </p:par>
                            </p:childTnLst>
                          </p:cTn>
                        </p:par>
                        <p:par>
                          <p:cTn id="86" fill="hold">
                            <p:stCondLst>
                              <p:cond delay="0"/>
                            </p:stCondLst>
                            <p:childTnLst>
                              <p:par>
                                <p:cTn id="87" presetID="1" presetClass="entr" presetSubtype="0" fill="hold" grpId="0" nodeType="afterEffect">
                                  <p:stCondLst>
                                    <p:cond delay="0"/>
                                  </p:stCondLst>
                                  <p:childTnLst>
                                    <p:set>
                                      <p:cBhvr>
                                        <p:cTn id="88" dur="1" fill="hold">
                                          <p:stCondLst>
                                            <p:cond delay="0"/>
                                          </p:stCondLst>
                                        </p:cTn>
                                        <p:tgtEl>
                                          <p:spTgt spid="521302"/>
                                        </p:tgtEl>
                                        <p:attrNameLst>
                                          <p:attrName>style.visibility</p:attrName>
                                        </p:attrNameLst>
                                      </p:cBhvr>
                                      <p:to>
                                        <p:strVal val="visible"/>
                                      </p:to>
                                    </p:set>
                                  </p:childTnLst>
                                </p:cTn>
                              </p:par>
                            </p:childTnLst>
                          </p:cTn>
                        </p:par>
                        <p:par>
                          <p:cTn id="89" fill="hold">
                            <p:stCondLst>
                              <p:cond delay="0"/>
                            </p:stCondLst>
                            <p:childTnLst>
                              <p:par>
                                <p:cTn id="90" presetID="1" presetClass="entr" presetSubtype="0" fill="hold" grpId="0" nodeType="afterEffect">
                                  <p:stCondLst>
                                    <p:cond delay="0"/>
                                  </p:stCondLst>
                                  <p:childTnLst>
                                    <p:set>
                                      <p:cBhvr>
                                        <p:cTn id="91" dur="1" fill="hold">
                                          <p:stCondLst>
                                            <p:cond delay="0"/>
                                          </p:stCondLst>
                                        </p:cTn>
                                        <p:tgtEl>
                                          <p:spTgt spid="521311"/>
                                        </p:tgtEl>
                                        <p:attrNameLst>
                                          <p:attrName>style.visibility</p:attrName>
                                        </p:attrNameLst>
                                      </p:cBhvr>
                                      <p:to>
                                        <p:strVal val="visible"/>
                                      </p:to>
                                    </p:set>
                                  </p:childTnLst>
                                </p:cTn>
                              </p:par>
                            </p:childTnLst>
                          </p:cTn>
                        </p:par>
                        <p:par>
                          <p:cTn id="92" fill="hold">
                            <p:stCondLst>
                              <p:cond delay="0"/>
                            </p:stCondLst>
                            <p:childTnLst>
                              <p:par>
                                <p:cTn id="93" presetID="1" presetClass="entr" presetSubtype="0" fill="hold" grpId="0" nodeType="afterEffect">
                                  <p:stCondLst>
                                    <p:cond delay="0"/>
                                  </p:stCondLst>
                                  <p:childTnLst>
                                    <p:set>
                                      <p:cBhvr>
                                        <p:cTn id="94" dur="1" fill="hold">
                                          <p:stCondLst>
                                            <p:cond delay="0"/>
                                          </p:stCondLst>
                                        </p:cTn>
                                        <p:tgtEl>
                                          <p:spTgt spid="52130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21343"/>
                                        </p:tgtEl>
                                        <p:attrNameLst>
                                          <p:attrName>style.visibility</p:attrName>
                                        </p:attrNameLst>
                                      </p:cBhvr>
                                      <p:to>
                                        <p:strVal val="visible"/>
                                      </p:to>
                                    </p:set>
                                  </p:childTnLst>
                                </p:cTn>
                              </p:par>
                            </p:childTnLst>
                          </p:cTn>
                        </p:par>
                        <p:par>
                          <p:cTn id="99" fill="hold">
                            <p:stCondLst>
                              <p:cond delay="0"/>
                            </p:stCondLst>
                            <p:childTnLst>
                              <p:par>
                                <p:cTn id="100" presetID="1" presetClass="entr" presetSubtype="0" fill="hold" nodeType="afterEffect">
                                  <p:stCondLst>
                                    <p:cond delay="0"/>
                                  </p:stCondLst>
                                  <p:childTnLst>
                                    <p:set>
                                      <p:cBhvr>
                                        <p:cTn id="101" dur="1" fill="hold">
                                          <p:stCondLst>
                                            <p:cond delay="0"/>
                                          </p:stCondLst>
                                        </p:cTn>
                                        <p:tgtEl>
                                          <p:spTgt spid="521313"/>
                                        </p:tgtEl>
                                        <p:attrNameLst>
                                          <p:attrName>style.visibility</p:attrName>
                                        </p:attrNameLst>
                                      </p:cBhvr>
                                      <p:to>
                                        <p:strVal val="visible"/>
                                      </p:to>
                                    </p:set>
                                  </p:childTnLst>
                                </p:cTn>
                              </p:par>
                            </p:childTnLst>
                          </p:cTn>
                        </p:par>
                        <p:par>
                          <p:cTn id="102" fill="hold">
                            <p:stCondLst>
                              <p:cond delay="0"/>
                            </p:stCondLst>
                            <p:childTnLst>
                              <p:par>
                                <p:cTn id="103" presetID="1" presetClass="entr" presetSubtype="0" fill="hold" nodeType="afterEffect">
                                  <p:stCondLst>
                                    <p:cond delay="0"/>
                                  </p:stCondLst>
                                  <p:childTnLst>
                                    <p:set>
                                      <p:cBhvr>
                                        <p:cTn id="104" dur="1" fill="hold">
                                          <p:stCondLst>
                                            <p:cond delay="0"/>
                                          </p:stCondLst>
                                        </p:cTn>
                                        <p:tgtEl>
                                          <p:spTgt spid="521312"/>
                                        </p:tgtEl>
                                        <p:attrNameLst>
                                          <p:attrName>style.visibility</p:attrName>
                                        </p:attrNameLst>
                                      </p:cBhvr>
                                      <p:to>
                                        <p:strVal val="visible"/>
                                      </p:to>
                                    </p:set>
                                  </p:childTnLst>
                                </p:cTn>
                              </p:par>
                            </p:childTnLst>
                          </p:cTn>
                        </p:par>
                        <p:par>
                          <p:cTn id="105" fill="hold">
                            <p:stCondLst>
                              <p:cond delay="0"/>
                            </p:stCondLst>
                            <p:childTnLst>
                              <p:par>
                                <p:cTn id="106" presetID="1" presetClass="entr" presetSubtype="0" fill="hold" grpId="0" nodeType="afterEffect">
                                  <p:stCondLst>
                                    <p:cond delay="0"/>
                                  </p:stCondLst>
                                  <p:childTnLst>
                                    <p:set>
                                      <p:cBhvr>
                                        <p:cTn id="107" dur="1" fill="hold">
                                          <p:stCondLst>
                                            <p:cond delay="0"/>
                                          </p:stCondLst>
                                        </p:cTn>
                                        <p:tgtEl>
                                          <p:spTgt spid="521304"/>
                                        </p:tgtEl>
                                        <p:attrNameLst>
                                          <p:attrName>style.visibility</p:attrName>
                                        </p:attrNameLst>
                                      </p:cBhvr>
                                      <p:to>
                                        <p:strVal val="visible"/>
                                      </p:to>
                                    </p:set>
                                  </p:childTnLst>
                                </p:cTn>
                              </p:par>
                            </p:childTnLst>
                          </p:cTn>
                        </p:par>
                        <p:par>
                          <p:cTn id="108" fill="hold">
                            <p:stCondLst>
                              <p:cond delay="0"/>
                            </p:stCondLst>
                            <p:childTnLst>
                              <p:par>
                                <p:cTn id="109" presetID="1" presetClass="entr" presetSubtype="0" fill="hold" grpId="0" nodeType="afterEffect">
                                  <p:stCondLst>
                                    <p:cond delay="0"/>
                                  </p:stCondLst>
                                  <p:childTnLst>
                                    <p:set>
                                      <p:cBhvr>
                                        <p:cTn id="110" dur="1" fill="hold">
                                          <p:stCondLst>
                                            <p:cond delay="0"/>
                                          </p:stCondLst>
                                        </p:cTn>
                                        <p:tgtEl>
                                          <p:spTgt spid="52131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521344"/>
                                        </p:tgtEl>
                                        <p:attrNameLst>
                                          <p:attrName>style.visibility</p:attrName>
                                        </p:attrNameLst>
                                      </p:cBhvr>
                                      <p:to>
                                        <p:strVal val="visible"/>
                                      </p:to>
                                    </p:set>
                                  </p:childTnLst>
                                </p:cTn>
                              </p:par>
                            </p:childTnLst>
                          </p:cTn>
                        </p:par>
                        <p:par>
                          <p:cTn id="115" fill="hold">
                            <p:stCondLst>
                              <p:cond delay="0"/>
                            </p:stCondLst>
                            <p:childTnLst>
                              <p:par>
                                <p:cTn id="116" presetID="1" presetClass="entr" presetSubtype="0" fill="hold" nodeType="afterEffect">
                                  <p:stCondLst>
                                    <p:cond delay="0"/>
                                  </p:stCondLst>
                                  <p:childTnLst>
                                    <p:set>
                                      <p:cBhvr>
                                        <p:cTn id="117" dur="1" fill="hold">
                                          <p:stCondLst>
                                            <p:cond delay="0"/>
                                          </p:stCondLst>
                                        </p:cTn>
                                        <p:tgtEl>
                                          <p:spTgt spid="521315"/>
                                        </p:tgtEl>
                                        <p:attrNameLst>
                                          <p:attrName>style.visibility</p:attrName>
                                        </p:attrNameLst>
                                      </p:cBhvr>
                                      <p:to>
                                        <p:strVal val="visible"/>
                                      </p:to>
                                    </p:set>
                                  </p:childTnLst>
                                </p:cTn>
                              </p:par>
                            </p:childTnLst>
                          </p:cTn>
                        </p:par>
                        <p:par>
                          <p:cTn id="118" fill="hold">
                            <p:stCondLst>
                              <p:cond delay="0"/>
                            </p:stCondLst>
                            <p:childTnLst>
                              <p:par>
                                <p:cTn id="119" presetID="1" presetClass="entr" presetSubtype="0" fill="hold" grpId="0" nodeType="afterEffect">
                                  <p:stCondLst>
                                    <p:cond delay="0"/>
                                  </p:stCondLst>
                                  <p:childTnLst>
                                    <p:set>
                                      <p:cBhvr>
                                        <p:cTn id="120" dur="1" fill="hold">
                                          <p:stCondLst>
                                            <p:cond delay="0"/>
                                          </p:stCondLst>
                                        </p:cTn>
                                        <p:tgtEl>
                                          <p:spTgt spid="521299"/>
                                        </p:tgtEl>
                                        <p:attrNameLst>
                                          <p:attrName>style.visibility</p:attrName>
                                        </p:attrNameLst>
                                      </p:cBhvr>
                                      <p:to>
                                        <p:strVal val="visible"/>
                                      </p:to>
                                    </p:set>
                                  </p:childTnLst>
                                </p:cTn>
                              </p:par>
                            </p:childTnLst>
                          </p:cTn>
                        </p:par>
                        <p:par>
                          <p:cTn id="121" fill="hold">
                            <p:stCondLst>
                              <p:cond delay="0"/>
                            </p:stCondLst>
                            <p:childTnLst>
                              <p:par>
                                <p:cTn id="122" presetID="1" presetClass="entr" presetSubtype="0" fill="hold" grpId="0" nodeType="afterEffect">
                                  <p:stCondLst>
                                    <p:cond delay="0"/>
                                  </p:stCondLst>
                                  <p:childTnLst>
                                    <p:set>
                                      <p:cBhvr>
                                        <p:cTn id="123" dur="1" fill="hold">
                                          <p:stCondLst>
                                            <p:cond delay="0"/>
                                          </p:stCondLst>
                                        </p:cTn>
                                        <p:tgtEl>
                                          <p:spTgt spid="521306"/>
                                        </p:tgtEl>
                                        <p:attrNameLst>
                                          <p:attrName>style.visibility</p:attrName>
                                        </p:attrNameLst>
                                      </p:cBhvr>
                                      <p:to>
                                        <p:strVal val="visible"/>
                                      </p:to>
                                    </p:set>
                                  </p:childTnLst>
                                </p:cTn>
                              </p:par>
                            </p:childTnLst>
                          </p:cTn>
                        </p:par>
                        <p:par>
                          <p:cTn id="124" fill="hold">
                            <p:stCondLst>
                              <p:cond delay="0"/>
                            </p:stCondLst>
                            <p:childTnLst>
                              <p:par>
                                <p:cTn id="125" presetID="1" presetClass="entr" presetSubtype="0" fill="hold" grpId="0" nodeType="afterEffect">
                                  <p:stCondLst>
                                    <p:cond delay="0"/>
                                  </p:stCondLst>
                                  <p:childTnLst>
                                    <p:set>
                                      <p:cBhvr>
                                        <p:cTn id="126" dur="1" fill="hold">
                                          <p:stCondLst>
                                            <p:cond delay="0"/>
                                          </p:stCondLst>
                                        </p:cTn>
                                        <p:tgtEl>
                                          <p:spTgt spid="521316"/>
                                        </p:tgtEl>
                                        <p:attrNameLst>
                                          <p:attrName>style.visibility</p:attrName>
                                        </p:attrNameLst>
                                      </p:cBhvr>
                                      <p:to>
                                        <p:strVal val="visible"/>
                                      </p:to>
                                    </p:set>
                                  </p:childTnLst>
                                </p:cTn>
                              </p:par>
                            </p:childTnLst>
                          </p:cTn>
                        </p:par>
                        <p:par>
                          <p:cTn id="127" fill="hold">
                            <p:stCondLst>
                              <p:cond delay="0"/>
                            </p:stCondLst>
                            <p:childTnLst>
                              <p:par>
                                <p:cTn id="128" presetID="1" presetClass="entr" presetSubtype="0" fill="hold" grpId="0" nodeType="afterEffect">
                                  <p:stCondLst>
                                    <p:cond delay="0"/>
                                  </p:stCondLst>
                                  <p:childTnLst>
                                    <p:set>
                                      <p:cBhvr>
                                        <p:cTn id="129" dur="1" fill="hold">
                                          <p:stCondLst>
                                            <p:cond delay="0"/>
                                          </p:stCondLst>
                                        </p:cTn>
                                        <p:tgtEl>
                                          <p:spTgt spid="521305"/>
                                        </p:tgtEl>
                                        <p:attrNameLst>
                                          <p:attrName>style.visibility</p:attrName>
                                        </p:attrNameLst>
                                      </p:cBhvr>
                                      <p:to>
                                        <p:strVal val="visible"/>
                                      </p:to>
                                    </p:set>
                                  </p:childTnLst>
                                </p:cTn>
                              </p:par>
                            </p:childTnLst>
                          </p:cTn>
                        </p:par>
                        <p:par>
                          <p:cTn id="130" fill="hold">
                            <p:stCondLst>
                              <p:cond delay="0"/>
                            </p:stCondLst>
                            <p:childTnLst>
                              <p:par>
                                <p:cTn id="131" presetID="1" presetClass="entr" presetSubtype="0" fill="hold" grpId="0" nodeType="afterEffect">
                                  <p:stCondLst>
                                    <p:cond delay="0"/>
                                  </p:stCondLst>
                                  <p:childTnLst>
                                    <p:set>
                                      <p:cBhvr>
                                        <p:cTn id="132" dur="1" fill="hold">
                                          <p:stCondLst>
                                            <p:cond delay="0"/>
                                          </p:stCondLst>
                                        </p:cTn>
                                        <p:tgtEl>
                                          <p:spTgt spid="521323"/>
                                        </p:tgtEl>
                                        <p:attrNameLst>
                                          <p:attrName>style.visibility</p:attrName>
                                        </p:attrNameLst>
                                      </p:cBhvr>
                                      <p:to>
                                        <p:strVal val="visible"/>
                                      </p:to>
                                    </p:set>
                                  </p:childTnLst>
                                </p:cTn>
                              </p:par>
                            </p:childTnLst>
                          </p:cTn>
                        </p:par>
                        <p:par>
                          <p:cTn id="133" fill="hold">
                            <p:stCondLst>
                              <p:cond delay="0"/>
                            </p:stCondLst>
                            <p:childTnLst>
                              <p:par>
                                <p:cTn id="134" presetID="1" presetClass="entr" presetSubtype="0" fill="hold" grpId="0" nodeType="afterEffect">
                                  <p:stCondLst>
                                    <p:cond delay="0"/>
                                  </p:stCondLst>
                                  <p:childTnLst>
                                    <p:set>
                                      <p:cBhvr>
                                        <p:cTn id="135" dur="1" fill="hold">
                                          <p:stCondLst>
                                            <p:cond delay="0"/>
                                          </p:stCondLst>
                                        </p:cTn>
                                        <p:tgtEl>
                                          <p:spTgt spid="521303"/>
                                        </p:tgtEl>
                                        <p:attrNameLst>
                                          <p:attrName>style.visibility</p:attrName>
                                        </p:attrNameLst>
                                      </p:cBhvr>
                                      <p:to>
                                        <p:strVal val="visible"/>
                                      </p:to>
                                    </p:set>
                                  </p:childTnLst>
                                </p:cTn>
                              </p:par>
                            </p:childTnLst>
                          </p:cTn>
                        </p:par>
                        <p:par>
                          <p:cTn id="136" fill="hold">
                            <p:stCondLst>
                              <p:cond delay="0"/>
                            </p:stCondLst>
                            <p:childTnLst>
                              <p:par>
                                <p:cTn id="137" presetID="1" presetClass="entr" presetSubtype="0" fill="hold" grpId="0" nodeType="afterEffect">
                                  <p:stCondLst>
                                    <p:cond delay="0"/>
                                  </p:stCondLst>
                                  <p:childTnLst>
                                    <p:set>
                                      <p:cBhvr>
                                        <p:cTn id="138" dur="1" fill="hold">
                                          <p:stCondLst>
                                            <p:cond delay="0"/>
                                          </p:stCondLst>
                                        </p:cTn>
                                        <p:tgtEl>
                                          <p:spTgt spid="521322"/>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521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339" grpId="0" animBg="1"/>
      <p:bldP spid="521340" grpId="0" animBg="1"/>
      <p:bldP spid="521341" grpId="0" animBg="1"/>
      <p:bldP spid="521342" grpId="0" animBg="1"/>
      <p:bldP spid="521343" grpId="0" animBg="1"/>
      <p:bldP spid="521344" grpId="0" animBg="1"/>
      <p:bldP spid="521336" grpId="0" animBg="1"/>
      <p:bldP spid="521256" grpId="0" animBg="1"/>
      <p:bldP spid="521299" grpId="0" animBg="1"/>
      <p:bldP spid="521300" grpId="0" animBg="1"/>
      <p:bldP spid="521301" grpId="0" animBg="1"/>
      <p:bldP spid="521302" grpId="0" animBg="1"/>
      <p:bldP spid="521303" grpId="0" animBg="1"/>
      <p:bldP spid="521304" grpId="0" animBg="1"/>
      <p:bldP spid="521305" grpId="0" animBg="1"/>
      <p:bldP spid="521306" grpId="0" animBg="1"/>
      <p:bldP spid="521308" grpId="0" animBg="1"/>
      <p:bldP spid="521311" grpId="0" animBg="1"/>
      <p:bldP spid="521314" grpId="0" animBg="1"/>
      <p:bldP spid="521316" grpId="0" animBg="1"/>
      <p:bldP spid="521317" grpId="0" animBg="1"/>
      <p:bldP spid="521318" grpId="0" animBg="1"/>
      <p:bldP spid="521319" grpId="0" animBg="1"/>
      <p:bldP spid="521320" grpId="0" animBg="1"/>
      <p:bldP spid="521321" grpId="0" animBg="1"/>
      <p:bldP spid="521322" grpId="0" animBg="1"/>
      <p:bldP spid="521323" grpId="0" animBg="1"/>
      <p:bldP spid="521324" grpId="0" animBg="1"/>
      <p:bldP spid="52133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4366" name="Group 78"/>
          <p:cNvGrpSpPr/>
          <p:nvPr/>
        </p:nvGrpSpPr>
        <p:grpSpPr bwMode="auto">
          <a:xfrm>
            <a:off x="4759325" y="1357275"/>
            <a:ext cx="1170285" cy="1093862"/>
            <a:chOff x="3050" y="972"/>
            <a:chExt cx="476" cy="462"/>
          </a:xfrm>
        </p:grpSpPr>
        <p:grpSp>
          <p:nvGrpSpPr>
            <p:cNvPr id="238652" name="Group 23"/>
            <p:cNvGrpSpPr/>
            <p:nvPr/>
          </p:nvGrpSpPr>
          <p:grpSpPr bwMode="auto">
            <a:xfrm>
              <a:off x="3061" y="981"/>
              <a:ext cx="465" cy="453"/>
              <a:chOff x="3425" y="1616"/>
              <a:chExt cx="465" cy="453"/>
            </a:xfrm>
          </p:grpSpPr>
          <p:sp>
            <p:nvSpPr>
              <p:cNvPr id="238655" name="Line 18"/>
              <p:cNvSpPr>
                <a:spLocks noChangeShapeType="1"/>
              </p:cNvSpPr>
              <p:nvPr/>
            </p:nvSpPr>
            <p:spPr bwMode="auto">
              <a:xfrm>
                <a:off x="3890" y="1616"/>
                <a:ext cx="0" cy="453"/>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8656" name="Line 19"/>
              <p:cNvSpPr>
                <a:spLocks noChangeShapeType="1"/>
              </p:cNvSpPr>
              <p:nvPr/>
            </p:nvSpPr>
            <p:spPr bwMode="auto">
              <a:xfrm rot="5400000">
                <a:off x="3652" y="1842"/>
                <a:ext cx="0" cy="453"/>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38653" name="Arc 76"/>
            <p:cNvSpPr/>
            <p:nvPr/>
          </p:nvSpPr>
          <p:spPr bwMode="auto">
            <a:xfrm flipH="1">
              <a:off x="3434" y="972"/>
              <a:ext cx="91" cy="452"/>
            </a:xfrm>
            <a:custGeom>
              <a:avLst/>
              <a:gdLst>
                <a:gd name="T0" fmla="*/ 0 w 21600"/>
                <a:gd name="T1" fmla="*/ 0 h 42327"/>
                <a:gd name="T2" fmla="*/ 0 w 21600"/>
                <a:gd name="T3" fmla="*/ 0 h 42327"/>
                <a:gd name="T4" fmla="*/ 0 w 21600"/>
                <a:gd name="T5" fmla="*/ 0 h 42327"/>
                <a:gd name="T6" fmla="*/ 0 60000 65536"/>
                <a:gd name="T7" fmla="*/ 0 60000 65536"/>
                <a:gd name="T8" fmla="*/ 0 60000 65536"/>
              </a:gdLst>
              <a:ahLst/>
              <a:cxnLst>
                <a:cxn ang="T6">
                  <a:pos x="T0" y="T1"/>
                </a:cxn>
                <a:cxn ang="T7">
                  <a:pos x="T2" y="T3"/>
                </a:cxn>
                <a:cxn ang="T8">
                  <a:pos x="T4" y="T5"/>
                </a:cxn>
              </a:cxnLst>
              <a:rect l="0" t="0" r="r" b="b"/>
              <a:pathLst>
                <a:path w="21600" h="42327" fill="none" extrusionOk="0">
                  <a:moveTo>
                    <a:pt x="-1" y="0"/>
                  </a:moveTo>
                  <a:cubicBezTo>
                    <a:pt x="11929" y="0"/>
                    <a:pt x="21600" y="9670"/>
                    <a:pt x="21600" y="21600"/>
                  </a:cubicBezTo>
                  <a:cubicBezTo>
                    <a:pt x="21600" y="31187"/>
                    <a:pt x="15279" y="39627"/>
                    <a:pt x="6079" y="42326"/>
                  </a:cubicBezTo>
                </a:path>
                <a:path w="21600" h="42327" stroke="0" extrusionOk="0">
                  <a:moveTo>
                    <a:pt x="-1" y="0"/>
                  </a:moveTo>
                  <a:cubicBezTo>
                    <a:pt x="11929" y="0"/>
                    <a:pt x="21600" y="9670"/>
                    <a:pt x="21600" y="21600"/>
                  </a:cubicBezTo>
                  <a:cubicBezTo>
                    <a:pt x="21600" y="31187"/>
                    <a:pt x="15279" y="39627"/>
                    <a:pt x="6079" y="42326"/>
                  </a:cubicBezTo>
                  <a:lnTo>
                    <a:pt x="0" y="21600"/>
                  </a:lnTo>
                  <a:lnTo>
                    <a:pt x="-1" y="0"/>
                  </a:lnTo>
                  <a:close/>
                </a:path>
              </a:pathLst>
            </a:custGeom>
            <a:noFill/>
            <a:ln w="9525">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8654" name="Arc 77"/>
            <p:cNvSpPr/>
            <p:nvPr/>
          </p:nvSpPr>
          <p:spPr bwMode="auto">
            <a:xfrm flipH="1">
              <a:off x="3050" y="1344"/>
              <a:ext cx="455" cy="90"/>
            </a:xfrm>
            <a:custGeom>
              <a:avLst/>
              <a:gdLst>
                <a:gd name="T0" fmla="*/ 0 w 43200"/>
                <a:gd name="T1" fmla="*/ 0 h 22954"/>
                <a:gd name="T2" fmla="*/ 0 w 43200"/>
                <a:gd name="T3" fmla="*/ 0 h 22954"/>
                <a:gd name="T4" fmla="*/ 0 w 43200"/>
                <a:gd name="T5" fmla="*/ 0 h 22954"/>
                <a:gd name="T6" fmla="*/ 0 60000 65536"/>
                <a:gd name="T7" fmla="*/ 0 60000 65536"/>
                <a:gd name="T8" fmla="*/ 0 60000 65536"/>
              </a:gdLst>
              <a:ahLst/>
              <a:cxnLst>
                <a:cxn ang="T6">
                  <a:pos x="T0" y="T1"/>
                </a:cxn>
                <a:cxn ang="T7">
                  <a:pos x="T2" y="T3"/>
                </a:cxn>
                <a:cxn ang="T8">
                  <a:pos x="T4" y="T5"/>
                </a:cxn>
              </a:cxnLst>
              <a:rect l="0" t="0" r="r" b="b"/>
              <a:pathLst>
                <a:path w="43200" h="22954" fill="none" extrusionOk="0">
                  <a:moveTo>
                    <a:pt x="42" y="22953"/>
                  </a:moveTo>
                  <a:cubicBezTo>
                    <a:pt x="14" y="22503"/>
                    <a:pt x="0" y="22051"/>
                    <a:pt x="0" y="21600"/>
                  </a:cubicBezTo>
                  <a:cubicBezTo>
                    <a:pt x="0" y="9670"/>
                    <a:pt x="9670" y="0"/>
                    <a:pt x="21600" y="0"/>
                  </a:cubicBezTo>
                  <a:cubicBezTo>
                    <a:pt x="33529" y="0"/>
                    <a:pt x="43200" y="9670"/>
                    <a:pt x="43200" y="21600"/>
                  </a:cubicBezTo>
                  <a:cubicBezTo>
                    <a:pt x="43200" y="21719"/>
                    <a:pt x="43199" y="21838"/>
                    <a:pt x="43197" y="21958"/>
                  </a:cubicBezTo>
                </a:path>
                <a:path w="43200" h="22954" stroke="0" extrusionOk="0">
                  <a:moveTo>
                    <a:pt x="42" y="22953"/>
                  </a:moveTo>
                  <a:cubicBezTo>
                    <a:pt x="14" y="22503"/>
                    <a:pt x="0" y="22051"/>
                    <a:pt x="0" y="21600"/>
                  </a:cubicBezTo>
                  <a:cubicBezTo>
                    <a:pt x="0" y="9670"/>
                    <a:pt x="9670" y="0"/>
                    <a:pt x="21600" y="0"/>
                  </a:cubicBezTo>
                  <a:cubicBezTo>
                    <a:pt x="33529" y="0"/>
                    <a:pt x="43200" y="9670"/>
                    <a:pt x="43200" y="21600"/>
                  </a:cubicBezTo>
                  <a:cubicBezTo>
                    <a:pt x="43200" y="21719"/>
                    <a:pt x="43199" y="21838"/>
                    <a:pt x="43197" y="21958"/>
                  </a:cubicBezTo>
                  <a:lnTo>
                    <a:pt x="21600" y="21600"/>
                  </a:lnTo>
                  <a:lnTo>
                    <a:pt x="42" y="22953"/>
                  </a:lnTo>
                  <a:close/>
                </a:path>
              </a:pathLst>
            </a:custGeom>
            <a:noFill/>
            <a:ln w="9525">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524290" name="Rectangle 2"/>
          <p:cNvSpPr>
            <a:spLocks noGrp="1" noChangeArrowheads="1"/>
          </p:cNvSpPr>
          <p:nvPr>
            <p:ph type="body" idx="1"/>
          </p:nvPr>
        </p:nvSpPr>
        <p:spPr>
          <a:xfrm>
            <a:off x="395288" y="4365625"/>
            <a:ext cx="8496300" cy="17272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lnSpc>
                <a:spcPct val="130000"/>
              </a:lnSpc>
              <a:spcBef>
                <a:spcPct val="0"/>
              </a:spcBef>
              <a:buFontTx/>
              <a:buNone/>
              <a:defRPr/>
            </a:pPr>
            <a:r>
              <a:rPr lang="en-US" altLang="zh-CN" sz="2800" dirty="0"/>
              <a:t>	P</a:t>
            </a:r>
            <a:r>
              <a:rPr lang="en-US" altLang="zh-CN" sz="2800" baseline="-25000" dirty="0"/>
              <a:t>G</a:t>
            </a:r>
            <a:r>
              <a:rPr lang="en-US" altLang="zh-CN" sz="2800" dirty="0"/>
              <a:t>(</a:t>
            </a:r>
            <a:r>
              <a:rPr lang="en-US" altLang="zh-CN" sz="2800" i="1" dirty="0"/>
              <a:t>k</a:t>
            </a:r>
            <a:r>
              <a:rPr lang="en-US" altLang="zh-CN" sz="2800" dirty="0"/>
              <a:t>)</a:t>
            </a:r>
            <a:r>
              <a:rPr lang="en-US" altLang="zh-CN" sz="2800" dirty="0">
                <a:solidFill>
                  <a:srgbClr val="CCFFCC"/>
                </a:solidFill>
              </a:rPr>
              <a:t> </a:t>
            </a:r>
            <a:r>
              <a:rPr lang="en-US" altLang="zh-CN" sz="2800" dirty="0"/>
              <a:t>= P</a:t>
            </a:r>
            <a:r>
              <a:rPr lang="en-US" altLang="zh-CN" sz="2800" baseline="-25000" dirty="0"/>
              <a:t>K</a:t>
            </a:r>
            <a:r>
              <a:rPr lang="en-US" altLang="zh-CN" sz="2800" baseline="-46000" dirty="0"/>
              <a:t>4</a:t>
            </a:r>
            <a:r>
              <a:rPr lang="en-US" altLang="zh-CN" sz="2800" dirty="0"/>
              <a:t>(</a:t>
            </a:r>
            <a:r>
              <a:rPr lang="en-US" altLang="zh-CN" sz="2800" i="1" dirty="0"/>
              <a:t>k</a:t>
            </a:r>
            <a:r>
              <a:rPr lang="en-US" altLang="zh-CN" sz="2800" dirty="0"/>
              <a:t>)+ 2P</a:t>
            </a:r>
            <a:r>
              <a:rPr lang="en-US" altLang="zh-CN" sz="2800" baseline="-25000" dirty="0"/>
              <a:t>K</a:t>
            </a:r>
            <a:r>
              <a:rPr lang="en-US" altLang="zh-CN" sz="2800" baseline="-46000" dirty="0"/>
              <a:t>3</a:t>
            </a:r>
            <a:r>
              <a:rPr lang="en-US" altLang="zh-CN" sz="2800" dirty="0"/>
              <a:t>(</a:t>
            </a:r>
            <a:r>
              <a:rPr lang="en-US" altLang="zh-CN" sz="2800" i="1" dirty="0"/>
              <a:t>k</a:t>
            </a:r>
            <a:r>
              <a:rPr lang="en-US" altLang="zh-CN" sz="2800" dirty="0"/>
              <a:t>)+ P</a:t>
            </a:r>
            <a:r>
              <a:rPr lang="en-US" altLang="zh-CN" sz="2800" baseline="-25000" dirty="0"/>
              <a:t>K</a:t>
            </a:r>
            <a:r>
              <a:rPr lang="en-US" altLang="zh-CN" sz="2800" baseline="-46000" dirty="0"/>
              <a:t>2</a:t>
            </a:r>
            <a:r>
              <a:rPr lang="en-US" altLang="zh-CN" sz="2800" dirty="0"/>
              <a:t>(</a:t>
            </a:r>
            <a:r>
              <a:rPr lang="en-US" altLang="zh-CN" sz="2800" i="1" dirty="0"/>
              <a:t>k</a:t>
            </a:r>
            <a:r>
              <a:rPr lang="en-US" altLang="zh-CN" sz="2800" dirty="0"/>
              <a:t>)</a:t>
            </a:r>
          </a:p>
          <a:p>
            <a:pPr marL="609600" indent="-609600">
              <a:lnSpc>
                <a:spcPct val="130000"/>
              </a:lnSpc>
              <a:spcBef>
                <a:spcPct val="0"/>
              </a:spcBef>
              <a:buFontTx/>
              <a:buNone/>
              <a:defRPr/>
            </a:pPr>
            <a:r>
              <a:rPr lang="en-US" altLang="zh-CN" sz="2800" i="1" dirty="0"/>
              <a:t>		      = k</a:t>
            </a:r>
            <a:r>
              <a:rPr lang="en-US" altLang="zh-CN" sz="2800" dirty="0"/>
              <a:t>(</a:t>
            </a:r>
            <a:r>
              <a:rPr lang="en-US" altLang="zh-CN" sz="2800" i="1" dirty="0"/>
              <a:t>k</a:t>
            </a:r>
            <a:r>
              <a:rPr lang="en-US" altLang="zh-CN" sz="2800" dirty="0">
                <a:sym typeface="Symbol" panose="05050102010706020507" pitchFamily="18" charset="2"/>
              </a:rPr>
              <a:t></a:t>
            </a:r>
            <a:r>
              <a:rPr lang="en-US" altLang="zh-CN" sz="2800" dirty="0"/>
              <a:t>1)(</a:t>
            </a:r>
            <a:r>
              <a:rPr lang="en-US" altLang="zh-CN" sz="2800" i="1" dirty="0"/>
              <a:t>k</a:t>
            </a:r>
            <a:r>
              <a:rPr lang="en-US" altLang="zh-CN" sz="2800" dirty="0">
                <a:sym typeface="Symbol" panose="05050102010706020507" pitchFamily="18" charset="2"/>
              </a:rPr>
              <a:t></a:t>
            </a:r>
            <a:r>
              <a:rPr lang="en-US" altLang="zh-CN" sz="2800" dirty="0"/>
              <a:t>2)(</a:t>
            </a:r>
            <a:r>
              <a:rPr lang="en-US" altLang="zh-CN" sz="2800" i="1" dirty="0"/>
              <a:t>k</a:t>
            </a:r>
            <a:r>
              <a:rPr lang="en-US" altLang="zh-CN" sz="2800" dirty="0">
                <a:sym typeface="Symbol" panose="05050102010706020507" pitchFamily="18" charset="2"/>
              </a:rPr>
              <a:t></a:t>
            </a:r>
            <a:r>
              <a:rPr lang="en-US" altLang="zh-CN" sz="2800" dirty="0"/>
              <a:t>3)+2</a:t>
            </a:r>
            <a:r>
              <a:rPr lang="en-US" altLang="zh-CN" sz="2800" i="1" dirty="0"/>
              <a:t>k</a:t>
            </a:r>
            <a:r>
              <a:rPr lang="en-US" altLang="zh-CN" sz="2800" dirty="0"/>
              <a:t>(</a:t>
            </a:r>
            <a:r>
              <a:rPr lang="en-US" altLang="zh-CN" sz="2800" i="1" dirty="0"/>
              <a:t>k</a:t>
            </a:r>
            <a:r>
              <a:rPr lang="en-US" altLang="zh-CN" sz="2800" dirty="0">
                <a:sym typeface="Symbol" panose="05050102010706020507" pitchFamily="18" charset="2"/>
              </a:rPr>
              <a:t></a:t>
            </a:r>
            <a:r>
              <a:rPr lang="en-US" altLang="zh-CN" sz="2800" dirty="0"/>
              <a:t>1)(</a:t>
            </a:r>
            <a:r>
              <a:rPr lang="en-US" altLang="zh-CN" sz="2800" i="1" dirty="0"/>
              <a:t>k</a:t>
            </a:r>
            <a:r>
              <a:rPr lang="en-US" altLang="zh-CN" sz="2800" dirty="0">
                <a:sym typeface="Symbol" panose="05050102010706020507" pitchFamily="18" charset="2"/>
              </a:rPr>
              <a:t></a:t>
            </a:r>
            <a:r>
              <a:rPr lang="en-US" altLang="zh-CN" sz="2800" dirty="0"/>
              <a:t>2)+</a:t>
            </a:r>
            <a:r>
              <a:rPr lang="en-US" altLang="zh-CN" sz="2800" i="1" dirty="0"/>
              <a:t>k</a:t>
            </a:r>
            <a:r>
              <a:rPr lang="en-US" altLang="zh-CN" sz="2800" dirty="0"/>
              <a:t>(</a:t>
            </a:r>
            <a:r>
              <a:rPr lang="en-US" altLang="zh-CN" sz="2800" i="1" dirty="0"/>
              <a:t>k</a:t>
            </a:r>
            <a:r>
              <a:rPr lang="en-US" altLang="zh-CN" sz="2800" dirty="0">
                <a:sym typeface="Symbol" panose="05050102010706020507" pitchFamily="18" charset="2"/>
              </a:rPr>
              <a:t></a:t>
            </a:r>
            <a:r>
              <a:rPr lang="en-US" altLang="zh-CN" sz="2800" dirty="0"/>
              <a:t>1)</a:t>
            </a:r>
            <a:endParaRPr lang="en-US" altLang="zh-CN" sz="2800" i="1" dirty="0"/>
          </a:p>
          <a:p>
            <a:pPr marL="609600" indent="-609600">
              <a:lnSpc>
                <a:spcPct val="130000"/>
              </a:lnSpc>
              <a:spcBef>
                <a:spcPct val="0"/>
              </a:spcBef>
              <a:buFontTx/>
              <a:buNone/>
              <a:defRPr/>
            </a:pPr>
            <a:r>
              <a:rPr lang="en-US" altLang="zh-CN" sz="2800" dirty="0"/>
              <a:t>		       = </a:t>
            </a:r>
            <a:r>
              <a:rPr lang="en-US" altLang="zh-CN" sz="2800" i="1" dirty="0"/>
              <a:t>k</a:t>
            </a:r>
            <a:r>
              <a:rPr lang="en-US" altLang="zh-CN" sz="2800" baseline="30000" dirty="0"/>
              <a:t>4</a:t>
            </a:r>
            <a:r>
              <a:rPr lang="en-US" altLang="zh-CN" sz="2800" dirty="0">
                <a:sym typeface="Symbol" panose="05050102010706020507" pitchFamily="18" charset="2"/>
              </a:rPr>
              <a:t>4</a:t>
            </a:r>
            <a:r>
              <a:rPr lang="en-US" altLang="zh-CN" sz="2800" i="1" dirty="0"/>
              <a:t>k</a:t>
            </a:r>
            <a:r>
              <a:rPr lang="en-US" altLang="zh-CN" sz="2800" baseline="30000" dirty="0">
                <a:sym typeface="Symbol" panose="05050102010706020507" pitchFamily="18" charset="2"/>
              </a:rPr>
              <a:t>3</a:t>
            </a:r>
            <a:r>
              <a:rPr lang="en-US" altLang="zh-CN" sz="2800" dirty="0"/>
              <a:t>+6</a:t>
            </a:r>
            <a:r>
              <a:rPr lang="en-US" altLang="zh-CN" sz="2800" i="1" dirty="0"/>
              <a:t>k</a:t>
            </a:r>
            <a:r>
              <a:rPr lang="en-US" altLang="zh-CN" sz="2800" baseline="30000" dirty="0">
                <a:sym typeface="Symbol" panose="05050102010706020507" pitchFamily="18" charset="2"/>
              </a:rPr>
              <a:t>2</a:t>
            </a:r>
            <a:r>
              <a:rPr lang="en-US" altLang="zh-CN" sz="2800" dirty="0">
                <a:sym typeface="Symbol" panose="05050102010706020507" pitchFamily="18" charset="2"/>
              </a:rPr>
              <a:t></a:t>
            </a:r>
            <a:r>
              <a:rPr lang="en-US" altLang="zh-CN" sz="2800" dirty="0"/>
              <a:t>3</a:t>
            </a:r>
            <a:r>
              <a:rPr lang="en-US" altLang="zh-CN" sz="2800" i="1" dirty="0"/>
              <a:t>k</a:t>
            </a:r>
            <a:endParaRPr lang="en-US" altLang="zh-CN" sz="2800" dirty="0"/>
          </a:p>
        </p:txBody>
      </p:sp>
      <p:grpSp>
        <p:nvGrpSpPr>
          <p:cNvPr id="238596" name="Group 10"/>
          <p:cNvGrpSpPr/>
          <p:nvPr/>
        </p:nvGrpSpPr>
        <p:grpSpPr bwMode="auto">
          <a:xfrm>
            <a:off x="893763" y="1544638"/>
            <a:ext cx="739775" cy="719137"/>
            <a:chOff x="2471" y="754"/>
            <a:chExt cx="466" cy="453"/>
          </a:xfrm>
        </p:grpSpPr>
        <p:sp>
          <p:nvSpPr>
            <p:cNvPr id="238648" name="Line 5"/>
            <p:cNvSpPr>
              <a:spLocks noChangeShapeType="1"/>
            </p:cNvSpPr>
            <p:nvPr/>
          </p:nvSpPr>
          <p:spPr bwMode="auto">
            <a:xfrm>
              <a:off x="2472" y="754"/>
              <a:ext cx="0" cy="453"/>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8649" name="Line 6"/>
            <p:cNvSpPr>
              <a:spLocks noChangeShapeType="1"/>
            </p:cNvSpPr>
            <p:nvPr/>
          </p:nvSpPr>
          <p:spPr bwMode="auto">
            <a:xfrm>
              <a:off x="2937" y="754"/>
              <a:ext cx="0" cy="453"/>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8650" name="Line 7"/>
            <p:cNvSpPr>
              <a:spLocks noChangeShapeType="1"/>
            </p:cNvSpPr>
            <p:nvPr/>
          </p:nvSpPr>
          <p:spPr bwMode="auto">
            <a:xfrm rot="5400000">
              <a:off x="2699" y="980"/>
              <a:ext cx="0" cy="453"/>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8651" name="Line 8"/>
            <p:cNvSpPr>
              <a:spLocks noChangeShapeType="1"/>
            </p:cNvSpPr>
            <p:nvPr/>
          </p:nvSpPr>
          <p:spPr bwMode="auto">
            <a:xfrm rot="5400000">
              <a:off x="2698" y="527"/>
              <a:ext cx="0" cy="453"/>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413701" name="Rectangle 9"/>
          <p:cNvSpPr>
            <a:spLocks noGrp="1" noChangeArrowheads="1"/>
          </p:cNvSpPr>
          <p:nvPr>
            <p:ph type="title"/>
          </p:nvPr>
        </p:nvSpPr>
        <p:spPr>
          <a:xfrm>
            <a:off x="63723" y="116632"/>
            <a:ext cx="9021315" cy="720725"/>
          </a:xfrm>
        </p:spPr>
        <p:txBody>
          <a:bodyPr/>
          <a:lstStyle/>
          <a:p>
            <a:pPr algn="l" eaLnBrk="1" hangingPunct="1">
              <a:defRPr/>
            </a:pPr>
            <a:r>
              <a:rPr lang="zh-CN" altLang="en-US" dirty="0">
                <a:solidFill>
                  <a:srgbClr val="FF0000"/>
                </a:solidFill>
              </a:rPr>
              <a:t>色数多项式：稠密的用加好些：</a:t>
            </a:r>
            <a:r>
              <a:rPr lang="en-US" altLang="zh-CN" dirty="0">
                <a:solidFill>
                  <a:srgbClr val="FF0000"/>
                </a:solidFill>
              </a:rPr>
              <a:t>C4</a:t>
            </a:r>
            <a:endParaRPr lang="zh-CN" altLang="en-US" dirty="0">
              <a:solidFill>
                <a:srgbClr val="FF0000"/>
              </a:solidFill>
            </a:endParaRPr>
          </a:p>
        </p:txBody>
      </p:sp>
      <p:grpSp>
        <p:nvGrpSpPr>
          <p:cNvPr id="524310" name="Group 22"/>
          <p:cNvGrpSpPr/>
          <p:nvPr/>
        </p:nvGrpSpPr>
        <p:grpSpPr bwMode="auto">
          <a:xfrm>
            <a:off x="2843213" y="1544638"/>
            <a:ext cx="936699" cy="1020266"/>
            <a:chOff x="1746" y="1616"/>
            <a:chExt cx="466" cy="453"/>
          </a:xfrm>
        </p:grpSpPr>
        <p:sp>
          <p:nvSpPr>
            <p:cNvPr id="238643" name="Line 12"/>
            <p:cNvSpPr>
              <a:spLocks noChangeShapeType="1"/>
            </p:cNvSpPr>
            <p:nvPr/>
          </p:nvSpPr>
          <p:spPr bwMode="auto">
            <a:xfrm>
              <a:off x="1747" y="1616"/>
              <a:ext cx="0" cy="453"/>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8644" name="Line 13"/>
            <p:cNvSpPr>
              <a:spLocks noChangeShapeType="1"/>
            </p:cNvSpPr>
            <p:nvPr/>
          </p:nvSpPr>
          <p:spPr bwMode="auto">
            <a:xfrm>
              <a:off x="2212" y="1616"/>
              <a:ext cx="0" cy="453"/>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8645" name="Line 14"/>
            <p:cNvSpPr>
              <a:spLocks noChangeShapeType="1"/>
            </p:cNvSpPr>
            <p:nvPr/>
          </p:nvSpPr>
          <p:spPr bwMode="auto">
            <a:xfrm rot="5400000">
              <a:off x="1974" y="1842"/>
              <a:ext cx="0" cy="453"/>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8646" name="Line 15"/>
            <p:cNvSpPr>
              <a:spLocks noChangeShapeType="1"/>
            </p:cNvSpPr>
            <p:nvPr/>
          </p:nvSpPr>
          <p:spPr bwMode="auto">
            <a:xfrm rot="5400000">
              <a:off x="1973" y="1389"/>
              <a:ext cx="0" cy="453"/>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8647" name="Line 21"/>
            <p:cNvSpPr>
              <a:spLocks noChangeShapeType="1"/>
            </p:cNvSpPr>
            <p:nvPr/>
          </p:nvSpPr>
          <p:spPr bwMode="auto">
            <a:xfrm rot="16200000" flipV="1">
              <a:off x="1746" y="1616"/>
              <a:ext cx="453" cy="454"/>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524334" name="Group 46"/>
          <p:cNvGrpSpPr/>
          <p:nvPr/>
        </p:nvGrpSpPr>
        <p:grpSpPr bwMode="auto">
          <a:xfrm>
            <a:off x="4572000" y="3141663"/>
            <a:ext cx="720725" cy="719137"/>
            <a:chOff x="1960" y="2478"/>
            <a:chExt cx="454" cy="453"/>
          </a:xfrm>
        </p:grpSpPr>
        <p:sp>
          <p:nvSpPr>
            <p:cNvPr id="238640" name="Line 31"/>
            <p:cNvSpPr>
              <a:spLocks noChangeShapeType="1"/>
            </p:cNvSpPr>
            <p:nvPr/>
          </p:nvSpPr>
          <p:spPr bwMode="auto">
            <a:xfrm>
              <a:off x="1961" y="2478"/>
              <a:ext cx="0" cy="453"/>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8641" name="Line 33"/>
            <p:cNvSpPr>
              <a:spLocks noChangeShapeType="1"/>
            </p:cNvSpPr>
            <p:nvPr/>
          </p:nvSpPr>
          <p:spPr bwMode="auto">
            <a:xfrm rot="5400000">
              <a:off x="2188" y="2704"/>
              <a:ext cx="0" cy="453"/>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8642" name="Line 35"/>
            <p:cNvSpPr>
              <a:spLocks noChangeShapeType="1"/>
            </p:cNvSpPr>
            <p:nvPr/>
          </p:nvSpPr>
          <p:spPr bwMode="auto">
            <a:xfrm rot="16200000" flipV="1">
              <a:off x="1960" y="2478"/>
              <a:ext cx="453" cy="454"/>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24329" name="Line 41"/>
          <p:cNvSpPr>
            <a:spLocks noChangeShapeType="1"/>
          </p:cNvSpPr>
          <p:nvPr/>
        </p:nvSpPr>
        <p:spPr bwMode="auto">
          <a:xfrm rot="5400000">
            <a:off x="8100219" y="3501231"/>
            <a:ext cx="0" cy="719138"/>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24332" name="Group 44"/>
          <p:cNvGrpSpPr/>
          <p:nvPr/>
        </p:nvGrpSpPr>
        <p:grpSpPr bwMode="auto">
          <a:xfrm>
            <a:off x="2827337" y="2852738"/>
            <a:ext cx="1239837" cy="1152326"/>
            <a:chOff x="568" y="2296"/>
            <a:chExt cx="691" cy="649"/>
          </a:xfrm>
        </p:grpSpPr>
        <p:grpSp>
          <p:nvGrpSpPr>
            <p:cNvPr id="238633" name="Group 24"/>
            <p:cNvGrpSpPr/>
            <p:nvPr/>
          </p:nvGrpSpPr>
          <p:grpSpPr bwMode="auto">
            <a:xfrm>
              <a:off x="793" y="2478"/>
              <a:ext cx="466" cy="453"/>
              <a:chOff x="1746" y="1616"/>
              <a:chExt cx="466" cy="453"/>
            </a:xfrm>
          </p:grpSpPr>
          <p:sp>
            <p:nvSpPr>
              <p:cNvPr id="238635" name="Line 25"/>
              <p:cNvSpPr>
                <a:spLocks noChangeShapeType="1"/>
              </p:cNvSpPr>
              <p:nvPr/>
            </p:nvSpPr>
            <p:spPr bwMode="auto">
              <a:xfrm>
                <a:off x="1747" y="1616"/>
                <a:ext cx="0" cy="453"/>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8636" name="Line 26"/>
              <p:cNvSpPr>
                <a:spLocks noChangeShapeType="1"/>
              </p:cNvSpPr>
              <p:nvPr/>
            </p:nvSpPr>
            <p:spPr bwMode="auto">
              <a:xfrm>
                <a:off x="2212" y="1616"/>
                <a:ext cx="0" cy="453"/>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8637" name="Line 27"/>
              <p:cNvSpPr>
                <a:spLocks noChangeShapeType="1"/>
              </p:cNvSpPr>
              <p:nvPr/>
            </p:nvSpPr>
            <p:spPr bwMode="auto">
              <a:xfrm rot="5400000">
                <a:off x="1974" y="1842"/>
                <a:ext cx="0" cy="453"/>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8638" name="Line 28"/>
              <p:cNvSpPr>
                <a:spLocks noChangeShapeType="1"/>
              </p:cNvSpPr>
              <p:nvPr/>
            </p:nvSpPr>
            <p:spPr bwMode="auto">
              <a:xfrm rot="5400000">
                <a:off x="1973" y="1389"/>
                <a:ext cx="0" cy="453"/>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8639" name="Line 29"/>
              <p:cNvSpPr>
                <a:spLocks noChangeShapeType="1"/>
              </p:cNvSpPr>
              <p:nvPr/>
            </p:nvSpPr>
            <p:spPr bwMode="auto">
              <a:xfrm rot="16200000" flipV="1">
                <a:off x="1746" y="1616"/>
                <a:ext cx="453" cy="454"/>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38634" name="Arc 43"/>
            <p:cNvSpPr/>
            <p:nvPr/>
          </p:nvSpPr>
          <p:spPr bwMode="auto">
            <a:xfrm flipH="1">
              <a:off x="568" y="2296"/>
              <a:ext cx="684" cy="649"/>
            </a:xfrm>
            <a:custGeom>
              <a:avLst/>
              <a:gdLst>
                <a:gd name="T0" fmla="*/ 0 w 39600"/>
                <a:gd name="T1" fmla="*/ 0 h 40900"/>
                <a:gd name="T2" fmla="*/ 0 w 39600"/>
                <a:gd name="T3" fmla="*/ 0 h 40900"/>
                <a:gd name="T4" fmla="*/ 0 w 39600"/>
                <a:gd name="T5" fmla="*/ 0 h 40900"/>
                <a:gd name="T6" fmla="*/ 0 60000 65536"/>
                <a:gd name="T7" fmla="*/ 0 60000 65536"/>
                <a:gd name="T8" fmla="*/ 0 60000 65536"/>
              </a:gdLst>
              <a:ahLst/>
              <a:cxnLst>
                <a:cxn ang="T6">
                  <a:pos x="T0" y="T1"/>
                </a:cxn>
                <a:cxn ang="T7">
                  <a:pos x="T2" y="T3"/>
                </a:cxn>
                <a:cxn ang="T8">
                  <a:pos x="T4" y="T5"/>
                </a:cxn>
              </a:cxnLst>
              <a:rect l="0" t="0" r="r" b="b"/>
              <a:pathLst>
                <a:path w="39600" h="40900" fill="none" extrusionOk="0">
                  <a:moveTo>
                    <a:pt x="-1" y="9660"/>
                  </a:moveTo>
                  <a:cubicBezTo>
                    <a:pt x="4001" y="3627"/>
                    <a:pt x="10759" y="-1"/>
                    <a:pt x="18000" y="0"/>
                  </a:cubicBezTo>
                  <a:cubicBezTo>
                    <a:pt x="29929" y="0"/>
                    <a:pt x="39600" y="9670"/>
                    <a:pt x="39600" y="21600"/>
                  </a:cubicBezTo>
                  <a:cubicBezTo>
                    <a:pt x="39600" y="29765"/>
                    <a:pt x="34995" y="37233"/>
                    <a:pt x="27698" y="40899"/>
                  </a:cubicBezTo>
                </a:path>
                <a:path w="39600" h="40900" stroke="0" extrusionOk="0">
                  <a:moveTo>
                    <a:pt x="-1" y="9660"/>
                  </a:moveTo>
                  <a:cubicBezTo>
                    <a:pt x="4001" y="3627"/>
                    <a:pt x="10759" y="-1"/>
                    <a:pt x="18000" y="0"/>
                  </a:cubicBezTo>
                  <a:cubicBezTo>
                    <a:pt x="29929" y="0"/>
                    <a:pt x="39600" y="9670"/>
                    <a:pt x="39600" y="21600"/>
                  </a:cubicBezTo>
                  <a:cubicBezTo>
                    <a:pt x="39600" y="29765"/>
                    <a:pt x="34995" y="37233"/>
                    <a:pt x="27698" y="40899"/>
                  </a:cubicBezTo>
                  <a:lnTo>
                    <a:pt x="18000" y="21600"/>
                  </a:lnTo>
                  <a:lnTo>
                    <a:pt x="-1" y="9660"/>
                  </a:lnTo>
                  <a:close/>
                </a:path>
              </a:pathLst>
            </a:custGeom>
            <a:noFill/>
            <a:ln w="9525">
              <a:solidFill>
                <a:srgbClr val="FF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524335" name="Group 47"/>
          <p:cNvGrpSpPr/>
          <p:nvPr/>
        </p:nvGrpSpPr>
        <p:grpSpPr bwMode="auto">
          <a:xfrm>
            <a:off x="6300788" y="3141663"/>
            <a:ext cx="738187" cy="719137"/>
            <a:chOff x="3243" y="2478"/>
            <a:chExt cx="465" cy="453"/>
          </a:xfrm>
        </p:grpSpPr>
        <p:grpSp>
          <p:nvGrpSpPr>
            <p:cNvPr id="238629" name="Group 36"/>
            <p:cNvGrpSpPr/>
            <p:nvPr/>
          </p:nvGrpSpPr>
          <p:grpSpPr bwMode="auto">
            <a:xfrm>
              <a:off x="3243" y="2478"/>
              <a:ext cx="465" cy="453"/>
              <a:chOff x="3425" y="1616"/>
              <a:chExt cx="465" cy="453"/>
            </a:xfrm>
          </p:grpSpPr>
          <p:sp>
            <p:nvSpPr>
              <p:cNvPr id="238631" name="Line 37"/>
              <p:cNvSpPr>
                <a:spLocks noChangeShapeType="1"/>
              </p:cNvSpPr>
              <p:nvPr/>
            </p:nvSpPr>
            <p:spPr bwMode="auto">
              <a:xfrm>
                <a:off x="3890" y="1616"/>
                <a:ext cx="0" cy="453"/>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8632" name="Line 38"/>
              <p:cNvSpPr>
                <a:spLocks noChangeShapeType="1"/>
              </p:cNvSpPr>
              <p:nvPr/>
            </p:nvSpPr>
            <p:spPr bwMode="auto">
              <a:xfrm rot="5400000">
                <a:off x="3652" y="1842"/>
                <a:ext cx="0" cy="453"/>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38630" name="Line 45"/>
            <p:cNvSpPr>
              <a:spLocks noChangeShapeType="1"/>
            </p:cNvSpPr>
            <p:nvPr/>
          </p:nvSpPr>
          <p:spPr bwMode="auto">
            <a:xfrm rot="5400000" flipH="1" flipV="1">
              <a:off x="3243" y="2478"/>
              <a:ext cx="453" cy="453"/>
            </a:xfrm>
            <a:prstGeom prst="line">
              <a:avLst/>
            </a:prstGeom>
            <a:noFill/>
            <a:ln w="28575">
              <a:solidFill>
                <a:srgbClr val="FF00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24337" name="Oval 49"/>
          <p:cNvSpPr>
            <a:spLocks noChangeArrowheads="1"/>
          </p:cNvSpPr>
          <p:nvPr/>
        </p:nvSpPr>
        <p:spPr bwMode="auto">
          <a:xfrm>
            <a:off x="827088" y="1485900"/>
            <a:ext cx="144462" cy="144463"/>
          </a:xfrm>
          <a:prstGeom prst="ellipse">
            <a:avLst/>
          </a:prstGeom>
          <a:solidFill>
            <a:srgbClr val="0000FF"/>
          </a:solid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endParaRPr lang="zh-CN" altLang="en-US" sz="1800" b="0">
              <a:solidFill>
                <a:srgbClr val="000000"/>
              </a:solidFill>
            </a:endParaRPr>
          </a:p>
        </p:txBody>
      </p:sp>
      <p:sp>
        <p:nvSpPr>
          <p:cNvPr id="524338" name="Oval 50"/>
          <p:cNvSpPr>
            <a:spLocks noChangeArrowheads="1"/>
          </p:cNvSpPr>
          <p:nvPr/>
        </p:nvSpPr>
        <p:spPr bwMode="auto">
          <a:xfrm>
            <a:off x="1560513" y="2190750"/>
            <a:ext cx="144462" cy="144463"/>
          </a:xfrm>
          <a:prstGeom prst="ellipse">
            <a:avLst/>
          </a:prstGeom>
          <a:solidFill>
            <a:srgbClr val="0000FF"/>
          </a:solid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endParaRPr lang="zh-CN" altLang="en-US" sz="1800" b="0">
              <a:solidFill>
                <a:srgbClr val="000000"/>
              </a:solidFill>
            </a:endParaRPr>
          </a:p>
        </p:txBody>
      </p:sp>
      <p:sp>
        <p:nvSpPr>
          <p:cNvPr id="524339" name="Oval 51"/>
          <p:cNvSpPr>
            <a:spLocks noChangeArrowheads="1"/>
          </p:cNvSpPr>
          <p:nvPr/>
        </p:nvSpPr>
        <p:spPr bwMode="auto">
          <a:xfrm>
            <a:off x="3640139" y="1485900"/>
            <a:ext cx="144463" cy="144462"/>
          </a:xfrm>
          <a:prstGeom prst="ellipse">
            <a:avLst/>
          </a:prstGeom>
          <a:solidFill>
            <a:srgbClr val="0000FF"/>
          </a:solid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endParaRPr lang="zh-CN" altLang="en-US" sz="1800" b="0">
              <a:solidFill>
                <a:srgbClr val="000000"/>
              </a:solidFill>
            </a:endParaRPr>
          </a:p>
        </p:txBody>
      </p:sp>
      <p:sp>
        <p:nvSpPr>
          <p:cNvPr id="524340" name="Oval 52"/>
          <p:cNvSpPr>
            <a:spLocks noChangeArrowheads="1"/>
          </p:cNvSpPr>
          <p:nvPr/>
        </p:nvSpPr>
        <p:spPr bwMode="auto">
          <a:xfrm>
            <a:off x="2755105" y="2441612"/>
            <a:ext cx="144463" cy="144463"/>
          </a:xfrm>
          <a:prstGeom prst="ellipse">
            <a:avLst/>
          </a:prstGeom>
          <a:solidFill>
            <a:srgbClr val="0000FF"/>
          </a:solid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endParaRPr lang="zh-CN" altLang="en-US" sz="1800" b="0">
              <a:solidFill>
                <a:srgbClr val="000000"/>
              </a:solidFill>
            </a:endParaRPr>
          </a:p>
        </p:txBody>
      </p:sp>
      <p:sp>
        <p:nvSpPr>
          <p:cNvPr id="524341" name="Oval 53"/>
          <p:cNvSpPr>
            <a:spLocks noChangeArrowheads="1"/>
          </p:cNvSpPr>
          <p:nvPr/>
        </p:nvSpPr>
        <p:spPr bwMode="auto">
          <a:xfrm>
            <a:off x="4687093" y="2378906"/>
            <a:ext cx="144463" cy="144462"/>
          </a:xfrm>
          <a:prstGeom prst="ellipse">
            <a:avLst/>
          </a:prstGeom>
          <a:solidFill>
            <a:srgbClr val="0000FF"/>
          </a:solid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endParaRPr lang="zh-CN" altLang="en-US" sz="1800" b="0">
              <a:solidFill>
                <a:srgbClr val="000000"/>
              </a:solidFill>
            </a:endParaRPr>
          </a:p>
        </p:txBody>
      </p:sp>
      <p:sp>
        <p:nvSpPr>
          <p:cNvPr id="524342" name="Oval 54"/>
          <p:cNvSpPr>
            <a:spLocks noChangeArrowheads="1"/>
          </p:cNvSpPr>
          <p:nvPr/>
        </p:nvSpPr>
        <p:spPr bwMode="auto">
          <a:xfrm>
            <a:off x="5849405" y="1321593"/>
            <a:ext cx="144463" cy="144463"/>
          </a:xfrm>
          <a:prstGeom prst="ellipse">
            <a:avLst/>
          </a:prstGeom>
          <a:solidFill>
            <a:srgbClr val="0000FF"/>
          </a:solid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endParaRPr lang="zh-CN" altLang="en-US" sz="1800" b="0">
              <a:solidFill>
                <a:srgbClr val="000000"/>
              </a:solidFill>
            </a:endParaRPr>
          </a:p>
        </p:txBody>
      </p:sp>
      <p:grpSp>
        <p:nvGrpSpPr>
          <p:cNvPr id="524345" name="Group 57"/>
          <p:cNvGrpSpPr/>
          <p:nvPr/>
        </p:nvGrpSpPr>
        <p:grpSpPr bwMode="auto">
          <a:xfrm>
            <a:off x="1908175" y="1876425"/>
            <a:ext cx="287338" cy="71438"/>
            <a:chOff x="1202" y="2931"/>
            <a:chExt cx="181" cy="45"/>
          </a:xfrm>
        </p:grpSpPr>
        <p:sp>
          <p:nvSpPr>
            <p:cNvPr id="238627" name="Line 55"/>
            <p:cNvSpPr>
              <a:spLocks noChangeShapeType="1"/>
            </p:cNvSpPr>
            <p:nvPr/>
          </p:nvSpPr>
          <p:spPr bwMode="auto">
            <a:xfrm>
              <a:off x="1202" y="2931"/>
              <a:ext cx="181"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8628" name="Line 56"/>
            <p:cNvSpPr>
              <a:spLocks noChangeShapeType="1"/>
            </p:cNvSpPr>
            <p:nvPr/>
          </p:nvSpPr>
          <p:spPr bwMode="auto">
            <a:xfrm>
              <a:off x="1202" y="2976"/>
              <a:ext cx="181"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524346" name="Group 58"/>
          <p:cNvGrpSpPr/>
          <p:nvPr/>
        </p:nvGrpSpPr>
        <p:grpSpPr bwMode="auto">
          <a:xfrm>
            <a:off x="1908175" y="3429000"/>
            <a:ext cx="287338" cy="71438"/>
            <a:chOff x="1202" y="2931"/>
            <a:chExt cx="181" cy="45"/>
          </a:xfrm>
        </p:grpSpPr>
        <p:sp>
          <p:nvSpPr>
            <p:cNvPr id="238625" name="Line 59"/>
            <p:cNvSpPr>
              <a:spLocks noChangeShapeType="1"/>
            </p:cNvSpPr>
            <p:nvPr/>
          </p:nvSpPr>
          <p:spPr bwMode="auto">
            <a:xfrm>
              <a:off x="1202" y="2931"/>
              <a:ext cx="181"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8626" name="Line 60"/>
            <p:cNvSpPr>
              <a:spLocks noChangeShapeType="1"/>
            </p:cNvSpPr>
            <p:nvPr/>
          </p:nvSpPr>
          <p:spPr bwMode="auto">
            <a:xfrm>
              <a:off x="1202" y="2976"/>
              <a:ext cx="181"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524351" name="Group 63"/>
          <p:cNvGrpSpPr/>
          <p:nvPr/>
        </p:nvGrpSpPr>
        <p:grpSpPr bwMode="auto">
          <a:xfrm>
            <a:off x="4067175" y="1831975"/>
            <a:ext cx="215900" cy="215900"/>
            <a:chOff x="1383" y="2904"/>
            <a:chExt cx="136" cy="136"/>
          </a:xfrm>
        </p:grpSpPr>
        <p:sp>
          <p:nvSpPr>
            <p:cNvPr id="238623" name="Line 61"/>
            <p:cNvSpPr>
              <a:spLocks noChangeShapeType="1"/>
            </p:cNvSpPr>
            <p:nvPr/>
          </p:nvSpPr>
          <p:spPr bwMode="auto">
            <a:xfrm>
              <a:off x="1383" y="2976"/>
              <a:ext cx="136"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8624" name="Line 62"/>
            <p:cNvSpPr>
              <a:spLocks noChangeShapeType="1"/>
            </p:cNvSpPr>
            <p:nvPr/>
          </p:nvSpPr>
          <p:spPr bwMode="auto">
            <a:xfrm>
              <a:off x="1456" y="2904"/>
              <a:ext cx="0" cy="136"/>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524352" name="Group 64"/>
          <p:cNvGrpSpPr/>
          <p:nvPr/>
        </p:nvGrpSpPr>
        <p:grpSpPr bwMode="auto">
          <a:xfrm>
            <a:off x="4154488" y="3357563"/>
            <a:ext cx="215900" cy="215900"/>
            <a:chOff x="1383" y="2904"/>
            <a:chExt cx="136" cy="136"/>
          </a:xfrm>
        </p:grpSpPr>
        <p:sp>
          <p:nvSpPr>
            <p:cNvPr id="238621" name="Line 65"/>
            <p:cNvSpPr>
              <a:spLocks noChangeShapeType="1"/>
            </p:cNvSpPr>
            <p:nvPr/>
          </p:nvSpPr>
          <p:spPr bwMode="auto">
            <a:xfrm>
              <a:off x="1383" y="2976"/>
              <a:ext cx="136"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8622" name="Line 66"/>
            <p:cNvSpPr>
              <a:spLocks noChangeShapeType="1"/>
            </p:cNvSpPr>
            <p:nvPr/>
          </p:nvSpPr>
          <p:spPr bwMode="auto">
            <a:xfrm>
              <a:off x="1456" y="2904"/>
              <a:ext cx="0" cy="136"/>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524355" name="Group 67"/>
          <p:cNvGrpSpPr/>
          <p:nvPr/>
        </p:nvGrpSpPr>
        <p:grpSpPr bwMode="auto">
          <a:xfrm>
            <a:off x="5651500" y="3357563"/>
            <a:ext cx="215900" cy="215900"/>
            <a:chOff x="1383" y="2904"/>
            <a:chExt cx="136" cy="136"/>
          </a:xfrm>
        </p:grpSpPr>
        <p:sp>
          <p:nvSpPr>
            <p:cNvPr id="238619" name="Line 68"/>
            <p:cNvSpPr>
              <a:spLocks noChangeShapeType="1"/>
            </p:cNvSpPr>
            <p:nvPr/>
          </p:nvSpPr>
          <p:spPr bwMode="auto">
            <a:xfrm>
              <a:off x="1383" y="2976"/>
              <a:ext cx="136"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8620" name="Line 69"/>
            <p:cNvSpPr>
              <a:spLocks noChangeShapeType="1"/>
            </p:cNvSpPr>
            <p:nvPr/>
          </p:nvSpPr>
          <p:spPr bwMode="auto">
            <a:xfrm>
              <a:off x="1456" y="2904"/>
              <a:ext cx="0" cy="136"/>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524358" name="Group 70"/>
          <p:cNvGrpSpPr/>
          <p:nvPr/>
        </p:nvGrpSpPr>
        <p:grpSpPr bwMode="auto">
          <a:xfrm>
            <a:off x="7294563" y="3357563"/>
            <a:ext cx="215900" cy="215900"/>
            <a:chOff x="1383" y="2904"/>
            <a:chExt cx="136" cy="136"/>
          </a:xfrm>
        </p:grpSpPr>
        <p:sp>
          <p:nvSpPr>
            <p:cNvPr id="238617" name="Line 71"/>
            <p:cNvSpPr>
              <a:spLocks noChangeShapeType="1"/>
            </p:cNvSpPr>
            <p:nvPr/>
          </p:nvSpPr>
          <p:spPr bwMode="auto">
            <a:xfrm>
              <a:off x="1383" y="2976"/>
              <a:ext cx="136"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8618" name="Line 72"/>
            <p:cNvSpPr>
              <a:spLocks noChangeShapeType="1"/>
            </p:cNvSpPr>
            <p:nvPr/>
          </p:nvSpPr>
          <p:spPr bwMode="auto">
            <a:xfrm>
              <a:off x="1456" y="2904"/>
              <a:ext cx="0" cy="136"/>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24361" name="AutoShape 73"/>
          <p:cNvSpPr>
            <a:spLocks noChangeArrowheads="1"/>
          </p:cNvSpPr>
          <p:nvPr/>
        </p:nvSpPr>
        <p:spPr bwMode="auto">
          <a:xfrm>
            <a:off x="2627313" y="3271838"/>
            <a:ext cx="2808287" cy="431800"/>
          </a:xfrm>
          <a:prstGeom prst="bracketPair">
            <a:avLst>
              <a:gd name="adj" fmla="val 16667"/>
            </a:avLst>
          </a:prstGeom>
          <a:noFill/>
          <a:ln w="9525">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endParaRPr lang="zh-CN" altLang="en-US" sz="1800" b="0">
              <a:solidFill>
                <a:srgbClr val="000000"/>
              </a:solidFill>
            </a:endParaRPr>
          </a:p>
        </p:txBody>
      </p:sp>
      <p:sp>
        <p:nvSpPr>
          <p:cNvPr id="524362" name="AutoShape 74"/>
          <p:cNvSpPr>
            <a:spLocks noChangeArrowheads="1"/>
          </p:cNvSpPr>
          <p:nvPr/>
        </p:nvSpPr>
        <p:spPr bwMode="auto">
          <a:xfrm>
            <a:off x="6113463" y="3284538"/>
            <a:ext cx="2592387" cy="431800"/>
          </a:xfrm>
          <a:prstGeom prst="bracketPair">
            <a:avLst>
              <a:gd name="adj" fmla="val 16667"/>
            </a:avLst>
          </a:prstGeom>
          <a:noFill/>
          <a:ln w="9525">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spcBef>
                <a:spcPct val="0"/>
              </a:spcBef>
              <a:buClrTx/>
              <a:buSzTx/>
              <a:buFont typeface="Arial" panose="020B0604020202020204" pitchFamily="34" charset="0"/>
              <a:buNone/>
            </a:pPr>
            <a:endParaRPr lang="zh-CN" altLang="en-US" sz="1800" b="0">
              <a:solidFill>
                <a:srgbClr val="000000"/>
              </a:solidFill>
            </a:endParaRPr>
          </a:p>
        </p:txBody>
      </p:sp>
      <p:sp>
        <p:nvSpPr>
          <p:cNvPr id="2" name="矩形 1"/>
          <p:cNvSpPr/>
          <p:nvPr/>
        </p:nvSpPr>
        <p:spPr>
          <a:xfrm>
            <a:off x="321295" y="876820"/>
            <a:ext cx="8712968" cy="461665"/>
          </a:xfrm>
          <a:prstGeom prst="rect">
            <a:avLst/>
          </a:prstGeom>
        </p:spPr>
        <p:txBody>
          <a:bodyPr wrap="square">
            <a:spAutoFit/>
          </a:bodyPr>
          <a:lstStyle/>
          <a:p>
            <a:pPr algn="l">
              <a:spcAft>
                <a:spcPts val="1200"/>
              </a:spcAft>
              <a:defRPr/>
            </a:pPr>
            <a:r>
              <a:rPr lang="en-US" altLang="zh-CN" sz="2400" b="1" dirty="0"/>
              <a:t>(3)G</a:t>
            </a:r>
            <a:r>
              <a:rPr lang="zh-CN" altLang="en-US" sz="2400" b="1" dirty="0"/>
              <a:t>是完全图，即若</a:t>
            </a:r>
            <a:r>
              <a:rPr lang="en-US" altLang="zh-CN" sz="2400" b="1" dirty="0"/>
              <a:t>G=</a:t>
            </a:r>
            <a:r>
              <a:rPr lang="en-US" altLang="zh-CN" sz="2400" b="1" dirty="0" err="1"/>
              <a:t>K</a:t>
            </a:r>
            <a:r>
              <a:rPr lang="en-US" altLang="zh-CN" sz="2400" b="1" baseline="-25000" dirty="0" err="1"/>
              <a:t>v</a:t>
            </a:r>
            <a:r>
              <a:rPr lang="zh-CN" altLang="en-US" sz="2400" b="1" baseline="-25000" dirty="0"/>
              <a:t>，</a:t>
            </a:r>
            <a:r>
              <a:rPr lang="zh-CN" altLang="en-US" sz="2400" b="1" dirty="0"/>
              <a:t>则 </a:t>
            </a:r>
            <a:r>
              <a:rPr lang="en-US" altLang="zh-CN" sz="2400" b="1" dirty="0"/>
              <a:t>P(</a:t>
            </a:r>
            <a:r>
              <a:rPr lang="en-US" altLang="zh-CN" sz="2400" b="1" dirty="0" err="1"/>
              <a:t>G,k</a:t>
            </a:r>
            <a:r>
              <a:rPr lang="en-US" altLang="zh-CN" sz="2400" b="1" dirty="0"/>
              <a:t>)=</a:t>
            </a:r>
            <a:r>
              <a:rPr lang="en-US" altLang="zh-CN" sz="2400" b="1" i="1" dirty="0"/>
              <a:t>k</a:t>
            </a:r>
            <a:r>
              <a:rPr lang="en-US" altLang="zh-CN" sz="2400" b="1" dirty="0"/>
              <a:t>(</a:t>
            </a:r>
            <a:r>
              <a:rPr lang="en-US" altLang="zh-CN" sz="2400" b="1" i="1" dirty="0"/>
              <a:t>k</a:t>
            </a:r>
            <a:r>
              <a:rPr lang="en-US" altLang="zh-CN" sz="2400" b="1" dirty="0">
                <a:latin typeface="宋体" panose="02010600030101010101" pitchFamily="2" charset="-122"/>
              </a:rPr>
              <a:t>-</a:t>
            </a:r>
            <a:r>
              <a:rPr lang="en-US" altLang="zh-CN" sz="2400" b="1" dirty="0"/>
              <a:t>1)(</a:t>
            </a:r>
            <a:r>
              <a:rPr lang="en-US" altLang="zh-CN" sz="2400" b="1" i="1" dirty="0"/>
              <a:t>k</a:t>
            </a:r>
            <a:r>
              <a:rPr lang="en-US" altLang="zh-CN" sz="2400" b="1" dirty="0">
                <a:latin typeface="宋体" panose="02010600030101010101" pitchFamily="2" charset="-122"/>
              </a:rPr>
              <a:t>-</a:t>
            </a:r>
            <a:r>
              <a:rPr lang="en-US" altLang="zh-CN" sz="2400" b="1" dirty="0"/>
              <a:t>2)…(</a:t>
            </a:r>
            <a:r>
              <a:rPr lang="en-US" altLang="zh-CN" sz="2400" b="1" i="1" dirty="0"/>
              <a:t>k</a:t>
            </a:r>
            <a:r>
              <a:rPr lang="en-US" altLang="zh-CN" sz="2400" b="1" dirty="0">
                <a:latin typeface="宋体" panose="02010600030101010101" pitchFamily="2" charset="-122"/>
              </a:rPr>
              <a:t>-</a:t>
            </a:r>
            <a:r>
              <a:rPr lang="en-US" altLang="zh-CN" sz="2400" b="1" dirty="0">
                <a:latin typeface="Times New Roman" panose="02020603050405020304" pitchFamily="18" charset="0"/>
                <a:cs typeface="Times New Roman" panose="02020603050405020304" pitchFamily="18" charset="0"/>
              </a:rPr>
              <a:t>v</a:t>
            </a:r>
            <a:r>
              <a:rPr lang="en-US" altLang="zh-CN" sz="2400" b="1" dirty="0"/>
              <a:t>+1)</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433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2433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2434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524310"/>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524351"/>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5243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4339"/>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52434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24332"/>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524352"/>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524334"/>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childTnLst>
                                    <p:set>
                                      <p:cBhvr>
                                        <p:cTn id="42" dur="1" fill="hold">
                                          <p:stCondLst>
                                            <p:cond delay="0"/>
                                          </p:stCondLst>
                                        </p:cTn>
                                        <p:tgtEl>
                                          <p:spTgt spid="5243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4341"/>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52434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24335"/>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nodeType="afterEffect">
                                  <p:stCondLst>
                                    <p:cond delay="0"/>
                                  </p:stCondLst>
                                  <p:childTnLst>
                                    <p:set>
                                      <p:cBhvr>
                                        <p:cTn id="56" dur="1" fill="hold">
                                          <p:stCondLst>
                                            <p:cond delay="0"/>
                                          </p:stCondLst>
                                        </p:cTn>
                                        <p:tgtEl>
                                          <p:spTgt spid="524358"/>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childTnLst>
                                    <p:set>
                                      <p:cBhvr>
                                        <p:cTn id="59" dur="1" fill="hold">
                                          <p:stCondLst>
                                            <p:cond delay="0"/>
                                          </p:stCondLst>
                                        </p:cTn>
                                        <p:tgtEl>
                                          <p:spTgt spid="524329"/>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524362"/>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nodeType="afterEffect">
                                  <p:stCondLst>
                                    <p:cond delay="0"/>
                                  </p:stCondLst>
                                  <p:childTnLst>
                                    <p:set>
                                      <p:cBhvr>
                                        <p:cTn id="65" dur="1" fill="hold">
                                          <p:stCondLst>
                                            <p:cond delay="0"/>
                                          </p:stCondLst>
                                        </p:cTn>
                                        <p:tgtEl>
                                          <p:spTgt spid="524346"/>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nodeType="afterEffect">
                                  <p:stCondLst>
                                    <p:cond delay="0"/>
                                  </p:stCondLst>
                                  <p:childTnLst>
                                    <p:set>
                                      <p:cBhvr>
                                        <p:cTn id="68" dur="1" fill="hold">
                                          <p:stCondLst>
                                            <p:cond delay="0"/>
                                          </p:stCondLst>
                                        </p:cTn>
                                        <p:tgtEl>
                                          <p:spTgt spid="52435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24290">
                                            <p:txEl>
                                              <p:pRg st="0" end="0"/>
                                            </p:txEl>
                                          </p:spTgt>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grpId="0" nodeType="afterEffect">
                                  <p:stCondLst>
                                    <p:cond delay="0"/>
                                  </p:stCondLst>
                                  <p:childTnLst>
                                    <p:set>
                                      <p:cBhvr>
                                        <p:cTn id="75" dur="1" fill="hold">
                                          <p:stCondLst>
                                            <p:cond delay="0"/>
                                          </p:stCondLst>
                                        </p:cTn>
                                        <p:tgtEl>
                                          <p:spTgt spid="524290">
                                            <p:txEl>
                                              <p:pRg st="1" end="1"/>
                                            </p:txEl>
                                          </p:spTgt>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0" nodeType="afterEffect">
                                  <p:stCondLst>
                                    <p:cond delay="0"/>
                                  </p:stCondLst>
                                  <p:childTnLst>
                                    <p:set>
                                      <p:cBhvr>
                                        <p:cTn id="78" dur="1" fill="hold">
                                          <p:stCondLst>
                                            <p:cond delay="0"/>
                                          </p:stCondLst>
                                        </p:cTn>
                                        <p:tgtEl>
                                          <p:spTgt spid="5242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290" grpId="0" build="p"/>
      <p:bldP spid="524329" grpId="0" animBg="1"/>
      <p:bldP spid="524337" grpId="0" animBg="1"/>
      <p:bldP spid="524338" grpId="0" animBg="1"/>
      <p:bldP spid="524339" grpId="0" animBg="1"/>
      <p:bldP spid="524340" grpId="0" animBg="1"/>
      <p:bldP spid="524341" grpId="0" animBg="1"/>
      <p:bldP spid="524342" grpId="0" animBg="1"/>
      <p:bldP spid="524361" grpId="0" animBg="1"/>
      <p:bldP spid="52436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438" y="19050"/>
            <a:ext cx="9072562" cy="720725"/>
          </a:xfrm>
        </p:spPr>
        <p:txBody>
          <a:bodyPr/>
          <a:lstStyle/>
          <a:p>
            <a:pPr algn="l">
              <a:defRPr/>
            </a:pPr>
            <a:r>
              <a:rPr lang="en-US" altLang="zh-CN" dirty="0"/>
              <a:t>4.4.5 </a:t>
            </a:r>
            <a:r>
              <a:rPr lang="zh-CN" altLang="en-US" dirty="0"/>
              <a:t>图的边染色算法和点染色算法</a:t>
            </a:r>
          </a:p>
        </p:txBody>
      </p:sp>
      <p:sp>
        <p:nvSpPr>
          <p:cNvPr id="3" name="内容占位符 2"/>
          <p:cNvSpPr>
            <a:spLocks noGrp="1"/>
          </p:cNvSpPr>
          <p:nvPr>
            <p:ph idx="1"/>
          </p:nvPr>
        </p:nvSpPr>
        <p:spPr/>
        <p:txBody>
          <a:bodyPr/>
          <a:lstStyle/>
          <a:p>
            <a:pPr>
              <a:defRPr/>
            </a:pPr>
            <a:r>
              <a:rPr lang="zh-CN" altLang="zh-CN" sz="2400" dirty="0">
                <a:solidFill>
                  <a:srgbClr val="0066FF"/>
                </a:solidFill>
                <a:effectLst/>
              </a:rPr>
              <a:t>一、排课表问题</a:t>
            </a:r>
            <a:r>
              <a:rPr lang="en-US" altLang="zh-CN" sz="2400" dirty="0">
                <a:solidFill>
                  <a:srgbClr val="0066FF"/>
                </a:solidFill>
                <a:effectLst/>
              </a:rPr>
              <a:t>—</a:t>
            </a:r>
            <a:r>
              <a:rPr lang="zh-CN" altLang="zh-CN" sz="2400" dirty="0">
                <a:solidFill>
                  <a:srgbClr val="0066FF"/>
                </a:solidFill>
                <a:effectLst/>
              </a:rPr>
              <a:t>求二部图的正常 </a:t>
            </a:r>
            <a:r>
              <a:rPr lang="en-US" altLang="zh-CN" sz="2400" i="1" dirty="0">
                <a:solidFill>
                  <a:srgbClr val="0066FF"/>
                </a:solidFill>
                <a:effectLst/>
              </a:rPr>
              <a:t>χ</a:t>
            </a:r>
            <a:r>
              <a:rPr lang="en-US" altLang="zh-CN" sz="2400" dirty="0">
                <a:solidFill>
                  <a:srgbClr val="0066FF"/>
                </a:solidFill>
                <a:effectLst/>
              </a:rPr>
              <a:t> ′(</a:t>
            </a:r>
            <a:r>
              <a:rPr lang="en-US" altLang="zh-CN" sz="2400" i="1" dirty="0">
                <a:solidFill>
                  <a:srgbClr val="0066FF"/>
                </a:solidFill>
                <a:effectLst/>
              </a:rPr>
              <a:t>G</a:t>
            </a:r>
            <a:r>
              <a:rPr lang="en-US" altLang="zh-CN" sz="2400" dirty="0">
                <a:solidFill>
                  <a:srgbClr val="0066FF"/>
                </a:solidFill>
                <a:effectLst/>
              </a:rPr>
              <a:t>) </a:t>
            </a:r>
            <a:r>
              <a:rPr lang="zh-CN" altLang="zh-CN" sz="2400" dirty="0">
                <a:solidFill>
                  <a:srgbClr val="0066FF"/>
                </a:solidFill>
                <a:effectLst/>
              </a:rPr>
              <a:t>边染色</a:t>
            </a:r>
          </a:p>
          <a:p>
            <a:pPr>
              <a:defRPr/>
            </a:pPr>
            <a:r>
              <a:rPr lang="en-US" altLang="zh-CN" sz="2400" dirty="0">
                <a:solidFill>
                  <a:srgbClr val="FF0000"/>
                </a:solidFill>
                <a:effectLst/>
              </a:rPr>
              <a:t> 1. </a:t>
            </a:r>
            <a:r>
              <a:rPr lang="zh-CN" altLang="zh-CN" sz="2400" dirty="0">
                <a:solidFill>
                  <a:srgbClr val="FF0000"/>
                </a:solidFill>
                <a:effectLst/>
              </a:rPr>
              <a:t>问题： </a:t>
            </a:r>
            <a:r>
              <a:rPr lang="zh-CN" altLang="zh-CN" sz="2400" dirty="0">
                <a:effectLst/>
              </a:rPr>
              <a:t>有 </a:t>
            </a:r>
            <a:r>
              <a:rPr lang="en-US" altLang="zh-CN" sz="2400" i="1" dirty="0">
                <a:effectLst/>
              </a:rPr>
              <a:t>m</a:t>
            </a:r>
            <a:r>
              <a:rPr lang="en-US" altLang="zh-CN" sz="2400" dirty="0">
                <a:effectLst/>
              </a:rPr>
              <a:t> </a:t>
            </a:r>
            <a:r>
              <a:rPr lang="zh-CN" altLang="zh-CN" sz="2400" dirty="0">
                <a:effectLst/>
              </a:rPr>
              <a:t>位教师 </a:t>
            </a:r>
            <a:r>
              <a:rPr lang="en-US" altLang="zh-CN" sz="2400" i="1" dirty="0">
                <a:effectLst/>
              </a:rPr>
              <a:t>x</a:t>
            </a:r>
            <a:r>
              <a:rPr lang="en-US" altLang="zh-CN" sz="2400" baseline="-25000" dirty="0">
                <a:effectLst/>
              </a:rPr>
              <a:t>1</a:t>
            </a:r>
            <a:r>
              <a:rPr lang="en-US" altLang="zh-CN" sz="2400" dirty="0">
                <a:effectLst/>
              </a:rPr>
              <a:t> , </a:t>
            </a:r>
            <a:r>
              <a:rPr lang="en-US" altLang="zh-CN" sz="2400" i="1" dirty="0">
                <a:effectLst/>
              </a:rPr>
              <a:t>x</a:t>
            </a:r>
            <a:r>
              <a:rPr lang="en-US" altLang="zh-CN" sz="2400" baseline="-25000" dirty="0">
                <a:effectLst/>
              </a:rPr>
              <a:t>2</a:t>
            </a:r>
            <a:r>
              <a:rPr lang="en-US" altLang="zh-CN" sz="2400" dirty="0">
                <a:effectLst/>
              </a:rPr>
              <a:t> ,	, </a:t>
            </a:r>
            <a:r>
              <a:rPr lang="en-US" altLang="zh-CN" sz="2400" i="1" dirty="0" err="1">
                <a:effectLst/>
              </a:rPr>
              <a:t>x</a:t>
            </a:r>
            <a:r>
              <a:rPr lang="en-US" altLang="zh-CN" sz="2400" i="1" baseline="-25000" dirty="0" err="1">
                <a:effectLst/>
              </a:rPr>
              <a:t>m</a:t>
            </a:r>
            <a:r>
              <a:rPr lang="en-US" altLang="zh-CN" sz="2400" dirty="0">
                <a:effectLst/>
              </a:rPr>
              <a:t> </a:t>
            </a:r>
            <a:r>
              <a:rPr lang="zh-CN" altLang="zh-CN" sz="2400" dirty="0">
                <a:effectLst/>
              </a:rPr>
              <a:t>，</a:t>
            </a:r>
            <a:r>
              <a:rPr lang="en-US" altLang="zh-CN" sz="2400" i="1" dirty="0">
                <a:effectLst/>
              </a:rPr>
              <a:t>n</a:t>
            </a:r>
            <a:r>
              <a:rPr lang="en-US" altLang="zh-CN" sz="2400" dirty="0">
                <a:effectLst/>
              </a:rPr>
              <a:t> </a:t>
            </a:r>
            <a:r>
              <a:rPr lang="zh-CN" altLang="zh-CN" sz="2400" dirty="0">
                <a:effectLst/>
              </a:rPr>
              <a:t>个班级 </a:t>
            </a:r>
            <a:r>
              <a:rPr lang="en-US" altLang="zh-CN" sz="2400" i="1" dirty="0">
                <a:effectLst/>
              </a:rPr>
              <a:t>y</a:t>
            </a:r>
            <a:r>
              <a:rPr lang="en-US" altLang="zh-CN" sz="2400" baseline="-25000" dirty="0">
                <a:effectLst/>
              </a:rPr>
              <a:t>1</a:t>
            </a:r>
            <a:r>
              <a:rPr lang="en-US" altLang="zh-CN" sz="2400" dirty="0">
                <a:effectLst/>
              </a:rPr>
              <a:t> , </a:t>
            </a:r>
            <a:r>
              <a:rPr lang="en-US" altLang="zh-CN" sz="2400" i="1" dirty="0">
                <a:effectLst/>
              </a:rPr>
              <a:t>y</a:t>
            </a:r>
            <a:r>
              <a:rPr lang="en-US" altLang="zh-CN" sz="2400" baseline="-25000" dirty="0">
                <a:effectLst/>
              </a:rPr>
              <a:t>2</a:t>
            </a:r>
            <a:r>
              <a:rPr lang="en-US" altLang="zh-CN" sz="2400" dirty="0">
                <a:effectLst/>
              </a:rPr>
              <a:t> ,	, </a:t>
            </a:r>
            <a:r>
              <a:rPr lang="en-US" altLang="zh-CN" sz="2400" i="1" dirty="0" err="1">
                <a:effectLst/>
              </a:rPr>
              <a:t>y</a:t>
            </a:r>
            <a:r>
              <a:rPr lang="en-US" altLang="zh-CN" sz="2400" i="1" baseline="-25000" dirty="0" err="1">
                <a:effectLst/>
              </a:rPr>
              <a:t>n</a:t>
            </a:r>
            <a:r>
              <a:rPr lang="en-US" altLang="zh-CN" sz="2400" dirty="0">
                <a:effectLst/>
              </a:rPr>
              <a:t> </a:t>
            </a:r>
            <a:r>
              <a:rPr lang="zh-CN" altLang="zh-CN" sz="2400" dirty="0">
                <a:effectLst/>
              </a:rPr>
              <a:t>。教师 </a:t>
            </a:r>
            <a:r>
              <a:rPr lang="en-US" altLang="zh-CN" sz="2400" i="1" dirty="0">
                <a:effectLst/>
              </a:rPr>
              <a:t>x</a:t>
            </a:r>
            <a:r>
              <a:rPr lang="en-US" altLang="zh-CN" sz="2400" i="1" baseline="-25000" dirty="0">
                <a:effectLst/>
              </a:rPr>
              <a:t>i</a:t>
            </a:r>
            <a:r>
              <a:rPr lang="en-US" altLang="zh-CN" sz="2400" dirty="0">
                <a:effectLst/>
              </a:rPr>
              <a:t> </a:t>
            </a:r>
            <a:r>
              <a:rPr lang="zh-CN" altLang="zh-CN" sz="2400" dirty="0">
                <a:effectLst/>
              </a:rPr>
              <a:t>每周需要给班级 </a:t>
            </a:r>
            <a:r>
              <a:rPr lang="en-US" altLang="zh-CN" sz="2400" i="1" dirty="0" err="1">
                <a:effectLst/>
              </a:rPr>
              <a:t>y</a:t>
            </a:r>
            <a:r>
              <a:rPr lang="en-US" altLang="zh-CN" sz="2400" baseline="-25000" dirty="0" err="1">
                <a:effectLst/>
              </a:rPr>
              <a:t>j</a:t>
            </a:r>
            <a:r>
              <a:rPr lang="en-US" altLang="zh-CN" sz="2400" dirty="0">
                <a:effectLst/>
              </a:rPr>
              <a:t> </a:t>
            </a:r>
            <a:r>
              <a:rPr lang="zh-CN" altLang="zh-CN" sz="2400" dirty="0">
                <a:effectLst/>
              </a:rPr>
              <a:t>上</a:t>
            </a:r>
            <a:r>
              <a:rPr lang="en-US" altLang="zh-CN" sz="2400" i="1" dirty="0" err="1">
                <a:effectLst/>
              </a:rPr>
              <a:t>p</a:t>
            </a:r>
            <a:r>
              <a:rPr lang="en-US" altLang="zh-CN" sz="2400" i="1" baseline="-25000" dirty="0" err="1">
                <a:effectLst/>
              </a:rPr>
              <a:t>ij</a:t>
            </a:r>
            <a:r>
              <a:rPr lang="en-US" altLang="zh-CN" sz="2400" i="1" dirty="0">
                <a:effectLst/>
              </a:rPr>
              <a:t> </a:t>
            </a:r>
            <a:r>
              <a:rPr lang="zh-CN" altLang="zh-CN" sz="2400" dirty="0">
                <a:effectLst/>
              </a:rPr>
              <a:t>次（节）课。要求制订一张周课时尽可能少的课程表。</a:t>
            </a:r>
            <a:endParaRPr lang="en-US" altLang="zh-CN" sz="2400" dirty="0">
              <a:effectLst/>
            </a:endParaRPr>
          </a:p>
          <a:p>
            <a:pPr>
              <a:defRPr/>
            </a:pPr>
            <a:r>
              <a:rPr lang="en-US" altLang="zh-CN" sz="2400" dirty="0">
                <a:solidFill>
                  <a:srgbClr val="FF0000"/>
                </a:solidFill>
                <a:effectLst/>
              </a:rPr>
              <a:t>2.	</a:t>
            </a:r>
            <a:r>
              <a:rPr lang="zh-CN" altLang="zh-CN" sz="2400" dirty="0">
                <a:solidFill>
                  <a:srgbClr val="FF0000"/>
                </a:solidFill>
                <a:effectLst/>
              </a:rPr>
              <a:t>图论模型：</a:t>
            </a:r>
            <a:r>
              <a:rPr lang="zh-CN" altLang="zh-CN" sz="2400" dirty="0">
                <a:effectLst/>
              </a:rPr>
              <a:t>构造二部图 </a:t>
            </a:r>
            <a:r>
              <a:rPr lang="en-US" altLang="zh-CN" sz="2400" i="1" dirty="0">
                <a:effectLst/>
              </a:rPr>
              <a:t>G</a:t>
            </a:r>
            <a:r>
              <a:rPr lang="en-US" altLang="zh-CN" sz="2400" dirty="0">
                <a:effectLst/>
              </a:rPr>
              <a:t> = ( </a:t>
            </a:r>
            <a:r>
              <a:rPr lang="en-US" altLang="zh-CN" sz="2400" i="1" dirty="0">
                <a:effectLst/>
              </a:rPr>
              <a:t>X</a:t>
            </a:r>
            <a:r>
              <a:rPr lang="en-US" altLang="zh-CN" sz="2400" dirty="0">
                <a:effectLst/>
              </a:rPr>
              <a:t> ,</a:t>
            </a:r>
            <a:r>
              <a:rPr lang="en-US" altLang="zh-CN" sz="2400" i="1" dirty="0">
                <a:effectLst/>
              </a:rPr>
              <a:t>Y</a:t>
            </a:r>
            <a:r>
              <a:rPr lang="en-US" altLang="zh-CN" sz="2400" dirty="0">
                <a:effectLst/>
              </a:rPr>
              <a:t> ) </a:t>
            </a:r>
            <a:r>
              <a:rPr lang="zh-CN" altLang="zh-CN" sz="2400" dirty="0">
                <a:effectLst/>
              </a:rPr>
              <a:t>，其中 </a:t>
            </a:r>
            <a:r>
              <a:rPr lang="en-US" altLang="zh-CN" sz="2400" i="1" dirty="0">
                <a:effectLst/>
              </a:rPr>
              <a:t>X</a:t>
            </a:r>
            <a:r>
              <a:rPr lang="zh-CN" altLang="zh-CN" sz="2400" dirty="0">
                <a:effectLst/>
              </a:rPr>
              <a:t>＝</a:t>
            </a:r>
            <a:r>
              <a:rPr lang="en-US" altLang="zh-CN" sz="2400" dirty="0">
                <a:effectLst/>
              </a:rPr>
              <a:t>{ </a:t>
            </a:r>
            <a:r>
              <a:rPr lang="en-US" altLang="zh-CN" sz="2400" i="1" dirty="0">
                <a:effectLst/>
              </a:rPr>
              <a:t>x</a:t>
            </a:r>
            <a:r>
              <a:rPr lang="en-US" altLang="zh-CN" sz="2400" baseline="-25000" dirty="0">
                <a:effectLst/>
              </a:rPr>
              <a:t>1</a:t>
            </a:r>
            <a:r>
              <a:rPr lang="en-US" altLang="zh-CN" sz="2400" dirty="0">
                <a:effectLst/>
              </a:rPr>
              <a:t> , </a:t>
            </a:r>
            <a:r>
              <a:rPr lang="en-US" altLang="zh-CN" sz="2400" i="1" dirty="0">
                <a:effectLst/>
              </a:rPr>
              <a:t>x</a:t>
            </a:r>
            <a:r>
              <a:rPr lang="en-US" altLang="zh-CN" sz="2400" baseline="-25000" dirty="0">
                <a:effectLst/>
              </a:rPr>
              <a:t>2</a:t>
            </a:r>
            <a:r>
              <a:rPr lang="en-US" altLang="zh-CN" sz="2400" dirty="0">
                <a:effectLst/>
              </a:rPr>
              <a:t> ,…, </a:t>
            </a:r>
            <a:r>
              <a:rPr lang="en-US" altLang="zh-CN" sz="2400" i="1" dirty="0" err="1">
                <a:effectLst/>
              </a:rPr>
              <a:t>x</a:t>
            </a:r>
            <a:r>
              <a:rPr lang="en-US" altLang="zh-CN" sz="2400" i="1" baseline="-25000" dirty="0" err="1">
                <a:effectLst/>
              </a:rPr>
              <a:t>m</a:t>
            </a:r>
            <a:r>
              <a:rPr lang="en-US" altLang="zh-CN" sz="2400" dirty="0">
                <a:effectLst/>
              </a:rPr>
              <a:t> }</a:t>
            </a:r>
            <a:r>
              <a:rPr lang="zh-CN" altLang="zh-CN" sz="2400" dirty="0">
                <a:effectLst/>
              </a:rPr>
              <a:t>，</a:t>
            </a:r>
            <a:r>
              <a:rPr lang="en-US" altLang="zh-CN" sz="2400" i="1" dirty="0">
                <a:effectLst/>
              </a:rPr>
              <a:t>Y</a:t>
            </a:r>
            <a:r>
              <a:rPr lang="zh-CN" altLang="zh-CN" sz="2400" dirty="0">
                <a:effectLst/>
              </a:rPr>
              <a:t>＝</a:t>
            </a:r>
            <a:r>
              <a:rPr lang="en-US" altLang="zh-CN" sz="2400" dirty="0">
                <a:effectLst/>
              </a:rPr>
              <a:t>{ </a:t>
            </a:r>
            <a:r>
              <a:rPr lang="en-US" altLang="zh-CN" sz="2400" i="1" dirty="0">
                <a:effectLst/>
              </a:rPr>
              <a:t>y</a:t>
            </a:r>
            <a:r>
              <a:rPr lang="en-US" altLang="zh-CN" sz="2400" baseline="-25000" dirty="0">
                <a:effectLst/>
              </a:rPr>
              <a:t>1</a:t>
            </a:r>
            <a:r>
              <a:rPr lang="en-US" altLang="zh-CN" sz="2400" dirty="0">
                <a:effectLst/>
              </a:rPr>
              <a:t> , </a:t>
            </a:r>
            <a:r>
              <a:rPr lang="en-US" altLang="zh-CN" sz="2400" i="1" dirty="0">
                <a:effectLst/>
              </a:rPr>
              <a:t>y</a:t>
            </a:r>
            <a:r>
              <a:rPr lang="en-US" altLang="zh-CN" sz="2400" baseline="-25000" dirty="0">
                <a:effectLst/>
              </a:rPr>
              <a:t>2</a:t>
            </a:r>
            <a:r>
              <a:rPr lang="en-US" altLang="zh-CN" sz="2400" dirty="0">
                <a:effectLst/>
              </a:rPr>
              <a:t> ,	, </a:t>
            </a:r>
            <a:r>
              <a:rPr lang="en-US" altLang="zh-CN" sz="2400" i="1" dirty="0" err="1">
                <a:effectLst/>
              </a:rPr>
              <a:t>y</a:t>
            </a:r>
            <a:r>
              <a:rPr lang="en-US" altLang="zh-CN" sz="2400" i="1" baseline="-25000" dirty="0" err="1">
                <a:effectLst/>
              </a:rPr>
              <a:t>n</a:t>
            </a:r>
            <a:r>
              <a:rPr lang="en-US" altLang="zh-CN" sz="2400" dirty="0">
                <a:effectLst/>
              </a:rPr>
              <a:t> }</a:t>
            </a:r>
            <a:r>
              <a:rPr lang="zh-CN" altLang="zh-CN" sz="2400" dirty="0">
                <a:effectLst/>
              </a:rPr>
              <a:t>，顶点 </a:t>
            </a:r>
            <a:r>
              <a:rPr lang="en-US" altLang="zh-CN" sz="2400" i="1" dirty="0">
                <a:effectLst/>
              </a:rPr>
              <a:t>x</a:t>
            </a:r>
            <a:r>
              <a:rPr lang="en-US" altLang="zh-CN" sz="2400" i="1" baseline="-25000" dirty="0">
                <a:effectLst/>
              </a:rPr>
              <a:t>i</a:t>
            </a:r>
            <a:r>
              <a:rPr lang="en-US" altLang="zh-CN" sz="2400" dirty="0">
                <a:effectLst/>
              </a:rPr>
              <a:t> </a:t>
            </a:r>
            <a:r>
              <a:rPr lang="zh-CN" altLang="zh-CN" sz="2400" dirty="0">
                <a:effectLst/>
              </a:rPr>
              <a:t>与 </a:t>
            </a:r>
            <a:r>
              <a:rPr lang="en-US" altLang="zh-CN" sz="2400" i="1" dirty="0">
                <a:effectLst/>
              </a:rPr>
              <a:t>y</a:t>
            </a:r>
            <a:r>
              <a:rPr lang="en-US" altLang="zh-CN" sz="2400" dirty="0">
                <a:effectLst/>
              </a:rPr>
              <a:t> </a:t>
            </a:r>
            <a:r>
              <a:rPr lang="en-US" altLang="zh-CN" sz="2400" i="1" baseline="-25000" dirty="0">
                <a:effectLst/>
              </a:rPr>
              <a:t>j</a:t>
            </a:r>
            <a:r>
              <a:rPr lang="en-US" altLang="zh-CN" sz="2400" dirty="0">
                <a:effectLst/>
              </a:rPr>
              <a:t> </a:t>
            </a:r>
            <a:r>
              <a:rPr lang="zh-CN" altLang="zh-CN" sz="2400" dirty="0">
                <a:effectLst/>
              </a:rPr>
              <a:t>之间连 </a:t>
            </a:r>
            <a:r>
              <a:rPr lang="en-US" altLang="zh-CN" sz="2400" i="1" dirty="0" err="1">
                <a:effectLst/>
              </a:rPr>
              <a:t>p</a:t>
            </a:r>
            <a:r>
              <a:rPr lang="en-US" altLang="zh-CN" sz="2400" i="1" baseline="-25000" dirty="0" err="1">
                <a:effectLst/>
              </a:rPr>
              <a:t>ij</a:t>
            </a:r>
            <a:r>
              <a:rPr lang="en-US" altLang="zh-CN" sz="2400" dirty="0">
                <a:effectLst/>
              </a:rPr>
              <a:t> </a:t>
            </a:r>
            <a:r>
              <a:rPr lang="zh-CN" altLang="zh-CN" sz="2400" dirty="0">
                <a:effectLst/>
              </a:rPr>
              <a:t>条边。</a:t>
            </a:r>
            <a:r>
              <a:rPr lang="en-US" altLang="zh-CN" sz="2400" dirty="0">
                <a:effectLst/>
              </a:rPr>
              <a:t> </a:t>
            </a:r>
            <a:endParaRPr lang="zh-CN" altLang="zh-CN" sz="2400" dirty="0">
              <a:effectLst/>
            </a:endParaRPr>
          </a:p>
          <a:p>
            <a:pPr>
              <a:defRPr/>
            </a:pPr>
            <a:r>
              <a:rPr lang="zh-CN" altLang="zh-CN" sz="2400" dirty="0">
                <a:effectLst/>
              </a:rPr>
              <a:t>一个课时的安排方案对应于二部图 </a:t>
            </a:r>
            <a:r>
              <a:rPr lang="en-US" altLang="zh-CN" sz="2400" dirty="0">
                <a:effectLst/>
              </a:rPr>
              <a:t>G </a:t>
            </a:r>
            <a:r>
              <a:rPr lang="zh-CN" altLang="zh-CN" sz="2400" dirty="0">
                <a:effectLst/>
              </a:rPr>
              <a:t>的一个匹配。排课表问题等价于：将 </a:t>
            </a:r>
            <a:r>
              <a:rPr lang="en-US" altLang="zh-CN" sz="2400" i="1" dirty="0">
                <a:effectLst/>
              </a:rPr>
              <a:t>E</a:t>
            </a:r>
            <a:r>
              <a:rPr lang="en-US" altLang="zh-CN" sz="2400" dirty="0">
                <a:effectLst/>
              </a:rPr>
              <a:t>(</a:t>
            </a:r>
            <a:r>
              <a:rPr lang="en-US" altLang="zh-CN" sz="2400" i="1" dirty="0">
                <a:effectLst/>
              </a:rPr>
              <a:t>G</a:t>
            </a:r>
            <a:r>
              <a:rPr lang="en-US" altLang="zh-CN" sz="2400" dirty="0">
                <a:effectLst/>
              </a:rPr>
              <a:t>)</a:t>
            </a:r>
            <a:r>
              <a:rPr lang="zh-CN" altLang="zh-CN" sz="2400" dirty="0">
                <a:effectLst/>
              </a:rPr>
              <a:t>划分成一些匹配，使得匹配的数目尽可能地少。</a:t>
            </a:r>
            <a:endParaRPr lang="en-US" altLang="zh-CN" sz="2400" dirty="0">
              <a:effectLst/>
            </a:endParaRPr>
          </a:p>
          <a:p>
            <a:pPr>
              <a:defRPr/>
            </a:pPr>
            <a:r>
              <a:rPr lang="zh-CN" altLang="zh-CN" sz="2400" dirty="0">
                <a:effectLst/>
              </a:rPr>
              <a:t>按 </a:t>
            </a:r>
            <a:r>
              <a:rPr lang="en-US" altLang="zh-CN" sz="2400" i="1" dirty="0">
                <a:effectLst/>
              </a:rPr>
              <a:t>χ</a:t>
            </a:r>
            <a:r>
              <a:rPr lang="en-US" altLang="zh-CN" sz="2400" dirty="0">
                <a:effectLst/>
              </a:rPr>
              <a:t> ′(</a:t>
            </a:r>
            <a:r>
              <a:rPr lang="en-US" altLang="zh-CN" sz="2400" i="1" dirty="0">
                <a:effectLst/>
              </a:rPr>
              <a:t>G</a:t>
            </a:r>
            <a:r>
              <a:rPr lang="en-US" altLang="zh-CN" sz="2400" dirty="0">
                <a:effectLst/>
              </a:rPr>
              <a:t>) </a:t>
            </a:r>
            <a:r>
              <a:rPr lang="zh-CN" altLang="zh-CN" sz="2400" dirty="0">
                <a:effectLst/>
              </a:rPr>
              <a:t>的定义，这个最小的数目便是 </a:t>
            </a:r>
            <a:r>
              <a:rPr lang="en-US" altLang="zh-CN" sz="2400" i="1" dirty="0">
                <a:effectLst/>
              </a:rPr>
              <a:t>χ</a:t>
            </a:r>
            <a:r>
              <a:rPr lang="en-US" altLang="zh-CN" sz="2400" dirty="0">
                <a:effectLst/>
              </a:rPr>
              <a:t> ′(</a:t>
            </a:r>
            <a:r>
              <a:rPr lang="en-US" altLang="zh-CN" sz="2400" i="1" dirty="0">
                <a:effectLst/>
              </a:rPr>
              <a:t>G</a:t>
            </a:r>
            <a:r>
              <a:rPr lang="en-US" altLang="zh-CN" sz="2400" dirty="0">
                <a:effectLst/>
              </a:rPr>
              <a:t>) </a:t>
            </a:r>
            <a:r>
              <a:rPr lang="zh-CN" altLang="zh-CN" sz="2400" dirty="0">
                <a:effectLst/>
              </a:rPr>
              <a:t>。由定理 </a:t>
            </a:r>
            <a:r>
              <a:rPr lang="en-US" altLang="zh-CN" sz="2400" dirty="0">
                <a:effectLst/>
              </a:rPr>
              <a:t>6.1.1</a:t>
            </a:r>
            <a:r>
              <a:rPr lang="zh-CN" altLang="zh-CN" sz="2400" dirty="0">
                <a:effectLst/>
              </a:rPr>
              <a:t>， </a:t>
            </a:r>
            <a:r>
              <a:rPr lang="en-US" altLang="zh-CN" sz="2400" i="1" dirty="0">
                <a:effectLst/>
              </a:rPr>
              <a:t>χ</a:t>
            </a:r>
            <a:r>
              <a:rPr lang="en-US" altLang="zh-CN" sz="2400" dirty="0">
                <a:effectLst/>
              </a:rPr>
              <a:t> ′( </a:t>
            </a:r>
            <a:r>
              <a:rPr lang="en-US" altLang="zh-CN" sz="2400" i="1" dirty="0">
                <a:effectLst/>
              </a:rPr>
              <a:t>G</a:t>
            </a:r>
            <a:r>
              <a:rPr lang="en-US" altLang="zh-CN" sz="2400" dirty="0">
                <a:effectLst/>
              </a:rPr>
              <a:t> ) =Δ(G)</a:t>
            </a:r>
            <a:r>
              <a:rPr lang="zh-CN" altLang="zh-CN" sz="2400" dirty="0">
                <a:effectLst/>
              </a:rPr>
              <a:t>。</a:t>
            </a:r>
            <a:endParaRPr lang="en-US" altLang="zh-CN" sz="2400" dirty="0">
              <a:effectLst/>
            </a:endParaRPr>
          </a:p>
          <a:p>
            <a:pPr>
              <a:defRPr/>
            </a:pPr>
            <a:r>
              <a:rPr lang="zh-CN" altLang="zh-CN" sz="2400" dirty="0">
                <a:effectLst/>
              </a:rPr>
              <a:t>因此，排课表问题等价于：</a:t>
            </a:r>
            <a:r>
              <a:rPr lang="zh-CN" altLang="zh-CN" sz="2400" dirty="0">
                <a:solidFill>
                  <a:srgbClr val="FF0000"/>
                </a:solidFill>
                <a:effectLst/>
              </a:rPr>
              <a:t>求二部图 </a:t>
            </a:r>
            <a:r>
              <a:rPr lang="en-US" altLang="zh-CN" sz="2400" dirty="0">
                <a:solidFill>
                  <a:srgbClr val="FF0000"/>
                </a:solidFill>
                <a:effectLst/>
              </a:rPr>
              <a:t>G </a:t>
            </a:r>
            <a:r>
              <a:rPr lang="zh-CN" altLang="zh-CN" sz="2400" dirty="0">
                <a:solidFill>
                  <a:srgbClr val="FF0000"/>
                </a:solidFill>
                <a:effectLst/>
              </a:rPr>
              <a:t>的边正常</a:t>
            </a:r>
            <a:r>
              <a:rPr lang="en-US" altLang="zh-CN" sz="2400" dirty="0">
                <a:solidFill>
                  <a:srgbClr val="FF0000"/>
                </a:solidFill>
                <a:effectLst/>
              </a:rPr>
              <a:t>Δ(G)</a:t>
            </a:r>
            <a:r>
              <a:rPr lang="zh-CN" altLang="en-US" sz="2400" dirty="0">
                <a:solidFill>
                  <a:srgbClr val="FF0000"/>
                </a:solidFill>
                <a:effectLst/>
              </a:rPr>
              <a:t>染色</a:t>
            </a:r>
            <a:endParaRPr lang="zh-CN" altLang="zh-CN" sz="2400" dirty="0">
              <a:solidFill>
                <a:srgbClr val="FF0000"/>
              </a:solidFill>
              <a:effectLst/>
            </a:endParaRPr>
          </a:p>
          <a:p>
            <a:pPr>
              <a:defRPr/>
            </a:pPr>
            <a:endParaRPr lang="zh-CN" altLang="zh-CN" sz="2400" dirty="0">
              <a:effectLst/>
            </a:endParaRPr>
          </a:p>
          <a:p>
            <a:pPr>
              <a:defRPr/>
            </a:pPr>
            <a:endParaRPr lang="zh-CN" altLang="zh-CN" sz="2400" dirty="0">
              <a:effectLst/>
            </a:endParaRPr>
          </a:p>
          <a:p>
            <a:pPr>
              <a:defRPr/>
            </a:pPr>
            <a:endParaRPr lang="zh-CN" altLang="zh-CN" sz="2400" dirty="0">
              <a:effectLst/>
            </a:endParaRPr>
          </a:p>
          <a:p>
            <a:pPr>
              <a:defRPr/>
            </a:pPr>
            <a:endParaRPr lang="zh-CN" altLang="en-US" sz="24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defRPr/>
            </a:pPr>
            <a:r>
              <a:rPr lang="zh-CN" altLang="en-US" sz="2800" b="0" dirty="0"/>
              <a:t>* 边着色算法</a:t>
            </a:r>
            <a:r>
              <a:rPr lang="en-US" altLang="zh-CN" sz="2800" b="0" dirty="0"/>
              <a:t>1</a:t>
            </a:r>
            <a:r>
              <a:rPr lang="zh-CN" altLang="en-US" sz="2800" b="0" dirty="0"/>
              <a:t>－</a:t>
            </a:r>
            <a:r>
              <a:rPr lang="zh-CN" altLang="zh-CN" sz="2800" dirty="0">
                <a:effectLst/>
              </a:rPr>
              <a:t>二部图 </a:t>
            </a:r>
            <a:r>
              <a:rPr lang="en-US" altLang="zh-CN" sz="2800" i="1" dirty="0">
                <a:effectLst/>
              </a:rPr>
              <a:t>G</a:t>
            </a:r>
            <a:r>
              <a:rPr lang="en-US" altLang="zh-CN" sz="2800" dirty="0">
                <a:effectLst/>
              </a:rPr>
              <a:t> = ( </a:t>
            </a:r>
            <a:r>
              <a:rPr lang="en-US" altLang="zh-CN" sz="2800" i="1" dirty="0">
                <a:effectLst/>
              </a:rPr>
              <a:t>X</a:t>
            </a:r>
            <a:r>
              <a:rPr lang="en-US" altLang="zh-CN" sz="2800" dirty="0">
                <a:effectLst/>
              </a:rPr>
              <a:t> ,</a:t>
            </a:r>
            <a:r>
              <a:rPr lang="en-US" altLang="zh-CN" sz="2800" i="1" dirty="0">
                <a:effectLst/>
              </a:rPr>
              <a:t>Y</a:t>
            </a:r>
            <a:r>
              <a:rPr lang="en-US" altLang="zh-CN" sz="2800" dirty="0">
                <a:effectLst/>
              </a:rPr>
              <a:t> ) </a:t>
            </a:r>
            <a:r>
              <a:rPr lang="zh-CN" altLang="zh-CN" sz="2800" dirty="0">
                <a:effectLst/>
              </a:rPr>
              <a:t>的边正常</a:t>
            </a:r>
            <a:r>
              <a:rPr lang="en-US" altLang="zh-CN" sz="2800" dirty="0">
                <a:solidFill>
                  <a:srgbClr val="FF0000"/>
                </a:solidFill>
                <a:effectLst/>
              </a:rPr>
              <a:t>Δ(G)</a:t>
            </a:r>
            <a:r>
              <a:rPr lang="en-US" altLang="zh-CN" sz="2800" dirty="0">
                <a:effectLst/>
              </a:rPr>
              <a:t> </a:t>
            </a:r>
            <a:r>
              <a:rPr lang="zh-CN" altLang="zh-CN" sz="2800" dirty="0">
                <a:effectLst/>
              </a:rPr>
              <a:t>染色的算法</a:t>
            </a:r>
            <a:endParaRPr lang="zh-CN" altLang="en-US" sz="2800" dirty="0"/>
          </a:p>
        </p:txBody>
      </p:sp>
      <p:sp>
        <p:nvSpPr>
          <p:cNvPr id="3" name="内容占位符 2"/>
          <p:cNvSpPr>
            <a:spLocks noGrp="1"/>
          </p:cNvSpPr>
          <p:nvPr>
            <p:ph idx="1"/>
          </p:nvPr>
        </p:nvSpPr>
        <p:spPr/>
        <p:txBody>
          <a:bodyPr/>
          <a:lstStyle/>
          <a:p>
            <a:pPr>
              <a:defRPr/>
            </a:pPr>
            <a:r>
              <a:rPr lang="en-US" altLang="zh-CN" sz="2400" dirty="0">
                <a:effectLst/>
              </a:rPr>
              <a:t>3. </a:t>
            </a:r>
            <a:r>
              <a:rPr lang="zh-CN" altLang="zh-CN" sz="2400" dirty="0">
                <a:effectLst/>
              </a:rPr>
              <a:t>求二部图 </a:t>
            </a:r>
            <a:r>
              <a:rPr lang="en-US" altLang="zh-CN" sz="2400" i="1" dirty="0">
                <a:effectLst/>
              </a:rPr>
              <a:t>G</a:t>
            </a:r>
            <a:r>
              <a:rPr lang="en-US" altLang="zh-CN" sz="2400" dirty="0">
                <a:effectLst/>
              </a:rPr>
              <a:t> = ( </a:t>
            </a:r>
            <a:r>
              <a:rPr lang="en-US" altLang="zh-CN" sz="2400" i="1" dirty="0">
                <a:effectLst/>
              </a:rPr>
              <a:t>X</a:t>
            </a:r>
            <a:r>
              <a:rPr lang="en-US" altLang="zh-CN" sz="2400" dirty="0">
                <a:effectLst/>
              </a:rPr>
              <a:t> ,</a:t>
            </a:r>
            <a:r>
              <a:rPr lang="en-US" altLang="zh-CN" sz="2400" i="1" dirty="0">
                <a:effectLst/>
              </a:rPr>
              <a:t>Y</a:t>
            </a:r>
            <a:r>
              <a:rPr lang="en-US" altLang="zh-CN" sz="2400" dirty="0">
                <a:effectLst/>
              </a:rPr>
              <a:t> ) </a:t>
            </a:r>
            <a:r>
              <a:rPr lang="zh-CN" altLang="zh-CN" sz="2400" dirty="0">
                <a:effectLst/>
              </a:rPr>
              <a:t>的边正常</a:t>
            </a:r>
            <a:r>
              <a:rPr lang="en-US" altLang="zh-CN" sz="2400" dirty="0">
                <a:solidFill>
                  <a:srgbClr val="FF0000"/>
                </a:solidFill>
                <a:effectLst/>
              </a:rPr>
              <a:t>Δ(G)</a:t>
            </a:r>
            <a:r>
              <a:rPr lang="en-US" altLang="zh-CN" sz="2400" dirty="0">
                <a:effectLst/>
              </a:rPr>
              <a:t> </a:t>
            </a:r>
            <a:r>
              <a:rPr lang="zh-CN" altLang="zh-CN" sz="2400" dirty="0">
                <a:effectLst/>
              </a:rPr>
              <a:t>染色的算法</a:t>
            </a:r>
          </a:p>
          <a:p>
            <a:pPr>
              <a:defRPr/>
            </a:pPr>
            <a:r>
              <a:rPr lang="en-US" altLang="zh-CN" sz="2400" dirty="0">
                <a:effectLst/>
              </a:rPr>
              <a:t> </a:t>
            </a:r>
            <a:endParaRPr lang="zh-CN" altLang="zh-CN" sz="2400" dirty="0">
              <a:effectLst/>
            </a:endParaRPr>
          </a:p>
          <a:p>
            <a:pPr>
              <a:defRPr/>
            </a:pPr>
            <a:r>
              <a:rPr lang="zh-CN" altLang="zh-CN" sz="2400" dirty="0">
                <a:effectLst/>
              </a:rPr>
              <a:t>算法思想：</a:t>
            </a:r>
            <a:endParaRPr lang="en-US" altLang="zh-CN" sz="2400" dirty="0">
              <a:effectLst/>
            </a:endParaRPr>
          </a:p>
          <a:p>
            <a:pPr lvl="1">
              <a:defRPr/>
            </a:pPr>
            <a:r>
              <a:rPr lang="zh-CN" altLang="zh-CN" sz="2400" b="1" dirty="0">
                <a:effectLst/>
              </a:rPr>
              <a:t>给 </a:t>
            </a:r>
            <a:r>
              <a:rPr lang="en-US" altLang="zh-CN" sz="2400" b="1" dirty="0">
                <a:effectLst/>
              </a:rPr>
              <a:t>G </a:t>
            </a:r>
            <a:r>
              <a:rPr lang="zh-CN" altLang="zh-CN" sz="2400" b="1" dirty="0">
                <a:effectLst/>
              </a:rPr>
              <a:t>添加必要的顶点使得 </a:t>
            </a:r>
            <a:r>
              <a:rPr lang="en-US" altLang="zh-CN" sz="2400" b="1" dirty="0">
                <a:effectLst/>
              </a:rPr>
              <a:t>| </a:t>
            </a:r>
            <a:r>
              <a:rPr lang="en-US" altLang="zh-CN" sz="2400" b="1" i="1" dirty="0">
                <a:effectLst/>
              </a:rPr>
              <a:t>X</a:t>
            </a:r>
            <a:r>
              <a:rPr lang="en-US" altLang="zh-CN" sz="2400" b="1" dirty="0">
                <a:effectLst/>
              </a:rPr>
              <a:t> |=| </a:t>
            </a:r>
            <a:r>
              <a:rPr lang="en-US" altLang="zh-CN" sz="2400" b="1" i="1" dirty="0">
                <a:effectLst/>
              </a:rPr>
              <a:t>Y</a:t>
            </a:r>
            <a:r>
              <a:rPr lang="en-US" altLang="zh-CN" sz="2400" b="1" dirty="0">
                <a:effectLst/>
              </a:rPr>
              <a:t> | </a:t>
            </a:r>
            <a:r>
              <a:rPr lang="zh-CN" altLang="zh-CN" sz="2400" b="1" dirty="0">
                <a:effectLst/>
              </a:rPr>
              <a:t>，再添加必要的边使得 </a:t>
            </a:r>
            <a:r>
              <a:rPr lang="en-US" altLang="zh-CN" sz="2400" b="1" dirty="0">
                <a:effectLst/>
              </a:rPr>
              <a:t>G </a:t>
            </a:r>
            <a:r>
              <a:rPr lang="zh-CN" altLang="zh-CN" sz="2400" b="1" dirty="0">
                <a:effectLst/>
              </a:rPr>
              <a:t>成为</a:t>
            </a:r>
            <a:r>
              <a:rPr lang="en-US" altLang="zh-CN" sz="2400" b="1" dirty="0">
                <a:solidFill>
                  <a:srgbClr val="FF0000"/>
                </a:solidFill>
                <a:effectLst/>
              </a:rPr>
              <a:t>Δ(G)</a:t>
            </a:r>
            <a:r>
              <a:rPr lang="zh-CN" altLang="zh-CN" sz="2400" b="1" dirty="0">
                <a:effectLst/>
              </a:rPr>
              <a:t>正则二部图，所得图记为 </a:t>
            </a:r>
            <a:r>
              <a:rPr lang="en-US" altLang="zh-CN" sz="2400" b="1" i="1" dirty="0">
                <a:effectLst/>
              </a:rPr>
              <a:t>G</a:t>
            </a:r>
            <a:r>
              <a:rPr lang="en-US" altLang="zh-CN" sz="2400" b="1" baseline="30000" dirty="0">
                <a:effectLst/>
              </a:rPr>
              <a:t>*</a:t>
            </a:r>
            <a:r>
              <a:rPr lang="en-US" altLang="zh-CN" sz="2400" b="1" dirty="0">
                <a:effectLst/>
              </a:rPr>
              <a:t> </a:t>
            </a:r>
          </a:p>
          <a:p>
            <a:pPr lvl="1">
              <a:defRPr/>
            </a:pPr>
            <a:r>
              <a:rPr lang="zh-CN" altLang="zh-CN" sz="2400" b="1" dirty="0">
                <a:effectLst/>
              </a:rPr>
              <a:t>反复运用</a:t>
            </a:r>
            <a:r>
              <a:rPr lang="zh-CN" altLang="zh-CN" sz="2400" b="1" dirty="0">
                <a:solidFill>
                  <a:srgbClr val="FF0000"/>
                </a:solidFill>
                <a:effectLst/>
              </a:rPr>
              <a:t>匈牙利算法</a:t>
            </a:r>
            <a:r>
              <a:rPr lang="zh-CN" altLang="zh-CN" sz="2400" b="1" dirty="0">
                <a:effectLst/>
              </a:rPr>
              <a:t>求 </a:t>
            </a:r>
            <a:r>
              <a:rPr lang="en-US" altLang="zh-CN" sz="2400" b="1" i="1" dirty="0">
                <a:effectLst/>
              </a:rPr>
              <a:t>G</a:t>
            </a:r>
            <a:r>
              <a:rPr lang="en-US" altLang="zh-CN" sz="2400" b="1" baseline="30000" dirty="0">
                <a:effectLst/>
              </a:rPr>
              <a:t>*</a:t>
            </a:r>
            <a:r>
              <a:rPr lang="en-US" altLang="zh-CN" sz="2400" b="1" dirty="0">
                <a:effectLst/>
              </a:rPr>
              <a:t> </a:t>
            </a:r>
            <a:r>
              <a:rPr lang="zh-CN" altLang="zh-CN" sz="2400" b="1" dirty="0">
                <a:effectLst/>
              </a:rPr>
              <a:t>的完美匹配。由第 </a:t>
            </a:r>
            <a:r>
              <a:rPr lang="en-US" altLang="zh-CN" sz="2400" b="1" dirty="0">
                <a:effectLst/>
              </a:rPr>
              <a:t>3 </a:t>
            </a:r>
            <a:r>
              <a:rPr lang="zh-CN" altLang="zh-CN" sz="2400" b="1" dirty="0">
                <a:effectLst/>
              </a:rPr>
              <a:t>章 </a:t>
            </a:r>
            <a:r>
              <a:rPr lang="en-US" altLang="zh-CN" sz="2400" b="1" dirty="0" err="1">
                <a:effectLst/>
              </a:rPr>
              <a:t>König</a:t>
            </a:r>
            <a:r>
              <a:rPr lang="en-US" altLang="zh-CN" sz="2400" b="1" dirty="0">
                <a:effectLst/>
              </a:rPr>
              <a:t> </a:t>
            </a:r>
            <a:r>
              <a:rPr lang="zh-CN" altLang="zh-CN" sz="2400" b="1" dirty="0">
                <a:effectLst/>
              </a:rPr>
              <a:t>定理， </a:t>
            </a:r>
            <a:r>
              <a:rPr lang="en-US" altLang="zh-CN" sz="2400" b="1" i="1" dirty="0">
                <a:effectLst/>
              </a:rPr>
              <a:t>G</a:t>
            </a:r>
            <a:r>
              <a:rPr lang="en-US" altLang="zh-CN" sz="2400" b="1" baseline="30000" dirty="0">
                <a:effectLst/>
              </a:rPr>
              <a:t>*</a:t>
            </a:r>
            <a:r>
              <a:rPr lang="en-US" altLang="zh-CN" sz="2400" b="1" dirty="0">
                <a:effectLst/>
              </a:rPr>
              <a:t> </a:t>
            </a:r>
            <a:r>
              <a:rPr lang="zh-CN" altLang="zh-CN" sz="2400" b="1" dirty="0">
                <a:effectLst/>
              </a:rPr>
              <a:t>存在完美匹配。</a:t>
            </a:r>
            <a:endParaRPr lang="en-US" altLang="zh-CN" sz="2400" b="1" dirty="0">
              <a:effectLst/>
            </a:endParaRPr>
          </a:p>
          <a:p>
            <a:pPr lvl="1">
              <a:defRPr/>
            </a:pPr>
            <a:r>
              <a:rPr lang="zh-CN" altLang="zh-CN" sz="2400" b="1" dirty="0">
                <a:effectLst/>
              </a:rPr>
              <a:t>每求出 </a:t>
            </a:r>
            <a:r>
              <a:rPr lang="en-US" altLang="zh-CN" sz="2400" b="1" i="1" dirty="0">
                <a:effectLst/>
              </a:rPr>
              <a:t>G</a:t>
            </a:r>
            <a:r>
              <a:rPr lang="en-US" altLang="zh-CN" sz="2400" b="1" baseline="30000" dirty="0">
                <a:effectLst/>
              </a:rPr>
              <a:t>*</a:t>
            </a:r>
            <a:r>
              <a:rPr lang="en-US" altLang="zh-CN" sz="2400" b="1" dirty="0">
                <a:effectLst/>
              </a:rPr>
              <a:t> </a:t>
            </a:r>
            <a:r>
              <a:rPr lang="zh-CN" altLang="zh-CN" sz="2400" b="1" dirty="0">
                <a:effectLst/>
              </a:rPr>
              <a:t>的一个完美匹配，便可用一种颜色给这个完美匹配的边染色。因为共可求得 </a:t>
            </a:r>
            <a:r>
              <a:rPr lang="en-US" altLang="zh-CN" sz="2400" b="1" i="1" dirty="0">
                <a:effectLst/>
              </a:rPr>
              <a:t>G</a:t>
            </a:r>
            <a:r>
              <a:rPr lang="en-US" altLang="zh-CN" sz="2400" b="1" baseline="30000" dirty="0">
                <a:effectLst/>
              </a:rPr>
              <a:t>*</a:t>
            </a:r>
            <a:r>
              <a:rPr lang="en-US" altLang="zh-CN" sz="2400" b="1" dirty="0">
                <a:effectLst/>
              </a:rPr>
              <a:t> </a:t>
            </a:r>
            <a:r>
              <a:rPr lang="zh-CN" altLang="zh-CN" sz="2400" b="1" dirty="0">
                <a:effectLst/>
              </a:rPr>
              <a:t>的 </a:t>
            </a:r>
            <a:r>
              <a:rPr lang="en-US" altLang="zh-CN" sz="2400" b="1" dirty="0">
                <a:solidFill>
                  <a:srgbClr val="FF0000"/>
                </a:solidFill>
                <a:effectLst/>
              </a:rPr>
              <a:t>Δ(G)</a:t>
            </a:r>
            <a:r>
              <a:rPr lang="zh-CN" altLang="zh-CN" sz="2400" b="1" dirty="0">
                <a:effectLst/>
              </a:rPr>
              <a:t>个边不重的完美匹配，故可得 </a:t>
            </a:r>
            <a:r>
              <a:rPr lang="en-US" altLang="zh-CN" sz="2400" b="1" i="1" dirty="0">
                <a:effectLst/>
              </a:rPr>
              <a:t>G</a:t>
            </a:r>
            <a:r>
              <a:rPr lang="en-US" altLang="zh-CN" sz="2400" b="1" baseline="30000" dirty="0">
                <a:effectLst/>
              </a:rPr>
              <a:t>*</a:t>
            </a:r>
            <a:r>
              <a:rPr lang="en-US" altLang="zh-CN" sz="2400" b="1" dirty="0">
                <a:effectLst/>
              </a:rPr>
              <a:t> </a:t>
            </a:r>
            <a:r>
              <a:rPr lang="zh-CN" altLang="zh-CN" sz="2400" b="1" dirty="0">
                <a:effectLst/>
              </a:rPr>
              <a:t>（从而 </a:t>
            </a:r>
            <a:r>
              <a:rPr lang="en-US" altLang="zh-CN" sz="2400" b="1" i="1" dirty="0">
                <a:effectLst/>
              </a:rPr>
              <a:t>G</a:t>
            </a:r>
            <a:r>
              <a:rPr lang="zh-CN" altLang="zh-CN" sz="2400" b="1" dirty="0">
                <a:effectLst/>
              </a:rPr>
              <a:t>）的边正常 </a:t>
            </a:r>
            <a:r>
              <a:rPr lang="en-US" altLang="zh-CN" sz="2400" b="1" dirty="0">
                <a:solidFill>
                  <a:srgbClr val="FF0000"/>
                </a:solidFill>
                <a:effectLst/>
              </a:rPr>
              <a:t>Δ(G)</a:t>
            </a:r>
            <a:r>
              <a:rPr lang="zh-CN" altLang="zh-CN" sz="2400" b="1" dirty="0">
                <a:effectLst/>
              </a:rPr>
              <a:t>染色。</a:t>
            </a:r>
          </a:p>
          <a:p>
            <a:pPr>
              <a:defRPr/>
            </a:pPr>
            <a:endParaRPr lang="zh-CN" altLang="en-US" sz="2400" dirty="0"/>
          </a:p>
        </p:txBody>
      </p:sp>
      <p:pic>
        <p:nvPicPr>
          <p:cNvPr id="424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8" y="5563615"/>
            <a:ext cx="9178528" cy="770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sz="3200" dirty="0"/>
              <a:t>4.2 </a:t>
            </a:r>
            <a:r>
              <a:rPr lang="zh-CN" altLang="en-US" sz="3200" dirty="0"/>
              <a:t>二部图中最大匹配与</a:t>
            </a:r>
            <a:r>
              <a:rPr lang="zh-CN" altLang="en-US" sz="3200" dirty="0">
                <a:solidFill>
                  <a:srgbClr val="FF0000"/>
                </a:solidFill>
              </a:rPr>
              <a:t>最大权匹配</a:t>
            </a:r>
            <a:r>
              <a:rPr lang="zh-CN" altLang="en-US" sz="3200" dirty="0"/>
              <a:t>的算法</a:t>
            </a:r>
          </a:p>
        </p:txBody>
      </p:sp>
      <p:sp>
        <p:nvSpPr>
          <p:cNvPr id="3" name="内容占位符 2"/>
          <p:cNvSpPr>
            <a:spLocks noGrp="1"/>
          </p:cNvSpPr>
          <p:nvPr>
            <p:ph idx="1"/>
          </p:nvPr>
        </p:nvSpPr>
        <p:spPr>
          <a:xfrm>
            <a:off x="251520" y="1052736"/>
            <a:ext cx="8540750" cy="1584325"/>
          </a:xfrm>
        </p:spPr>
        <p:txBody>
          <a:bodyPr/>
          <a:lstStyle/>
          <a:p>
            <a:pPr>
              <a:defRPr/>
            </a:pPr>
            <a:r>
              <a:rPr lang="zh-CN" altLang="en-US" dirty="0"/>
              <a:t>设</a:t>
            </a:r>
            <a:r>
              <a:rPr lang="en-US" altLang="zh-CN" dirty="0"/>
              <a:t>M</a:t>
            </a:r>
            <a:r>
              <a:rPr lang="zh-CN" altLang="en-US" dirty="0"/>
              <a:t>是二部图</a:t>
            </a:r>
            <a:r>
              <a:rPr lang="en-US" altLang="zh-CN" dirty="0">
                <a:solidFill>
                  <a:srgbClr val="FF0000"/>
                </a:solidFill>
              </a:rPr>
              <a:t>G=(X,Y)</a:t>
            </a:r>
            <a:r>
              <a:rPr lang="zh-CN" altLang="en-US" dirty="0"/>
              <a:t>的一个匹配，若</a:t>
            </a:r>
            <a:r>
              <a:rPr lang="en-US" altLang="zh-CN" dirty="0"/>
              <a:t>M</a:t>
            </a:r>
            <a:r>
              <a:rPr lang="zh-CN" altLang="en-US" dirty="0"/>
              <a:t>饱和</a:t>
            </a:r>
            <a:r>
              <a:rPr lang="en-US" altLang="zh-CN" dirty="0"/>
              <a:t>X</a:t>
            </a:r>
            <a:r>
              <a:rPr lang="zh-CN" altLang="en-US" dirty="0"/>
              <a:t>中的每个顶点，则称</a:t>
            </a:r>
            <a:r>
              <a:rPr lang="en-US" altLang="zh-CN" dirty="0">
                <a:solidFill>
                  <a:srgbClr val="FF0000"/>
                </a:solidFill>
              </a:rPr>
              <a:t>M</a:t>
            </a:r>
            <a:r>
              <a:rPr lang="zh-CN" altLang="en-US" dirty="0">
                <a:solidFill>
                  <a:srgbClr val="FF0000"/>
                </a:solidFill>
              </a:rPr>
              <a:t>饱和</a:t>
            </a:r>
            <a:r>
              <a:rPr lang="en-US" altLang="zh-CN" dirty="0">
                <a:solidFill>
                  <a:srgbClr val="FF0000"/>
                </a:solidFill>
              </a:rPr>
              <a:t>X</a:t>
            </a:r>
          </a:p>
          <a:p>
            <a:pPr>
              <a:defRPr/>
            </a:pPr>
            <a:endParaRPr lang="en-US" altLang="zh-CN" sz="1600" dirty="0">
              <a:solidFill>
                <a:srgbClr val="FF0000"/>
              </a:solidFill>
            </a:endParaRPr>
          </a:p>
          <a:p>
            <a:pPr>
              <a:defRPr/>
            </a:pPr>
            <a:r>
              <a:rPr lang="zh-CN" altLang="en-US" dirty="0">
                <a:solidFill>
                  <a:srgbClr val="FF0000"/>
                </a:solidFill>
              </a:rPr>
              <a:t>推论</a:t>
            </a:r>
            <a:r>
              <a:rPr lang="en-US" altLang="zh-CN" dirty="0">
                <a:solidFill>
                  <a:srgbClr val="FF0000"/>
                </a:solidFill>
              </a:rPr>
              <a:t>3.3.1 </a:t>
            </a:r>
            <a:r>
              <a:rPr lang="zh-CN" altLang="en-US" dirty="0">
                <a:solidFill>
                  <a:srgbClr val="0000FF"/>
                </a:solidFill>
              </a:rPr>
              <a:t>设</a:t>
            </a:r>
            <a:r>
              <a:rPr lang="en-US" altLang="zh-CN" dirty="0">
                <a:solidFill>
                  <a:srgbClr val="0000FF"/>
                </a:solidFill>
              </a:rPr>
              <a:t>G</a:t>
            </a:r>
            <a:r>
              <a:rPr lang="zh-CN" altLang="en-US" dirty="0">
                <a:solidFill>
                  <a:srgbClr val="0000FF"/>
                </a:solidFill>
              </a:rPr>
              <a:t>＝（</a:t>
            </a:r>
            <a:r>
              <a:rPr lang="en-US" altLang="zh-CN" dirty="0">
                <a:solidFill>
                  <a:srgbClr val="0000FF"/>
                </a:solidFill>
              </a:rPr>
              <a:t>X,Y</a:t>
            </a:r>
            <a:r>
              <a:rPr lang="zh-CN" altLang="en-US" dirty="0">
                <a:solidFill>
                  <a:srgbClr val="0000FF"/>
                </a:solidFill>
              </a:rPr>
              <a:t>）是二部图，若</a:t>
            </a:r>
            <a:r>
              <a:rPr lang="en-US" altLang="zh-CN" dirty="0">
                <a:solidFill>
                  <a:srgbClr val="0000FF"/>
                </a:solidFill>
              </a:rPr>
              <a:t>X</a:t>
            </a:r>
            <a:r>
              <a:rPr lang="zh-CN" altLang="en-US" dirty="0">
                <a:solidFill>
                  <a:srgbClr val="0000FF"/>
                </a:solidFill>
              </a:rPr>
              <a:t>中每个顶点</a:t>
            </a:r>
            <a:r>
              <a:rPr lang="zh-CN" altLang="en-US" dirty="0">
                <a:solidFill>
                  <a:srgbClr val="FF0000"/>
                </a:solidFill>
              </a:rPr>
              <a:t>至少</a:t>
            </a:r>
            <a:r>
              <a:rPr lang="zh-CN" altLang="en-US" dirty="0">
                <a:solidFill>
                  <a:srgbClr val="0000FF"/>
                </a:solidFill>
              </a:rPr>
              <a:t>关联ｋ条边（ｋ≥</a:t>
            </a:r>
            <a:r>
              <a:rPr lang="en-US" altLang="zh-CN" dirty="0">
                <a:solidFill>
                  <a:srgbClr val="0000FF"/>
                </a:solidFill>
              </a:rPr>
              <a:t>1),</a:t>
            </a:r>
            <a:r>
              <a:rPr lang="zh-CN" altLang="en-US" dirty="0">
                <a:solidFill>
                  <a:srgbClr val="0000FF"/>
                </a:solidFill>
              </a:rPr>
              <a:t>而</a:t>
            </a:r>
            <a:r>
              <a:rPr lang="en-US" altLang="zh-CN" dirty="0">
                <a:solidFill>
                  <a:srgbClr val="0000FF"/>
                </a:solidFill>
              </a:rPr>
              <a:t>Y</a:t>
            </a:r>
            <a:r>
              <a:rPr lang="zh-CN" altLang="en-US" dirty="0">
                <a:solidFill>
                  <a:srgbClr val="0000FF"/>
                </a:solidFill>
              </a:rPr>
              <a:t>中每个顶点</a:t>
            </a:r>
            <a:r>
              <a:rPr lang="zh-CN" altLang="en-US" dirty="0">
                <a:solidFill>
                  <a:srgbClr val="FF0000"/>
                </a:solidFill>
              </a:rPr>
              <a:t>至多</a:t>
            </a:r>
            <a:r>
              <a:rPr lang="zh-CN" altLang="en-US" dirty="0">
                <a:solidFill>
                  <a:srgbClr val="0000FF"/>
                </a:solidFill>
              </a:rPr>
              <a:t>关联ｋ条边，则</a:t>
            </a:r>
            <a:r>
              <a:rPr lang="en-US" altLang="zh-CN" dirty="0">
                <a:solidFill>
                  <a:srgbClr val="0000FF"/>
                </a:solidFill>
              </a:rPr>
              <a:t>G</a:t>
            </a:r>
            <a:r>
              <a:rPr lang="zh-CN" altLang="en-US" dirty="0">
                <a:solidFill>
                  <a:srgbClr val="0000FF"/>
                </a:solidFill>
              </a:rPr>
              <a:t>中存在饱和</a:t>
            </a:r>
            <a:r>
              <a:rPr lang="en-US" altLang="zh-CN" dirty="0">
                <a:solidFill>
                  <a:srgbClr val="0000FF"/>
                </a:solidFill>
              </a:rPr>
              <a:t>X</a:t>
            </a:r>
            <a:r>
              <a:rPr lang="zh-CN" altLang="en-US" dirty="0">
                <a:solidFill>
                  <a:srgbClr val="0000FF"/>
                </a:solidFill>
              </a:rPr>
              <a:t>的匹配。</a:t>
            </a:r>
          </a:p>
        </p:txBody>
      </p:sp>
      <p:pic>
        <p:nvPicPr>
          <p:cNvPr id="4239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4293097"/>
            <a:ext cx="2924510" cy="253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5" name="墨迹 4"/>
              <p14:cNvContentPartPr/>
              <p14:nvPr/>
            </p14:nvContentPartPr>
            <p14:xfrm>
              <a:off x="3642120" y="4206240"/>
              <a:ext cx="4564800" cy="2202480"/>
            </p14:xfrm>
          </p:contentPart>
        </mc:Choice>
        <mc:Fallback xmlns="">
          <p:pic>
            <p:nvPicPr>
              <p:cNvPr id="5" name="墨迹 4"/>
              <p:cNvPicPr/>
              <p:nvPr/>
            </p:nvPicPr>
            <p:blipFill>
              <a:blip r:embed="rId4"/>
              <a:stretch>
                <a:fillRect/>
              </a:stretch>
            </p:blipFill>
            <p:spPr>
              <a:xfrm>
                <a:off x="3632760" y="4196880"/>
                <a:ext cx="4583520" cy="22212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0"/>
            <a:ext cx="8540750" cy="476250"/>
          </a:xfrm>
        </p:spPr>
        <p:txBody>
          <a:bodyPr/>
          <a:lstStyle/>
          <a:p>
            <a:pPr>
              <a:defRPr/>
            </a:pPr>
            <a:r>
              <a:rPr lang="zh-CN" altLang="zh-CN" sz="2800" dirty="0">
                <a:effectLst/>
              </a:rPr>
              <a:t>二部图边染色算法：</a:t>
            </a:r>
            <a:endParaRPr lang="zh-CN" altLang="en-US" sz="2800" dirty="0"/>
          </a:p>
        </p:txBody>
      </p:sp>
      <p:sp>
        <p:nvSpPr>
          <p:cNvPr id="3" name="内容占位符 2"/>
          <p:cNvSpPr>
            <a:spLocks noGrp="1"/>
          </p:cNvSpPr>
          <p:nvPr>
            <p:ph idx="1"/>
          </p:nvPr>
        </p:nvSpPr>
        <p:spPr>
          <a:xfrm>
            <a:off x="107950" y="333375"/>
            <a:ext cx="9036050" cy="6551613"/>
          </a:xfrm>
        </p:spPr>
        <p:txBody>
          <a:bodyPr/>
          <a:lstStyle/>
          <a:p>
            <a:pPr>
              <a:spcBef>
                <a:spcPts val="0"/>
              </a:spcBef>
              <a:defRPr/>
            </a:pPr>
            <a:r>
              <a:rPr lang="zh-CN" altLang="zh-CN" sz="2400" dirty="0">
                <a:effectLst/>
              </a:rPr>
              <a:t>二部图边染色算法：求二部图的边正常</a:t>
            </a:r>
            <a:r>
              <a:rPr lang="en-US" altLang="zh-CN" sz="2400" dirty="0">
                <a:solidFill>
                  <a:srgbClr val="FF0000"/>
                </a:solidFill>
                <a:effectLst/>
              </a:rPr>
              <a:t>Δ(G)</a:t>
            </a:r>
            <a:r>
              <a:rPr lang="en-US" altLang="zh-CN" sz="2400" dirty="0">
                <a:effectLst/>
              </a:rPr>
              <a:t> </a:t>
            </a:r>
            <a:r>
              <a:rPr lang="zh-CN" altLang="zh-CN" sz="2400" dirty="0">
                <a:effectLst/>
              </a:rPr>
              <a:t>染色</a:t>
            </a:r>
            <a:r>
              <a:rPr lang="en-US" altLang="zh-CN" sz="2400" dirty="0">
                <a:effectLst/>
              </a:rPr>
              <a:t>(</a:t>
            </a:r>
            <a:r>
              <a:rPr lang="zh-CN" altLang="zh-CN" sz="2400" dirty="0">
                <a:effectLst/>
              </a:rPr>
              <a:t>求二部图的</a:t>
            </a:r>
            <a:r>
              <a:rPr lang="en-US" altLang="zh-CN" sz="2400" dirty="0">
                <a:solidFill>
                  <a:srgbClr val="FF0000"/>
                </a:solidFill>
                <a:effectLst/>
              </a:rPr>
              <a:t>Δ(G)</a:t>
            </a:r>
            <a:r>
              <a:rPr lang="zh-CN" altLang="zh-CN" sz="2400" dirty="0">
                <a:effectLst/>
              </a:rPr>
              <a:t>个边不交的匹配</a:t>
            </a:r>
            <a:r>
              <a:rPr lang="en-US" altLang="zh-CN" sz="2400" dirty="0">
                <a:effectLst/>
              </a:rPr>
              <a:t>)</a:t>
            </a:r>
            <a:r>
              <a:rPr lang="zh-CN" altLang="zh-CN" sz="2400" dirty="0">
                <a:effectLst/>
              </a:rPr>
              <a:t>。</a:t>
            </a:r>
            <a:r>
              <a:rPr lang="zh-CN" altLang="en-US" sz="2400" dirty="0">
                <a:solidFill>
                  <a:srgbClr val="0066FF"/>
                </a:solidFill>
                <a:effectLst/>
              </a:rPr>
              <a:t>算法核心是第</a:t>
            </a:r>
            <a:r>
              <a:rPr lang="en-US" altLang="zh-CN" sz="2400" dirty="0">
                <a:solidFill>
                  <a:srgbClr val="0066FF"/>
                </a:solidFill>
                <a:effectLst/>
              </a:rPr>
              <a:t>3-</a:t>
            </a:r>
            <a:r>
              <a:rPr lang="zh-CN" altLang="en-US" sz="2400" dirty="0">
                <a:solidFill>
                  <a:srgbClr val="0066FF"/>
                </a:solidFill>
                <a:effectLst/>
              </a:rPr>
              <a:t>第</a:t>
            </a:r>
            <a:r>
              <a:rPr lang="en-US" altLang="zh-CN" sz="2400" dirty="0">
                <a:solidFill>
                  <a:srgbClr val="0066FF"/>
                </a:solidFill>
                <a:effectLst/>
              </a:rPr>
              <a:t>6</a:t>
            </a:r>
            <a:r>
              <a:rPr lang="zh-CN" altLang="en-US" sz="2400" dirty="0">
                <a:solidFill>
                  <a:srgbClr val="0066FF"/>
                </a:solidFill>
                <a:effectLst/>
              </a:rPr>
              <a:t>步。</a:t>
            </a:r>
            <a:endParaRPr lang="zh-CN" altLang="zh-CN" sz="2400" dirty="0">
              <a:solidFill>
                <a:srgbClr val="0066FF"/>
              </a:solidFill>
              <a:effectLst/>
            </a:endParaRPr>
          </a:p>
          <a:p>
            <a:pPr>
              <a:spcBef>
                <a:spcPts val="0"/>
              </a:spcBef>
              <a:defRPr/>
            </a:pPr>
            <a:r>
              <a:rPr lang="en-US" altLang="zh-CN" sz="2400" dirty="0">
                <a:effectLst/>
              </a:rPr>
              <a:t> </a:t>
            </a:r>
            <a:r>
              <a:rPr lang="zh-CN" altLang="zh-CN" sz="2400" dirty="0">
                <a:solidFill>
                  <a:srgbClr val="FF0000"/>
                </a:solidFill>
                <a:effectLst/>
              </a:rPr>
              <a:t>输入：</a:t>
            </a:r>
            <a:r>
              <a:rPr lang="zh-CN" altLang="zh-CN" sz="2400" dirty="0">
                <a:effectLst/>
              </a:rPr>
              <a:t>二部图 </a:t>
            </a:r>
            <a:r>
              <a:rPr lang="en-US" altLang="zh-CN" sz="2400" dirty="0">
                <a:effectLst/>
              </a:rPr>
              <a:t>G=(X,Y)</a:t>
            </a:r>
            <a:endParaRPr lang="zh-CN" altLang="zh-CN" sz="2400" dirty="0">
              <a:effectLst/>
            </a:endParaRPr>
          </a:p>
          <a:p>
            <a:pPr>
              <a:spcBef>
                <a:spcPts val="0"/>
              </a:spcBef>
              <a:defRPr/>
            </a:pPr>
            <a:r>
              <a:rPr lang="en-US" altLang="zh-CN" sz="2400" dirty="0">
                <a:effectLst/>
              </a:rPr>
              <a:t> </a:t>
            </a:r>
            <a:r>
              <a:rPr lang="zh-CN" altLang="zh-CN" sz="2400" dirty="0">
                <a:solidFill>
                  <a:srgbClr val="FF0000"/>
                </a:solidFill>
                <a:effectLst/>
              </a:rPr>
              <a:t>输出：</a:t>
            </a:r>
            <a:r>
              <a:rPr lang="en-US" altLang="zh-CN" sz="2400" dirty="0">
                <a:effectLst/>
              </a:rPr>
              <a:t>G </a:t>
            </a:r>
            <a:r>
              <a:rPr lang="zh-CN" altLang="zh-CN" sz="2400" dirty="0">
                <a:effectLst/>
              </a:rPr>
              <a:t>的边正常</a:t>
            </a:r>
            <a:r>
              <a:rPr lang="en-US" altLang="zh-CN" sz="2400" dirty="0">
                <a:solidFill>
                  <a:srgbClr val="FF0000"/>
                </a:solidFill>
                <a:effectLst/>
              </a:rPr>
              <a:t>Δ(G)</a:t>
            </a:r>
            <a:r>
              <a:rPr lang="zh-CN" altLang="zh-CN" sz="2400" dirty="0">
                <a:effectLst/>
              </a:rPr>
              <a:t>染色（</a:t>
            </a:r>
            <a:r>
              <a:rPr lang="en-US" altLang="zh-CN" sz="2400" dirty="0">
                <a:solidFill>
                  <a:srgbClr val="FF0000"/>
                </a:solidFill>
                <a:effectLst/>
              </a:rPr>
              <a:t> Δ(G)</a:t>
            </a:r>
            <a:r>
              <a:rPr lang="en-US" altLang="zh-CN" sz="2400" dirty="0">
                <a:effectLst/>
              </a:rPr>
              <a:t> </a:t>
            </a:r>
            <a:r>
              <a:rPr lang="zh-CN" altLang="zh-CN" sz="2400" dirty="0">
                <a:effectLst/>
              </a:rPr>
              <a:t>个边不交的匹配）</a:t>
            </a:r>
          </a:p>
          <a:p>
            <a:pPr>
              <a:spcBef>
                <a:spcPts val="0"/>
              </a:spcBef>
              <a:defRPr/>
            </a:pPr>
            <a:r>
              <a:rPr lang="en-US" altLang="zh-CN" sz="2400" dirty="0">
                <a:effectLst/>
              </a:rPr>
              <a:t> </a:t>
            </a:r>
            <a:r>
              <a:rPr lang="zh-CN" altLang="en-US" sz="2400" dirty="0">
                <a:solidFill>
                  <a:srgbClr val="0066FF"/>
                </a:solidFill>
                <a:effectLst/>
              </a:rPr>
              <a:t>第</a:t>
            </a:r>
            <a:r>
              <a:rPr lang="en-US" altLang="zh-CN" sz="2400" dirty="0">
                <a:solidFill>
                  <a:srgbClr val="0066FF"/>
                </a:solidFill>
                <a:effectLst/>
              </a:rPr>
              <a:t>0 </a:t>
            </a:r>
            <a:r>
              <a:rPr lang="zh-CN" altLang="zh-CN" sz="2400" dirty="0">
                <a:solidFill>
                  <a:srgbClr val="0066FF"/>
                </a:solidFill>
                <a:effectLst/>
              </a:rPr>
              <a:t>步</a:t>
            </a:r>
            <a:r>
              <a:rPr lang="en-US" altLang="zh-CN" sz="2400" dirty="0">
                <a:solidFill>
                  <a:srgbClr val="0066FF"/>
                </a:solidFill>
                <a:effectLst/>
              </a:rPr>
              <a:t>:</a:t>
            </a:r>
            <a:r>
              <a:rPr lang="zh-CN" altLang="zh-CN" sz="2400" dirty="0">
                <a:effectLst/>
              </a:rPr>
              <a:t>添加顶点使得</a:t>
            </a:r>
            <a:r>
              <a:rPr lang="en-US" altLang="zh-CN" sz="2400" dirty="0">
                <a:effectLst/>
              </a:rPr>
              <a:t>|X|=|Y|,</a:t>
            </a:r>
            <a:r>
              <a:rPr lang="zh-CN" altLang="zh-CN" sz="2400" dirty="0">
                <a:effectLst/>
              </a:rPr>
              <a:t>所得图记为 </a:t>
            </a:r>
            <a:r>
              <a:rPr lang="en-US" altLang="zh-CN" sz="2400" i="1" dirty="0">
                <a:effectLst/>
              </a:rPr>
              <a:t>G</a:t>
            </a:r>
            <a:r>
              <a:rPr lang="en-US" altLang="zh-CN" sz="2400" baseline="30000" dirty="0">
                <a:effectLst/>
              </a:rPr>
              <a:t>*</a:t>
            </a:r>
            <a:r>
              <a:rPr lang="en-US" altLang="zh-CN" sz="2400" dirty="0">
                <a:effectLst/>
              </a:rPr>
              <a:t> </a:t>
            </a:r>
            <a:r>
              <a:rPr lang="zh-CN" altLang="zh-CN" sz="2400" dirty="0">
                <a:effectLst/>
              </a:rPr>
              <a:t>。</a:t>
            </a:r>
          </a:p>
          <a:p>
            <a:pPr>
              <a:spcBef>
                <a:spcPts val="0"/>
              </a:spcBef>
              <a:defRPr/>
            </a:pPr>
            <a:r>
              <a:rPr lang="en-US" altLang="zh-CN" sz="2400" dirty="0">
                <a:effectLst/>
              </a:rPr>
              <a:t> </a:t>
            </a:r>
            <a:r>
              <a:rPr lang="zh-CN" altLang="en-US" sz="2400" dirty="0">
                <a:solidFill>
                  <a:srgbClr val="0066FF"/>
                </a:solidFill>
                <a:effectLst/>
              </a:rPr>
              <a:t>第</a:t>
            </a:r>
            <a:r>
              <a:rPr lang="en-US" altLang="zh-CN" sz="2400" dirty="0">
                <a:solidFill>
                  <a:srgbClr val="0066FF"/>
                </a:solidFill>
                <a:effectLst/>
              </a:rPr>
              <a:t>1 </a:t>
            </a:r>
            <a:r>
              <a:rPr lang="zh-CN" altLang="zh-CN" sz="2400" dirty="0">
                <a:solidFill>
                  <a:srgbClr val="0066FF"/>
                </a:solidFill>
                <a:effectLst/>
              </a:rPr>
              <a:t>步</a:t>
            </a:r>
            <a:r>
              <a:rPr lang="en-US" altLang="zh-CN" sz="2400" dirty="0">
                <a:solidFill>
                  <a:srgbClr val="0066FF"/>
                </a:solidFill>
                <a:effectLst/>
              </a:rPr>
              <a:t>:</a:t>
            </a:r>
            <a:r>
              <a:rPr lang="zh-CN" altLang="zh-CN" sz="2400" dirty="0">
                <a:effectLst/>
              </a:rPr>
              <a:t>若</a:t>
            </a:r>
            <a:r>
              <a:rPr lang="en-US" altLang="zh-CN" sz="2400" dirty="0">
                <a:effectLst/>
              </a:rPr>
              <a:t> </a:t>
            </a:r>
            <a:r>
              <a:rPr lang="en-US" altLang="zh-CN" sz="2400" dirty="0">
                <a:solidFill>
                  <a:srgbClr val="0066FF"/>
                </a:solidFill>
                <a:effectLst/>
              </a:rPr>
              <a:t>Δ (</a:t>
            </a:r>
            <a:r>
              <a:rPr lang="en-US" altLang="zh-CN" sz="2400" i="1" dirty="0">
                <a:solidFill>
                  <a:srgbClr val="0066FF"/>
                </a:solidFill>
                <a:effectLst/>
              </a:rPr>
              <a:t>G</a:t>
            </a:r>
            <a:r>
              <a:rPr lang="en-US" altLang="zh-CN" sz="2400" baseline="30000" dirty="0">
                <a:solidFill>
                  <a:srgbClr val="0066FF"/>
                </a:solidFill>
                <a:effectLst/>
              </a:rPr>
              <a:t>*</a:t>
            </a:r>
            <a:r>
              <a:rPr lang="en-US" altLang="zh-CN" sz="2400" dirty="0">
                <a:solidFill>
                  <a:srgbClr val="0066FF"/>
                </a:solidFill>
                <a:effectLst/>
              </a:rPr>
              <a:t> ) = </a:t>
            </a:r>
            <a:r>
              <a:rPr lang="en-US" altLang="zh-CN" sz="2400" i="1" dirty="0">
                <a:solidFill>
                  <a:srgbClr val="0066FF"/>
                </a:solidFill>
                <a:effectLst/>
              </a:rPr>
              <a:t>δ</a:t>
            </a:r>
            <a:r>
              <a:rPr lang="en-US" altLang="zh-CN" sz="2400" dirty="0">
                <a:solidFill>
                  <a:srgbClr val="0066FF"/>
                </a:solidFill>
                <a:effectLst/>
              </a:rPr>
              <a:t> (</a:t>
            </a:r>
            <a:r>
              <a:rPr lang="en-US" altLang="zh-CN" sz="2400" i="1" dirty="0">
                <a:solidFill>
                  <a:srgbClr val="0066FF"/>
                </a:solidFill>
                <a:effectLst/>
              </a:rPr>
              <a:t>G</a:t>
            </a:r>
            <a:r>
              <a:rPr lang="en-US" altLang="zh-CN" sz="2400" baseline="30000" dirty="0">
                <a:solidFill>
                  <a:srgbClr val="0066FF"/>
                </a:solidFill>
                <a:effectLst/>
              </a:rPr>
              <a:t>*</a:t>
            </a:r>
            <a:r>
              <a:rPr lang="en-US" altLang="zh-CN" sz="2400" dirty="0">
                <a:solidFill>
                  <a:srgbClr val="0066FF"/>
                </a:solidFill>
                <a:effectLst/>
              </a:rPr>
              <a:t> ) </a:t>
            </a:r>
            <a:r>
              <a:rPr lang="en-US" altLang="zh-CN" sz="2400" dirty="0">
                <a:effectLst/>
              </a:rPr>
              <a:t>,</a:t>
            </a:r>
            <a:r>
              <a:rPr lang="zh-CN" altLang="zh-CN" sz="2400" dirty="0">
                <a:effectLst/>
              </a:rPr>
              <a:t>令 </a:t>
            </a:r>
            <a:r>
              <a:rPr lang="en-US" altLang="zh-CN" sz="2400" i="1" dirty="0">
                <a:effectLst/>
              </a:rPr>
              <a:t>k</a:t>
            </a:r>
            <a:r>
              <a:rPr lang="en-US" altLang="zh-CN" sz="2400" dirty="0">
                <a:effectLst/>
              </a:rPr>
              <a:t> = 1,</a:t>
            </a:r>
            <a:r>
              <a:rPr lang="zh-CN" altLang="zh-CN" sz="2400" dirty="0">
                <a:solidFill>
                  <a:srgbClr val="0066FF"/>
                </a:solidFill>
                <a:effectLst/>
              </a:rPr>
              <a:t>转第</a:t>
            </a:r>
            <a:r>
              <a:rPr lang="en-US" altLang="zh-CN" sz="2400" dirty="0">
                <a:solidFill>
                  <a:srgbClr val="0066FF"/>
                </a:solidFill>
                <a:effectLst/>
              </a:rPr>
              <a:t> 3 </a:t>
            </a:r>
            <a:r>
              <a:rPr lang="zh-CN" altLang="zh-CN" sz="2400" dirty="0">
                <a:solidFill>
                  <a:srgbClr val="0066FF"/>
                </a:solidFill>
                <a:effectLst/>
              </a:rPr>
              <a:t>步</a:t>
            </a:r>
            <a:r>
              <a:rPr lang="zh-CN" altLang="zh-CN" sz="2400" dirty="0">
                <a:effectLst/>
              </a:rPr>
              <a:t>；否则</a:t>
            </a:r>
            <a:r>
              <a:rPr lang="en-US" altLang="zh-CN" sz="2400" dirty="0">
                <a:effectLst/>
              </a:rPr>
              <a:t>,</a:t>
            </a:r>
            <a:r>
              <a:rPr lang="zh-CN" altLang="zh-CN" sz="2400" dirty="0">
                <a:solidFill>
                  <a:srgbClr val="0066FF"/>
                </a:solidFill>
                <a:effectLst/>
              </a:rPr>
              <a:t>转第</a:t>
            </a:r>
            <a:r>
              <a:rPr lang="en-US" altLang="zh-CN" sz="2400" dirty="0">
                <a:solidFill>
                  <a:srgbClr val="0066FF"/>
                </a:solidFill>
                <a:effectLst/>
              </a:rPr>
              <a:t> 2 </a:t>
            </a:r>
            <a:r>
              <a:rPr lang="zh-CN" altLang="zh-CN" sz="2400" dirty="0">
                <a:solidFill>
                  <a:srgbClr val="0066FF"/>
                </a:solidFill>
                <a:effectLst/>
              </a:rPr>
              <a:t>步</a:t>
            </a:r>
            <a:endParaRPr lang="en-US" altLang="zh-CN" sz="2400" dirty="0">
              <a:solidFill>
                <a:srgbClr val="0066FF"/>
              </a:solidFill>
              <a:effectLst/>
            </a:endParaRPr>
          </a:p>
          <a:p>
            <a:pPr>
              <a:spcBef>
                <a:spcPts val="0"/>
              </a:spcBef>
              <a:defRPr/>
            </a:pPr>
            <a:r>
              <a:rPr lang="zh-CN" altLang="zh-CN" sz="2400" dirty="0">
                <a:solidFill>
                  <a:srgbClr val="0066FF"/>
                </a:solidFill>
                <a:effectLst/>
              </a:rPr>
              <a:t>第 </a:t>
            </a:r>
            <a:r>
              <a:rPr lang="en-US" altLang="zh-CN" sz="2400" dirty="0">
                <a:solidFill>
                  <a:srgbClr val="0066FF"/>
                </a:solidFill>
                <a:effectLst/>
              </a:rPr>
              <a:t>2 </a:t>
            </a:r>
            <a:r>
              <a:rPr lang="zh-CN" altLang="zh-CN" sz="2400" dirty="0">
                <a:solidFill>
                  <a:srgbClr val="0066FF"/>
                </a:solidFill>
                <a:effectLst/>
              </a:rPr>
              <a:t>步</a:t>
            </a:r>
            <a:r>
              <a:rPr lang="en-US" altLang="zh-CN" sz="2400" dirty="0">
                <a:solidFill>
                  <a:srgbClr val="0066FF"/>
                </a:solidFill>
                <a:effectLst/>
              </a:rPr>
              <a:t>:</a:t>
            </a:r>
            <a:r>
              <a:rPr lang="zh-CN" altLang="zh-CN" sz="2400" dirty="0">
                <a:effectLst/>
              </a:rPr>
              <a:t>取 </a:t>
            </a:r>
            <a:r>
              <a:rPr lang="en-US" altLang="zh-CN" sz="2400" i="1" dirty="0">
                <a:effectLst/>
              </a:rPr>
              <a:t>x</a:t>
            </a:r>
            <a:r>
              <a:rPr lang="en-US" altLang="zh-CN" sz="2400" baseline="-25000" dirty="0">
                <a:effectLst/>
              </a:rPr>
              <a:t>0</a:t>
            </a:r>
            <a:r>
              <a:rPr lang="en-US" altLang="zh-CN" sz="2400" dirty="0">
                <a:effectLst/>
              </a:rPr>
              <a:t> ∈ </a:t>
            </a:r>
            <a:r>
              <a:rPr lang="en-US" altLang="zh-CN" sz="2400" i="1" dirty="0">
                <a:effectLst/>
              </a:rPr>
              <a:t>X</a:t>
            </a:r>
            <a:r>
              <a:rPr lang="en-US" altLang="zh-CN" sz="2400" dirty="0">
                <a:effectLst/>
              </a:rPr>
              <a:t> ,</a:t>
            </a:r>
            <a:r>
              <a:rPr lang="zh-CN" altLang="zh-CN" sz="2400" dirty="0">
                <a:effectLst/>
              </a:rPr>
              <a:t> </a:t>
            </a:r>
            <a:r>
              <a:rPr lang="en-US" altLang="zh-CN" sz="2400" i="1" dirty="0">
                <a:effectLst/>
              </a:rPr>
              <a:t>y</a:t>
            </a:r>
            <a:r>
              <a:rPr lang="en-US" altLang="zh-CN" sz="2400" baseline="-25000" dirty="0">
                <a:effectLst/>
              </a:rPr>
              <a:t>0</a:t>
            </a:r>
            <a:r>
              <a:rPr lang="en-US" altLang="zh-CN" sz="2400" dirty="0">
                <a:effectLst/>
              </a:rPr>
              <a:t> ∈</a:t>
            </a:r>
            <a:r>
              <a:rPr lang="en-US" altLang="zh-CN" sz="2400" i="1" dirty="0">
                <a:effectLst/>
              </a:rPr>
              <a:t>Y</a:t>
            </a:r>
            <a:r>
              <a:rPr lang="en-US" altLang="zh-CN" sz="2400" dirty="0">
                <a:effectLst/>
              </a:rPr>
              <a:t> ,</a:t>
            </a:r>
            <a:r>
              <a:rPr lang="zh-CN" altLang="zh-CN" sz="2400" dirty="0">
                <a:effectLst/>
              </a:rPr>
              <a:t>使得 </a:t>
            </a:r>
            <a:r>
              <a:rPr lang="en-US" altLang="zh-CN" sz="2400" i="1" dirty="0" err="1">
                <a:effectLst/>
              </a:rPr>
              <a:t>d</a:t>
            </a:r>
            <a:r>
              <a:rPr lang="en-US" altLang="zh-CN" sz="2400" i="1" baseline="-25000" dirty="0" err="1">
                <a:effectLst/>
              </a:rPr>
              <a:t>G</a:t>
            </a:r>
            <a:r>
              <a:rPr lang="en-US" altLang="zh-CN" sz="2400" dirty="0">
                <a:effectLst/>
              </a:rPr>
              <a:t>* (</a:t>
            </a:r>
            <a:r>
              <a:rPr lang="en-US" altLang="zh-CN" sz="2400" i="1" dirty="0">
                <a:effectLst/>
              </a:rPr>
              <a:t>x</a:t>
            </a:r>
            <a:r>
              <a:rPr lang="en-US" altLang="zh-CN" sz="2400" baseline="-25000" dirty="0">
                <a:effectLst/>
              </a:rPr>
              <a:t>0</a:t>
            </a:r>
            <a:r>
              <a:rPr lang="en-US" altLang="zh-CN" sz="2400" dirty="0">
                <a:effectLst/>
              </a:rPr>
              <a:t> ) = min </a:t>
            </a:r>
            <a:r>
              <a:rPr lang="en-US" altLang="zh-CN" sz="2400" i="1" dirty="0" err="1">
                <a:effectLst/>
              </a:rPr>
              <a:t>d</a:t>
            </a:r>
            <a:r>
              <a:rPr lang="en-US" altLang="zh-CN" sz="2400" i="1" baseline="-25000" dirty="0" err="1">
                <a:effectLst/>
              </a:rPr>
              <a:t>G</a:t>
            </a:r>
            <a:r>
              <a:rPr lang="en-US" altLang="zh-CN" sz="2400" dirty="0">
                <a:effectLst/>
              </a:rPr>
              <a:t>* (</a:t>
            </a:r>
            <a:r>
              <a:rPr lang="en-US" altLang="zh-CN" sz="2400" i="1" dirty="0">
                <a:effectLst/>
              </a:rPr>
              <a:t>x</a:t>
            </a:r>
            <a:r>
              <a:rPr lang="en-US" altLang="zh-CN" sz="2400" i="1" baseline="-25000" dirty="0">
                <a:effectLst/>
              </a:rPr>
              <a:t>i</a:t>
            </a:r>
            <a:r>
              <a:rPr lang="en-US" altLang="zh-CN" sz="2400" dirty="0">
                <a:effectLst/>
              </a:rPr>
              <a:t> ) ,</a:t>
            </a:r>
            <a:r>
              <a:rPr lang="zh-CN" altLang="zh-CN" sz="2400" dirty="0">
                <a:effectLst/>
              </a:rPr>
              <a:t> </a:t>
            </a:r>
            <a:r>
              <a:rPr lang="en-US" altLang="zh-CN" sz="2400" i="1" dirty="0" err="1">
                <a:effectLst/>
              </a:rPr>
              <a:t>d</a:t>
            </a:r>
            <a:r>
              <a:rPr lang="en-US" altLang="zh-CN" sz="2400" i="1" baseline="-25000" dirty="0" err="1">
                <a:effectLst/>
              </a:rPr>
              <a:t>G</a:t>
            </a:r>
            <a:r>
              <a:rPr lang="en-US" altLang="zh-CN" sz="2400" dirty="0">
                <a:effectLst/>
              </a:rPr>
              <a:t>* ( </a:t>
            </a:r>
            <a:r>
              <a:rPr lang="en-US" altLang="zh-CN" sz="2400" i="1" dirty="0">
                <a:effectLst/>
              </a:rPr>
              <a:t>y</a:t>
            </a:r>
            <a:r>
              <a:rPr lang="en-US" altLang="zh-CN" sz="2400" baseline="-25000" dirty="0">
                <a:effectLst/>
              </a:rPr>
              <a:t>0</a:t>
            </a:r>
            <a:r>
              <a:rPr lang="en-US" altLang="zh-CN" sz="2400" dirty="0">
                <a:effectLst/>
              </a:rPr>
              <a:t> ) = min </a:t>
            </a:r>
            <a:r>
              <a:rPr lang="en-US" altLang="zh-CN" sz="2400" i="1" dirty="0" err="1">
                <a:effectLst/>
              </a:rPr>
              <a:t>d</a:t>
            </a:r>
            <a:r>
              <a:rPr lang="en-US" altLang="zh-CN" sz="2400" i="1" baseline="-25000" dirty="0" err="1">
                <a:effectLst/>
              </a:rPr>
              <a:t>G</a:t>
            </a:r>
            <a:r>
              <a:rPr lang="en-US" altLang="zh-CN" sz="2400" dirty="0">
                <a:effectLst/>
              </a:rPr>
              <a:t>* ( </a:t>
            </a:r>
            <a:r>
              <a:rPr lang="en-US" altLang="zh-CN" sz="2400" i="1" dirty="0" err="1">
                <a:effectLst/>
              </a:rPr>
              <a:t>y</a:t>
            </a:r>
            <a:r>
              <a:rPr lang="en-US" altLang="zh-CN" sz="2400" i="1" baseline="-25000" dirty="0" err="1">
                <a:effectLst/>
              </a:rPr>
              <a:t>i</a:t>
            </a:r>
            <a:r>
              <a:rPr lang="en-US" altLang="zh-CN" sz="2400" dirty="0">
                <a:effectLst/>
              </a:rPr>
              <a:t> ) , </a:t>
            </a:r>
            <a:r>
              <a:rPr lang="en-US" altLang="zh-CN" sz="2400" i="1" dirty="0">
                <a:effectLst/>
              </a:rPr>
              <a:t>G</a:t>
            </a:r>
            <a:r>
              <a:rPr lang="en-US" altLang="zh-CN" sz="2400" baseline="30000" dirty="0">
                <a:effectLst/>
              </a:rPr>
              <a:t>*</a:t>
            </a:r>
            <a:r>
              <a:rPr lang="en-US" altLang="zh-CN" sz="2400" i="1" dirty="0">
                <a:effectLst/>
              </a:rPr>
              <a:t> </a:t>
            </a:r>
            <a:r>
              <a:rPr lang="en-US" altLang="zh-CN" sz="2400" dirty="0">
                <a:effectLst/>
              </a:rPr>
              <a:t>:=</a:t>
            </a:r>
            <a:r>
              <a:rPr lang="en-US" altLang="zh-CN" sz="2400" i="1" dirty="0">
                <a:effectLst/>
              </a:rPr>
              <a:t> G</a:t>
            </a:r>
            <a:r>
              <a:rPr lang="en-US" altLang="zh-CN" sz="2400" baseline="30000" dirty="0">
                <a:effectLst/>
              </a:rPr>
              <a:t>*</a:t>
            </a:r>
            <a:r>
              <a:rPr lang="en-US" altLang="zh-CN" sz="2400" i="1" dirty="0">
                <a:effectLst/>
              </a:rPr>
              <a:t> </a:t>
            </a:r>
            <a:r>
              <a:rPr lang="en-US" altLang="zh-CN" sz="2400" dirty="0">
                <a:effectLst/>
              </a:rPr>
              <a:t>+</a:t>
            </a:r>
            <a:r>
              <a:rPr lang="en-US" altLang="zh-CN" sz="2400" i="1" dirty="0">
                <a:effectLst/>
              </a:rPr>
              <a:t> x</a:t>
            </a:r>
            <a:r>
              <a:rPr lang="en-US" altLang="zh-CN" sz="2400" baseline="-25000" dirty="0">
                <a:effectLst/>
              </a:rPr>
              <a:t>0</a:t>
            </a:r>
            <a:r>
              <a:rPr lang="en-US" altLang="zh-CN" sz="2400" i="1" dirty="0">
                <a:effectLst/>
              </a:rPr>
              <a:t> y</a:t>
            </a:r>
            <a:r>
              <a:rPr lang="en-US" altLang="zh-CN" sz="2400" baseline="-25000" dirty="0">
                <a:effectLst/>
              </a:rPr>
              <a:t>0</a:t>
            </a:r>
            <a:r>
              <a:rPr lang="en-US" altLang="zh-CN" sz="2400" i="1" dirty="0">
                <a:effectLst/>
              </a:rPr>
              <a:t> </a:t>
            </a:r>
            <a:r>
              <a:rPr lang="en-US" altLang="zh-CN" sz="2400" dirty="0">
                <a:effectLst/>
              </a:rPr>
              <a:t>,</a:t>
            </a:r>
            <a:r>
              <a:rPr lang="zh-CN" altLang="zh-CN" sz="2400" dirty="0">
                <a:solidFill>
                  <a:srgbClr val="0066FF"/>
                </a:solidFill>
                <a:effectLst/>
              </a:rPr>
              <a:t>转第</a:t>
            </a:r>
            <a:r>
              <a:rPr lang="zh-CN" altLang="zh-CN" sz="2400" i="1" dirty="0">
                <a:solidFill>
                  <a:srgbClr val="0066FF"/>
                </a:solidFill>
                <a:effectLst/>
              </a:rPr>
              <a:t> </a:t>
            </a:r>
            <a:r>
              <a:rPr lang="en-US" altLang="zh-CN" sz="2400" dirty="0">
                <a:solidFill>
                  <a:srgbClr val="0066FF"/>
                </a:solidFill>
                <a:effectLst/>
              </a:rPr>
              <a:t>1</a:t>
            </a:r>
            <a:r>
              <a:rPr lang="en-US" altLang="zh-CN" sz="2400" i="1" dirty="0">
                <a:solidFill>
                  <a:srgbClr val="0066FF"/>
                </a:solidFill>
                <a:effectLst/>
              </a:rPr>
              <a:t> </a:t>
            </a:r>
            <a:r>
              <a:rPr lang="zh-CN" altLang="zh-CN" sz="2400" dirty="0">
                <a:solidFill>
                  <a:srgbClr val="0066FF"/>
                </a:solidFill>
                <a:effectLst/>
              </a:rPr>
              <a:t>步</a:t>
            </a:r>
            <a:r>
              <a:rPr lang="zh-CN" altLang="zh-CN" sz="2400" dirty="0">
                <a:effectLst/>
              </a:rPr>
              <a:t>。</a:t>
            </a:r>
          </a:p>
          <a:p>
            <a:pPr>
              <a:spcBef>
                <a:spcPts val="0"/>
              </a:spcBef>
              <a:defRPr/>
            </a:pPr>
            <a:r>
              <a:rPr lang="zh-CN" altLang="en-US" sz="2400" dirty="0">
                <a:solidFill>
                  <a:srgbClr val="0066FF"/>
                </a:solidFill>
                <a:effectLst/>
              </a:rPr>
              <a:t>第</a:t>
            </a:r>
            <a:r>
              <a:rPr lang="en-US" altLang="zh-CN" sz="2400" dirty="0">
                <a:solidFill>
                  <a:srgbClr val="0066FF"/>
                </a:solidFill>
                <a:effectLst/>
              </a:rPr>
              <a:t>3 </a:t>
            </a:r>
            <a:r>
              <a:rPr lang="zh-CN" altLang="zh-CN" sz="2400" dirty="0">
                <a:solidFill>
                  <a:srgbClr val="0066FF"/>
                </a:solidFill>
                <a:effectLst/>
              </a:rPr>
              <a:t>步</a:t>
            </a:r>
            <a:r>
              <a:rPr lang="en-US" altLang="zh-CN" sz="2400" dirty="0">
                <a:solidFill>
                  <a:srgbClr val="0066FF"/>
                </a:solidFill>
                <a:effectLst/>
              </a:rPr>
              <a:t>:</a:t>
            </a:r>
            <a:r>
              <a:rPr lang="zh-CN" altLang="zh-CN" sz="2400" dirty="0">
                <a:effectLst/>
              </a:rPr>
              <a:t>任取 </a:t>
            </a:r>
            <a:r>
              <a:rPr lang="en-US" altLang="zh-CN" sz="2400" i="1" dirty="0">
                <a:effectLst/>
              </a:rPr>
              <a:t>G</a:t>
            </a:r>
            <a:r>
              <a:rPr lang="en-US" altLang="zh-CN" sz="2400" baseline="30000" dirty="0">
                <a:effectLst/>
              </a:rPr>
              <a:t>*</a:t>
            </a:r>
            <a:r>
              <a:rPr lang="en-US" altLang="zh-CN" sz="2400" dirty="0">
                <a:effectLst/>
              </a:rPr>
              <a:t> </a:t>
            </a:r>
            <a:r>
              <a:rPr lang="zh-CN" altLang="zh-CN" sz="2400" dirty="0">
                <a:effectLst/>
              </a:rPr>
              <a:t>的一个匹配</a:t>
            </a:r>
            <a:r>
              <a:rPr lang="en-US" altLang="zh-CN" sz="2400" dirty="0">
                <a:effectLst/>
              </a:rPr>
              <a:t> M</a:t>
            </a:r>
            <a:r>
              <a:rPr lang="zh-CN" altLang="zh-CN" sz="2400" dirty="0">
                <a:effectLst/>
              </a:rPr>
              <a:t>。</a:t>
            </a:r>
            <a:endParaRPr lang="en-US" altLang="zh-CN" sz="2400" dirty="0">
              <a:effectLst/>
            </a:endParaRPr>
          </a:p>
          <a:p>
            <a:pPr>
              <a:spcBef>
                <a:spcPts val="0"/>
              </a:spcBef>
              <a:defRPr/>
            </a:pPr>
            <a:r>
              <a:rPr lang="zh-CN" altLang="en-US" sz="2400" dirty="0">
                <a:solidFill>
                  <a:srgbClr val="0066FF"/>
                </a:solidFill>
                <a:effectLst/>
              </a:rPr>
              <a:t>第</a:t>
            </a:r>
            <a:r>
              <a:rPr lang="en-US" altLang="zh-CN" sz="2400" dirty="0">
                <a:solidFill>
                  <a:srgbClr val="0066FF"/>
                </a:solidFill>
                <a:effectLst/>
              </a:rPr>
              <a:t>4 </a:t>
            </a:r>
            <a:r>
              <a:rPr lang="zh-CN" altLang="zh-CN" sz="2400" dirty="0">
                <a:solidFill>
                  <a:srgbClr val="0066FF"/>
                </a:solidFill>
                <a:effectLst/>
              </a:rPr>
              <a:t>步</a:t>
            </a:r>
            <a:r>
              <a:rPr lang="en-US" altLang="zh-CN" sz="2400" dirty="0">
                <a:solidFill>
                  <a:srgbClr val="0066FF"/>
                </a:solidFill>
                <a:effectLst/>
              </a:rPr>
              <a:t>:</a:t>
            </a:r>
            <a:r>
              <a:rPr lang="zh-CN" altLang="zh-CN" sz="2400" dirty="0">
                <a:effectLst/>
              </a:rPr>
              <a:t>若</a:t>
            </a:r>
            <a:r>
              <a:rPr lang="en-US" altLang="zh-CN" sz="2400" dirty="0">
                <a:effectLst/>
              </a:rPr>
              <a:t> X </a:t>
            </a:r>
            <a:r>
              <a:rPr lang="zh-CN" altLang="zh-CN" sz="2400" dirty="0">
                <a:effectLst/>
              </a:rPr>
              <a:t>已</a:t>
            </a:r>
            <a:r>
              <a:rPr lang="en-US" altLang="zh-CN" sz="2400" dirty="0">
                <a:effectLst/>
              </a:rPr>
              <a:t> M </a:t>
            </a:r>
            <a:r>
              <a:rPr lang="zh-CN" altLang="zh-CN" sz="2400" dirty="0">
                <a:effectLst/>
              </a:rPr>
              <a:t>饱和</a:t>
            </a:r>
            <a:r>
              <a:rPr lang="en-US" altLang="zh-CN" sz="2400" dirty="0">
                <a:effectLst/>
              </a:rPr>
              <a:t>,</a:t>
            </a:r>
            <a:r>
              <a:rPr lang="zh-CN" altLang="zh-CN" sz="2400" dirty="0">
                <a:effectLst/>
              </a:rPr>
              <a:t>则输出当前的完美匹配</a:t>
            </a:r>
            <a:r>
              <a:rPr lang="en-US" altLang="zh-CN" sz="2400" dirty="0">
                <a:effectLst/>
              </a:rPr>
              <a:t>,</a:t>
            </a:r>
            <a:r>
              <a:rPr lang="zh-CN" altLang="zh-CN" sz="2400" dirty="0">
                <a:effectLst/>
              </a:rPr>
              <a:t>转第</a:t>
            </a:r>
            <a:r>
              <a:rPr lang="en-US" altLang="zh-CN" sz="2400" dirty="0">
                <a:effectLst/>
              </a:rPr>
              <a:t> 7 </a:t>
            </a:r>
            <a:r>
              <a:rPr lang="zh-CN" altLang="zh-CN" sz="2400" dirty="0">
                <a:effectLst/>
              </a:rPr>
              <a:t>步；否则取</a:t>
            </a:r>
            <a:r>
              <a:rPr lang="en-US" altLang="zh-CN" sz="2400" dirty="0">
                <a:effectLst/>
              </a:rPr>
              <a:t> X </a:t>
            </a:r>
            <a:r>
              <a:rPr lang="zh-CN" altLang="zh-CN" sz="2400" dirty="0">
                <a:effectLst/>
              </a:rPr>
              <a:t>中一个</a:t>
            </a:r>
            <a:r>
              <a:rPr lang="en-US" altLang="zh-CN" sz="2400" dirty="0">
                <a:effectLst/>
              </a:rPr>
              <a:t> M </a:t>
            </a:r>
            <a:r>
              <a:rPr lang="zh-CN" altLang="zh-CN" sz="2400" dirty="0">
                <a:effectLst/>
              </a:rPr>
              <a:t>不饱和点 </a:t>
            </a:r>
            <a:r>
              <a:rPr lang="en-US" altLang="zh-CN" sz="2400" i="1" dirty="0">
                <a:effectLst/>
              </a:rPr>
              <a:t>u</a:t>
            </a:r>
            <a:r>
              <a:rPr lang="en-US" altLang="zh-CN" sz="2400" dirty="0">
                <a:effectLst/>
              </a:rPr>
              <a:t>,</a:t>
            </a:r>
            <a:r>
              <a:rPr lang="zh-CN" altLang="zh-CN" sz="2400" dirty="0">
                <a:effectLst/>
              </a:rPr>
              <a:t>置 </a:t>
            </a:r>
            <a:r>
              <a:rPr lang="en-US" altLang="zh-CN" sz="2400" i="1" dirty="0">
                <a:effectLst/>
              </a:rPr>
              <a:t>S</a:t>
            </a:r>
            <a:r>
              <a:rPr lang="en-US" altLang="zh-CN" sz="2400" dirty="0">
                <a:effectLst/>
              </a:rPr>
              <a:t> := {</a:t>
            </a:r>
            <a:r>
              <a:rPr lang="en-US" altLang="zh-CN" sz="2400" i="1" dirty="0">
                <a:effectLst/>
              </a:rPr>
              <a:t>u</a:t>
            </a:r>
            <a:r>
              <a:rPr lang="en-US" altLang="zh-CN" sz="2400" dirty="0">
                <a:effectLst/>
              </a:rPr>
              <a:t>},</a:t>
            </a:r>
            <a:r>
              <a:rPr lang="zh-CN" altLang="zh-CN" sz="2400" dirty="0">
                <a:effectLst/>
              </a:rPr>
              <a:t> </a:t>
            </a:r>
            <a:r>
              <a:rPr lang="en-US" altLang="zh-CN" sz="2400" i="1" dirty="0">
                <a:effectLst/>
              </a:rPr>
              <a:t>T</a:t>
            </a:r>
            <a:r>
              <a:rPr lang="en-US" altLang="zh-CN" sz="2400" dirty="0">
                <a:effectLst/>
              </a:rPr>
              <a:t> := </a:t>
            </a:r>
            <a:r>
              <a:rPr lang="en-US" altLang="zh-CN" sz="2400" i="1" dirty="0">
                <a:effectLst/>
              </a:rPr>
              <a:t>φ</a:t>
            </a:r>
            <a:r>
              <a:rPr lang="en-US" altLang="zh-CN" sz="2400" dirty="0">
                <a:effectLst/>
              </a:rPr>
              <a:t> </a:t>
            </a:r>
            <a:r>
              <a:rPr lang="zh-CN" altLang="zh-CN" sz="2400" dirty="0">
                <a:effectLst/>
              </a:rPr>
              <a:t>。</a:t>
            </a:r>
            <a:r>
              <a:rPr lang="en-US" altLang="zh-CN" sz="2400" dirty="0">
                <a:effectLst/>
              </a:rPr>
              <a:t> </a:t>
            </a:r>
            <a:endParaRPr lang="zh-CN" altLang="zh-CN" sz="2400" dirty="0">
              <a:effectLst/>
            </a:endParaRPr>
          </a:p>
          <a:p>
            <a:pPr>
              <a:spcBef>
                <a:spcPts val="0"/>
              </a:spcBef>
              <a:defRPr/>
            </a:pPr>
            <a:r>
              <a:rPr lang="zh-CN" altLang="en-US" sz="2400" dirty="0">
                <a:solidFill>
                  <a:srgbClr val="0066FF"/>
                </a:solidFill>
                <a:effectLst/>
              </a:rPr>
              <a:t>第</a:t>
            </a:r>
            <a:r>
              <a:rPr lang="en-US" altLang="zh-CN" sz="2400" dirty="0">
                <a:solidFill>
                  <a:srgbClr val="0066FF"/>
                </a:solidFill>
                <a:effectLst/>
              </a:rPr>
              <a:t>5 </a:t>
            </a:r>
            <a:r>
              <a:rPr lang="zh-CN" altLang="zh-CN" sz="2400" dirty="0">
                <a:solidFill>
                  <a:srgbClr val="0066FF"/>
                </a:solidFill>
                <a:effectLst/>
              </a:rPr>
              <a:t>步</a:t>
            </a:r>
            <a:r>
              <a:rPr lang="en-US" altLang="zh-CN" sz="2400" dirty="0">
                <a:solidFill>
                  <a:srgbClr val="0066FF"/>
                </a:solidFill>
                <a:effectLst/>
              </a:rPr>
              <a:t>:</a:t>
            </a:r>
            <a:r>
              <a:rPr lang="zh-CN" altLang="zh-CN" sz="2400" dirty="0">
                <a:effectLst/>
              </a:rPr>
              <a:t>在 </a:t>
            </a:r>
            <a:r>
              <a:rPr lang="en-US" altLang="zh-CN" sz="2400" i="1" dirty="0">
                <a:effectLst/>
              </a:rPr>
              <a:t>N</a:t>
            </a:r>
            <a:r>
              <a:rPr lang="en-US" altLang="zh-CN" sz="2400" dirty="0">
                <a:effectLst/>
              </a:rPr>
              <a:t> (</a:t>
            </a:r>
            <a:r>
              <a:rPr lang="en-US" altLang="zh-CN" sz="2400" i="1" dirty="0">
                <a:effectLst/>
              </a:rPr>
              <a:t>S</a:t>
            </a:r>
            <a:r>
              <a:rPr lang="en-US" altLang="zh-CN" sz="2400" dirty="0">
                <a:effectLst/>
              </a:rPr>
              <a:t>) \ </a:t>
            </a:r>
            <a:r>
              <a:rPr lang="en-US" altLang="zh-CN" sz="2400" i="1" dirty="0">
                <a:effectLst/>
              </a:rPr>
              <a:t>T</a:t>
            </a:r>
            <a:r>
              <a:rPr lang="en-US" altLang="zh-CN" sz="2400" dirty="0">
                <a:effectLst/>
              </a:rPr>
              <a:t> </a:t>
            </a:r>
            <a:r>
              <a:rPr lang="zh-CN" altLang="zh-CN" sz="2400" dirty="0">
                <a:effectLst/>
              </a:rPr>
              <a:t>中取一点 </a:t>
            </a:r>
            <a:r>
              <a:rPr lang="en-US" altLang="zh-CN" sz="2400" i="1" dirty="0">
                <a:effectLst/>
              </a:rPr>
              <a:t>y</a:t>
            </a:r>
            <a:r>
              <a:rPr lang="en-US" altLang="zh-CN" sz="2400" dirty="0">
                <a:effectLst/>
              </a:rPr>
              <a:t>.</a:t>
            </a:r>
          </a:p>
          <a:p>
            <a:pPr>
              <a:spcBef>
                <a:spcPts val="0"/>
              </a:spcBef>
              <a:defRPr/>
            </a:pPr>
            <a:r>
              <a:rPr lang="zh-CN" altLang="en-US" sz="2400" dirty="0">
                <a:solidFill>
                  <a:srgbClr val="0066FF"/>
                </a:solidFill>
                <a:effectLst/>
              </a:rPr>
              <a:t>第</a:t>
            </a:r>
            <a:r>
              <a:rPr lang="en-US" altLang="zh-CN" sz="2400" dirty="0">
                <a:solidFill>
                  <a:srgbClr val="0066FF"/>
                </a:solidFill>
                <a:effectLst/>
              </a:rPr>
              <a:t>6 </a:t>
            </a:r>
            <a:r>
              <a:rPr lang="zh-CN" altLang="zh-CN" sz="2400" dirty="0">
                <a:solidFill>
                  <a:srgbClr val="0066FF"/>
                </a:solidFill>
                <a:effectLst/>
              </a:rPr>
              <a:t>步</a:t>
            </a:r>
            <a:r>
              <a:rPr lang="en-US" altLang="zh-CN" sz="2400" dirty="0">
                <a:solidFill>
                  <a:srgbClr val="0066FF"/>
                </a:solidFill>
                <a:effectLst/>
              </a:rPr>
              <a:t>:</a:t>
            </a:r>
            <a:r>
              <a:rPr lang="zh-CN" altLang="zh-CN" sz="2400" dirty="0">
                <a:effectLst/>
              </a:rPr>
              <a:t>若 </a:t>
            </a:r>
            <a:r>
              <a:rPr lang="en-US" altLang="zh-CN" sz="2400" i="1" dirty="0">
                <a:effectLst/>
              </a:rPr>
              <a:t>y</a:t>
            </a:r>
            <a:r>
              <a:rPr lang="en-US" altLang="zh-CN" sz="2400" dirty="0">
                <a:effectLst/>
              </a:rPr>
              <a:t> </a:t>
            </a:r>
            <a:r>
              <a:rPr lang="zh-CN" altLang="zh-CN" sz="2400" dirty="0">
                <a:effectLst/>
              </a:rPr>
              <a:t>是</a:t>
            </a:r>
            <a:r>
              <a:rPr lang="en-US" altLang="zh-CN" sz="2400" dirty="0">
                <a:effectLst/>
              </a:rPr>
              <a:t> M </a:t>
            </a:r>
            <a:r>
              <a:rPr lang="zh-CN" altLang="zh-CN" sz="2400" dirty="0">
                <a:effectLst/>
              </a:rPr>
              <a:t>饱和的</a:t>
            </a:r>
            <a:r>
              <a:rPr lang="en-US" altLang="zh-CN" sz="2400" dirty="0">
                <a:effectLst/>
              </a:rPr>
              <a:t>,</a:t>
            </a:r>
            <a:r>
              <a:rPr lang="zh-CN" altLang="zh-CN" sz="2400" dirty="0">
                <a:effectLst/>
              </a:rPr>
              <a:t>则存在 </a:t>
            </a:r>
            <a:r>
              <a:rPr lang="en-US" altLang="zh-CN" sz="2400" i="1" dirty="0" err="1">
                <a:effectLst/>
              </a:rPr>
              <a:t>yz</a:t>
            </a:r>
            <a:r>
              <a:rPr lang="en-US" altLang="zh-CN" sz="2400" dirty="0">
                <a:effectLst/>
              </a:rPr>
              <a:t> ∈ </a:t>
            </a:r>
            <a:r>
              <a:rPr lang="en-US" altLang="zh-CN" sz="2400" i="1" dirty="0">
                <a:effectLst/>
              </a:rPr>
              <a:t>M</a:t>
            </a:r>
            <a:r>
              <a:rPr lang="en-US" altLang="zh-CN" sz="2400" dirty="0">
                <a:effectLst/>
              </a:rPr>
              <a:t> ,</a:t>
            </a:r>
            <a:r>
              <a:rPr lang="zh-CN" altLang="zh-CN" sz="2400" dirty="0">
                <a:effectLst/>
              </a:rPr>
              <a:t>置 </a:t>
            </a:r>
            <a:r>
              <a:rPr lang="en-US" altLang="zh-CN" sz="2400" i="1" dirty="0">
                <a:effectLst/>
              </a:rPr>
              <a:t>S</a:t>
            </a:r>
            <a:r>
              <a:rPr lang="en-US" altLang="zh-CN" sz="2400" dirty="0">
                <a:effectLst/>
              </a:rPr>
              <a:t> := </a:t>
            </a:r>
            <a:r>
              <a:rPr lang="en-US" altLang="zh-CN" sz="2400" i="1" dirty="0">
                <a:effectLst/>
              </a:rPr>
              <a:t>S</a:t>
            </a:r>
            <a:r>
              <a:rPr lang="en-US" altLang="zh-CN" sz="2400" dirty="0">
                <a:effectLst/>
              </a:rPr>
              <a:t> ∪ {</a:t>
            </a:r>
            <a:r>
              <a:rPr lang="en-US" altLang="zh-CN" sz="2400" i="1" dirty="0">
                <a:effectLst/>
              </a:rPr>
              <a:t>z</a:t>
            </a:r>
            <a:r>
              <a:rPr lang="en-US" altLang="zh-CN" sz="2400" dirty="0">
                <a:effectLst/>
              </a:rPr>
              <a:t>} ,</a:t>
            </a:r>
            <a:r>
              <a:rPr lang="zh-CN" altLang="zh-CN" sz="2400" dirty="0">
                <a:effectLst/>
              </a:rPr>
              <a:t> </a:t>
            </a:r>
            <a:r>
              <a:rPr lang="en-US" altLang="zh-CN" sz="2400" i="1" dirty="0">
                <a:effectLst/>
              </a:rPr>
              <a:t>T</a:t>
            </a:r>
            <a:r>
              <a:rPr lang="en-US" altLang="zh-CN" sz="2400" dirty="0">
                <a:effectLst/>
              </a:rPr>
              <a:t> := </a:t>
            </a:r>
            <a:r>
              <a:rPr lang="en-US" altLang="zh-CN" sz="2400" i="1" dirty="0">
                <a:effectLst/>
              </a:rPr>
              <a:t>T</a:t>
            </a:r>
            <a:r>
              <a:rPr lang="en-US" altLang="zh-CN" sz="2400" dirty="0">
                <a:effectLst/>
              </a:rPr>
              <a:t> ∪ {</a:t>
            </a:r>
            <a:r>
              <a:rPr lang="en-US" altLang="zh-CN" sz="2400" i="1" dirty="0">
                <a:effectLst/>
              </a:rPr>
              <a:t>y</a:t>
            </a:r>
            <a:r>
              <a:rPr lang="en-US" altLang="zh-CN" sz="2400" dirty="0">
                <a:effectLst/>
              </a:rPr>
              <a:t>},</a:t>
            </a:r>
            <a:r>
              <a:rPr lang="zh-CN" altLang="zh-CN" sz="2400" dirty="0">
                <a:effectLst/>
              </a:rPr>
              <a:t>转第</a:t>
            </a:r>
            <a:r>
              <a:rPr lang="en-US" altLang="zh-CN" sz="2400" dirty="0">
                <a:effectLst/>
              </a:rPr>
              <a:t> 5 </a:t>
            </a:r>
            <a:r>
              <a:rPr lang="zh-CN" altLang="zh-CN" sz="2400" dirty="0">
                <a:effectLst/>
              </a:rPr>
              <a:t>步；否则</a:t>
            </a:r>
            <a:r>
              <a:rPr lang="en-US" altLang="zh-CN" sz="2400" dirty="0">
                <a:effectLst/>
              </a:rPr>
              <a:t>,</a:t>
            </a:r>
            <a:r>
              <a:rPr lang="zh-CN" altLang="zh-CN" sz="2400" dirty="0">
                <a:effectLst/>
              </a:rPr>
              <a:t>存在一条 </a:t>
            </a:r>
            <a:r>
              <a:rPr lang="en-US" altLang="zh-CN" sz="2400" dirty="0">
                <a:effectLst/>
              </a:rPr>
              <a:t>M </a:t>
            </a:r>
            <a:r>
              <a:rPr lang="zh-CN" altLang="zh-CN" sz="2400" dirty="0">
                <a:effectLst/>
              </a:rPr>
              <a:t>可扩路 </a:t>
            </a:r>
            <a:r>
              <a:rPr lang="en-US" altLang="zh-CN" sz="2400" i="1" dirty="0">
                <a:effectLst/>
              </a:rPr>
              <a:t>P</a:t>
            </a:r>
            <a:r>
              <a:rPr lang="en-US" altLang="zh-CN" sz="2400" dirty="0">
                <a:effectLst/>
              </a:rPr>
              <a:t> (</a:t>
            </a:r>
            <a:r>
              <a:rPr lang="en-US" altLang="zh-CN" sz="2400" i="1" dirty="0">
                <a:effectLst/>
              </a:rPr>
              <a:t>u</a:t>
            </a:r>
            <a:r>
              <a:rPr lang="en-US" altLang="zh-CN" sz="2400" dirty="0">
                <a:effectLst/>
              </a:rPr>
              <a:t>, </a:t>
            </a:r>
            <a:r>
              <a:rPr lang="en-US" altLang="zh-CN" sz="2400" i="1" dirty="0">
                <a:effectLst/>
              </a:rPr>
              <a:t>y</a:t>
            </a:r>
            <a:r>
              <a:rPr lang="en-US" altLang="zh-CN" sz="2400" dirty="0">
                <a:effectLst/>
              </a:rPr>
              <a:t>) ,</a:t>
            </a:r>
            <a:r>
              <a:rPr lang="zh-CN" altLang="zh-CN" sz="2400" dirty="0">
                <a:effectLst/>
              </a:rPr>
              <a:t>置 </a:t>
            </a:r>
            <a:r>
              <a:rPr lang="en-US" altLang="zh-CN" sz="2400" i="1" dirty="0">
                <a:effectLst/>
              </a:rPr>
              <a:t>M</a:t>
            </a:r>
            <a:r>
              <a:rPr lang="en-US" altLang="zh-CN" sz="2400" dirty="0">
                <a:effectLst/>
              </a:rPr>
              <a:t> := </a:t>
            </a:r>
            <a:r>
              <a:rPr lang="en-US" altLang="zh-CN" sz="2400" i="1" dirty="0">
                <a:effectLst/>
              </a:rPr>
              <a:t>M</a:t>
            </a:r>
            <a:r>
              <a:rPr lang="en-US" altLang="zh-CN" sz="2400" dirty="0">
                <a:effectLst/>
              </a:rPr>
              <a:t> ⊕ </a:t>
            </a:r>
            <a:r>
              <a:rPr lang="en-US" altLang="zh-CN" sz="2400" i="1" dirty="0">
                <a:effectLst/>
              </a:rPr>
              <a:t>E</a:t>
            </a:r>
            <a:r>
              <a:rPr lang="en-US" altLang="zh-CN" sz="2400" dirty="0">
                <a:effectLst/>
              </a:rPr>
              <a:t>(</a:t>
            </a:r>
            <a:r>
              <a:rPr lang="en-US" altLang="zh-CN" sz="2400" i="1" dirty="0">
                <a:effectLst/>
              </a:rPr>
              <a:t>P</a:t>
            </a:r>
            <a:r>
              <a:rPr lang="en-US" altLang="zh-CN" sz="2400" dirty="0">
                <a:effectLst/>
              </a:rPr>
              <a:t>) ,</a:t>
            </a:r>
            <a:r>
              <a:rPr lang="zh-CN" altLang="zh-CN" sz="2400" dirty="0">
                <a:solidFill>
                  <a:srgbClr val="0066FF"/>
                </a:solidFill>
                <a:effectLst/>
              </a:rPr>
              <a:t>转第 </a:t>
            </a:r>
            <a:r>
              <a:rPr lang="en-US" altLang="zh-CN" sz="2400" dirty="0">
                <a:solidFill>
                  <a:srgbClr val="0066FF"/>
                </a:solidFill>
                <a:effectLst/>
              </a:rPr>
              <a:t>4 </a:t>
            </a:r>
            <a:r>
              <a:rPr lang="zh-CN" altLang="zh-CN" sz="2400" dirty="0">
                <a:solidFill>
                  <a:srgbClr val="0066FF"/>
                </a:solidFill>
                <a:effectLst/>
              </a:rPr>
              <a:t>步</a:t>
            </a:r>
            <a:r>
              <a:rPr lang="zh-CN" altLang="zh-CN" sz="2400" dirty="0">
                <a:effectLst/>
              </a:rPr>
              <a:t>。</a:t>
            </a:r>
          </a:p>
          <a:p>
            <a:pPr>
              <a:spcBef>
                <a:spcPts val="0"/>
              </a:spcBef>
              <a:defRPr/>
            </a:pPr>
            <a:r>
              <a:rPr lang="en-US" altLang="zh-CN" sz="2400" dirty="0">
                <a:effectLst/>
              </a:rPr>
              <a:t> </a:t>
            </a:r>
            <a:r>
              <a:rPr lang="zh-CN" altLang="en-US" sz="2400" dirty="0">
                <a:solidFill>
                  <a:srgbClr val="0066FF"/>
                </a:solidFill>
                <a:effectLst/>
              </a:rPr>
              <a:t>第</a:t>
            </a:r>
            <a:r>
              <a:rPr lang="en-US" altLang="zh-CN" sz="2400" dirty="0">
                <a:solidFill>
                  <a:srgbClr val="0066FF"/>
                </a:solidFill>
                <a:effectLst/>
              </a:rPr>
              <a:t>7 </a:t>
            </a:r>
            <a:r>
              <a:rPr lang="zh-CN" altLang="zh-CN" sz="2400" dirty="0">
                <a:solidFill>
                  <a:srgbClr val="0066FF"/>
                </a:solidFill>
                <a:effectLst/>
              </a:rPr>
              <a:t>步</a:t>
            </a:r>
            <a:r>
              <a:rPr lang="en-US" altLang="zh-CN" sz="2400" dirty="0">
                <a:solidFill>
                  <a:srgbClr val="0066FF"/>
                </a:solidFill>
                <a:effectLst/>
              </a:rPr>
              <a:t>:</a:t>
            </a:r>
            <a:r>
              <a:rPr lang="zh-CN" altLang="zh-CN" sz="2400" dirty="0">
                <a:effectLst/>
              </a:rPr>
              <a:t>若 </a:t>
            </a:r>
            <a:r>
              <a:rPr lang="en-US" altLang="zh-CN" sz="2400" i="1" dirty="0">
                <a:effectLst/>
              </a:rPr>
              <a:t>k</a:t>
            </a:r>
            <a:r>
              <a:rPr lang="en-US" altLang="zh-CN" sz="2400" dirty="0">
                <a:effectLst/>
              </a:rPr>
              <a:t> =</a:t>
            </a:r>
            <a:r>
              <a:rPr lang="en-US" altLang="zh-CN" sz="2400" dirty="0">
                <a:solidFill>
                  <a:srgbClr val="0066FF"/>
                </a:solidFill>
                <a:effectLst/>
              </a:rPr>
              <a:t> Δ</a:t>
            </a:r>
            <a:r>
              <a:rPr lang="en-US" altLang="zh-CN" sz="2400" dirty="0">
                <a:effectLst/>
              </a:rPr>
              <a:t>,</a:t>
            </a:r>
            <a:r>
              <a:rPr lang="zh-CN" altLang="zh-CN" sz="2400" dirty="0">
                <a:effectLst/>
              </a:rPr>
              <a:t>则停止；否则</a:t>
            </a:r>
            <a:r>
              <a:rPr lang="en-US" altLang="zh-CN" sz="2400" dirty="0">
                <a:effectLst/>
              </a:rPr>
              <a:t>,</a:t>
            </a:r>
            <a:r>
              <a:rPr lang="zh-CN" altLang="zh-CN" sz="2400" dirty="0">
                <a:effectLst/>
              </a:rPr>
              <a:t>令 </a:t>
            </a:r>
            <a:r>
              <a:rPr lang="en-US" altLang="zh-CN" sz="2400" i="1" dirty="0">
                <a:effectLst/>
              </a:rPr>
              <a:t>k</a:t>
            </a:r>
            <a:r>
              <a:rPr lang="en-US" altLang="zh-CN" sz="2400" dirty="0">
                <a:effectLst/>
              </a:rPr>
              <a:t> := </a:t>
            </a:r>
            <a:r>
              <a:rPr lang="en-US" altLang="zh-CN" sz="2400" i="1" dirty="0">
                <a:effectLst/>
              </a:rPr>
              <a:t>k</a:t>
            </a:r>
            <a:r>
              <a:rPr lang="en-US" altLang="zh-CN" sz="2400" dirty="0">
                <a:effectLst/>
              </a:rPr>
              <a:t> + 1,</a:t>
            </a:r>
            <a:r>
              <a:rPr lang="zh-CN" altLang="zh-CN" sz="2400" dirty="0">
                <a:effectLst/>
              </a:rPr>
              <a:t> </a:t>
            </a:r>
            <a:r>
              <a:rPr lang="en-US" altLang="zh-CN" sz="2400" i="1" dirty="0">
                <a:effectLst/>
              </a:rPr>
              <a:t>G</a:t>
            </a:r>
            <a:r>
              <a:rPr lang="en-US" altLang="zh-CN" sz="2400" baseline="30000" dirty="0">
                <a:effectLst/>
              </a:rPr>
              <a:t>*</a:t>
            </a:r>
            <a:r>
              <a:rPr lang="en-US" altLang="zh-CN" sz="2400" dirty="0">
                <a:effectLst/>
              </a:rPr>
              <a:t> := </a:t>
            </a:r>
            <a:r>
              <a:rPr lang="en-US" altLang="zh-CN" sz="2400" i="1" dirty="0">
                <a:effectLst/>
              </a:rPr>
              <a:t>G</a:t>
            </a:r>
            <a:r>
              <a:rPr lang="en-US" altLang="zh-CN" sz="2400" baseline="30000" dirty="0">
                <a:effectLst/>
              </a:rPr>
              <a:t>*</a:t>
            </a:r>
            <a:r>
              <a:rPr lang="en-US" altLang="zh-CN" sz="2400" dirty="0">
                <a:effectLst/>
              </a:rPr>
              <a:t> \ </a:t>
            </a:r>
            <a:r>
              <a:rPr lang="en-US" altLang="zh-CN" sz="2400" i="1" dirty="0">
                <a:effectLst/>
              </a:rPr>
              <a:t>M</a:t>
            </a:r>
            <a:r>
              <a:rPr lang="en-US" altLang="zh-CN" sz="2400" dirty="0">
                <a:effectLst/>
              </a:rPr>
              <a:t> ,</a:t>
            </a:r>
            <a:r>
              <a:rPr lang="zh-CN" altLang="zh-CN" sz="2400" dirty="0">
                <a:solidFill>
                  <a:srgbClr val="0066FF"/>
                </a:solidFill>
                <a:effectLst/>
              </a:rPr>
              <a:t>转第</a:t>
            </a:r>
            <a:r>
              <a:rPr lang="en-US" altLang="zh-CN" sz="2400" dirty="0">
                <a:solidFill>
                  <a:srgbClr val="0066FF"/>
                </a:solidFill>
                <a:effectLst/>
              </a:rPr>
              <a:t> 3 </a:t>
            </a:r>
            <a:r>
              <a:rPr lang="zh-CN" altLang="zh-CN" sz="2400" dirty="0">
                <a:solidFill>
                  <a:srgbClr val="0066FF"/>
                </a:solidFill>
                <a:effectLst/>
              </a:rPr>
              <a:t>步。</a:t>
            </a:r>
          </a:p>
          <a:p>
            <a:pPr>
              <a:spcBef>
                <a:spcPts val="0"/>
              </a:spcBef>
              <a:defRPr/>
            </a:pPr>
            <a:endParaRPr lang="zh-CN" altLang="zh-CN" sz="2400" dirty="0">
              <a:effectLst/>
            </a:endParaRPr>
          </a:p>
          <a:p>
            <a:pPr>
              <a:spcBef>
                <a:spcPts val="0"/>
              </a:spcBef>
              <a:defRPr/>
            </a:pPr>
            <a:endParaRPr lang="zh-CN" altLang="zh-CN" sz="2400" dirty="0">
              <a:effectLst/>
            </a:endParaRPr>
          </a:p>
          <a:p>
            <a:pPr>
              <a:spcBef>
                <a:spcPts val="0"/>
              </a:spcBef>
              <a:defRPr/>
            </a:pP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1000" fill="hold"/>
                                        <p:tgtEl>
                                          <p:spTgt spid="3">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3">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1000" fill="hold"/>
                                        <p:tgtEl>
                                          <p:spTgt spid="3">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3">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1000" fill="hold"/>
                                        <p:tgtEl>
                                          <p:spTgt spid="3">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3">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3">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 calcmode="lin" valueType="num">
                                      <p:cBhvr>
                                        <p:cTn id="63" dur="1000" fill="hold"/>
                                        <p:tgtEl>
                                          <p:spTgt spid="3">
                                            <p:txEl>
                                              <p:pRg st="8" end="8"/>
                                            </p:txEl>
                                          </p:spTgt>
                                        </p:tgtEl>
                                        <p:attrNameLst>
                                          <p:attrName>ppt_w</p:attrName>
                                        </p:attrNameLst>
                                      </p:cBhvr>
                                      <p:tavLst>
                                        <p:tav tm="0">
                                          <p:val>
                                            <p:strVal val="#ppt_w*0.70"/>
                                          </p:val>
                                        </p:tav>
                                        <p:tav tm="100000">
                                          <p:val>
                                            <p:strVal val="#ppt_w"/>
                                          </p:val>
                                        </p:tav>
                                      </p:tavLst>
                                    </p:anim>
                                    <p:anim calcmode="lin" valueType="num">
                                      <p:cBhvr>
                                        <p:cTn id="64" dur="1000" fill="hold"/>
                                        <p:tgtEl>
                                          <p:spTgt spid="3">
                                            <p:txEl>
                                              <p:pRg st="8" end="8"/>
                                            </p:txEl>
                                          </p:spTgt>
                                        </p:tgtEl>
                                        <p:attrNameLst>
                                          <p:attrName>ppt_h</p:attrName>
                                        </p:attrNameLst>
                                      </p:cBhvr>
                                      <p:tavLst>
                                        <p:tav tm="0">
                                          <p:val>
                                            <p:strVal val="#ppt_h"/>
                                          </p:val>
                                        </p:tav>
                                        <p:tav tm="100000">
                                          <p:val>
                                            <p:strVal val="#ppt_h"/>
                                          </p:val>
                                        </p:tav>
                                      </p:tavLst>
                                    </p:anim>
                                    <p:animEffect transition="in" filter="fade">
                                      <p:cBhvr>
                                        <p:cTn id="65" dur="1000"/>
                                        <p:tgtEl>
                                          <p:spTgt spid="3">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 calcmode="lin" valueType="num">
                                      <p:cBhvr>
                                        <p:cTn id="70" dur="1000" fill="hold"/>
                                        <p:tgtEl>
                                          <p:spTgt spid="3">
                                            <p:txEl>
                                              <p:pRg st="9" end="9"/>
                                            </p:txEl>
                                          </p:spTgt>
                                        </p:tgtEl>
                                        <p:attrNameLst>
                                          <p:attrName>ppt_w</p:attrName>
                                        </p:attrNameLst>
                                      </p:cBhvr>
                                      <p:tavLst>
                                        <p:tav tm="0">
                                          <p:val>
                                            <p:strVal val="#ppt_w*0.70"/>
                                          </p:val>
                                        </p:tav>
                                        <p:tav tm="100000">
                                          <p:val>
                                            <p:strVal val="#ppt_w"/>
                                          </p:val>
                                        </p:tav>
                                      </p:tavLst>
                                    </p:anim>
                                    <p:anim calcmode="lin" valueType="num">
                                      <p:cBhvr>
                                        <p:cTn id="71" dur="1000" fill="hold"/>
                                        <p:tgtEl>
                                          <p:spTgt spid="3">
                                            <p:txEl>
                                              <p:pRg st="9" end="9"/>
                                            </p:txEl>
                                          </p:spTgt>
                                        </p:tgtEl>
                                        <p:attrNameLst>
                                          <p:attrName>ppt_h</p:attrName>
                                        </p:attrNameLst>
                                      </p:cBhvr>
                                      <p:tavLst>
                                        <p:tav tm="0">
                                          <p:val>
                                            <p:strVal val="#ppt_h"/>
                                          </p:val>
                                        </p:tav>
                                        <p:tav tm="100000">
                                          <p:val>
                                            <p:strVal val="#ppt_h"/>
                                          </p:val>
                                        </p:tav>
                                      </p:tavLst>
                                    </p:anim>
                                    <p:animEffect transition="in" filter="fade">
                                      <p:cBhvr>
                                        <p:cTn id="72" dur="1000"/>
                                        <p:tgtEl>
                                          <p:spTgt spid="3">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grpId="0"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 calcmode="lin" valueType="num">
                                      <p:cBhvr>
                                        <p:cTn id="77" dur="1000" fill="hold"/>
                                        <p:tgtEl>
                                          <p:spTgt spid="3">
                                            <p:txEl>
                                              <p:pRg st="10" end="10"/>
                                            </p:txEl>
                                          </p:spTgt>
                                        </p:tgtEl>
                                        <p:attrNameLst>
                                          <p:attrName>ppt_w</p:attrName>
                                        </p:attrNameLst>
                                      </p:cBhvr>
                                      <p:tavLst>
                                        <p:tav tm="0">
                                          <p:val>
                                            <p:strVal val="#ppt_w*0.70"/>
                                          </p:val>
                                        </p:tav>
                                        <p:tav tm="100000">
                                          <p:val>
                                            <p:strVal val="#ppt_w"/>
                                          </p:val>
                                        </p:tav>
                                      </p:tavLst>
                                    </p:anim>
                                    <p:anim calcmode="lin" valueType="num">
                                      <p:cBhvr>
                                        <p:cTn id="78" dur="1000" fill="hold"/>
                                        <p:tgtEl>
                                          <p:spTgt spid="3">
                                            <p:txEl>
                                              <p:pRg st="10" end="10"/>
                                            </p:txEl>
                                          </p:spTgt>
                                        </p:tgtEl>
                                        <p:attrNameLst>
                                          <p:attrName>ppt_h</p:attrName>
                                        </p:attrNameLst>
                                      </p:cBhvr>
                                      <p:tavLst>
                                        <p:tav tm="0">
                                          <p:val>
                                            <p:strVal val="#ppt_h"/>
                                          </p:val>
                                        </p:tav>
                                        <p:tav tm="100000">
                                          <p:val>
                                            <p:strVal val="#ppt_h"/>
                                          </p:val>
                                        </p:tav>
                                      </p:tavLst>
                                    </p:anim>
                                    <p:animEffect transition="in" filter="fade">
                                      <p:cBhvr>
                                        <p:cTn id="79"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endParaRPr lang="zh-CN" altLang="en-US"/>
          </a:p>
        </p:txBody>
      </p:sp>
      <p:graphicFrame>
        <p:nvGraphicFramePr>
          <p:cNvPr id="4" name="内容占位符 3"/>
          <p:cNvGraphicFramePr>
            <a:graphicFrameLocks noGrp="1"/>
          </p:cNvGraphicFramePr>
          <p:nvPr>
            <p:ph idx="1"/>
          </p:nvPr>
        </p:nvGraphicFramePr>
        <p:xfrm>
          <a:off x="1958975" y="2997200"/>
          <a:ext cx="873125" cy="2808288"/>
        </p:xfrm>
        <a:graphic>
          <a:graphicData uri="http://schemas.openxmlformats.org/drawingml/2006/table">
            <a:tbl>
              <a:tblPr>
                <a:tableStyleId>{5C22544A-7EE6-4342-B048-85BDC9FD1C3A}</a:tableStyleId>
              </a:tblPr>
              <a:tblGrid>
                <a:gridCol w="133188">
                  <a:extLst>
                    <a:ext uri="{9D8B030D-6E8A-4147-A177-3AD203B41FA5}">
                      <a16:colId xmlns:a16="http://schemas.microsoft.com/office/drawing/2014/main" val="20000"/>
                    </a:ext>
                  </a:extLst>
                </a:gridCol>
                <a:gridCol w="118390">
                  <a:extLst>
                    <a:ext uri="{9D8B030D-6E8A-4147-A177-3AD203B41FA5}">
                      <a16:colId xmlns:a16="http://schemas.microsoft.com/office/drawing/2014/main" val="20001"/>
                    </a:ext>
                  </a:extLst>
                </a:gridCol>
                <a:gridCol w="621547">
                  <a:extLst>
                    <a:ext uri="{9D8B030D-6E8A-4147-A177-3AD203B41FA5}">
                      <a16:colId xmlns:a16="http://schemas.microsoft.com/office/drawing/2014/main" val="20002"/>
                    </a:ext>
                  </a:extLst>
                </a:gridCol>
              </a:tblGrid>
              <a:tr h="2808288">
                <a:tc>
                  <a:txBody>
                    <a:bodyPr/>
                    <a:lstStyle/>
                    <a:p>
                      <a:pPr>
                        <a:spcAft>
                          <a:spcPts val="0"/>
                        </a:spcAft>
                      </a:pPr>
                      <a:r>
                        <a:rPr lang="en-US" sz="1200" dirty="0">
                          <a:effectLst/>
                        </a:rPr>
                        <a:t> </a:t>
                      </a:r>
                      <a:endParaRPr lang="zh-CN" sz="1000" dirty="0">
                        <a:effectLst/>
                        <a:latin typeface="Calibri" panose="020F0502020204030204"/>
                        <a:ea typeface="宋体" panose="02010600030101010101" pitchFamily="2" charset="-122"/>
                        <a:cs typeface="Arial" panose="020B0604020202020204"/>
                      </a:endParaRPr>
                    </a:p>
                  </a:txBody>
                  <a:tcPr marL="0" marR="0" marT="0" marB="0" anchor="b"/>
                </a:tc>
                <a:tc>
                  <a:txBody>
                    <a:bodyPr/>
                    <a:lstStyle/>
                    <a:p>
                      <a:pPr>
                        <a:spcAft>
                          <a:spcPts val="0"/>
                        </a:spcAft>
                      </a:pPr>
                      <a:r>
                        <a:rPr lang="en-US" sz="1200">
                          <a:effectLst/>
                        </a:rPr>
                        <a:t> </a:t>
                      </a:r>
                      <a:endParaRPr lang="zh-CN" sz="1000">
                        <a:effectLst/>
                        <a:latin typeface="Calibri" panose="020F0502020204030204"/>
                        <a:ea typeface="宋体" panose="02010600030101010101" pitchFamily="2" charset="-122"/>
                        <a:cs typeface="Arial" panose="020B0604020202020204"/>
                      </a:endParaRPr>
                    </a:p>
                  </a:txBody>
                  <a:tcPr marL="0" marR="0" marT="0" marB="0" anchor="b"/>
                </a:tc>
                <a:tc>
                  <a:txBody>
                    <a:bodyPr/>
                    <a:lstStyle/>
                    <a:p>
                      <a:pPr>
                        <a:spcAft>
                          <a:spcPts val="0"/>
                        </a:spcAft>
                      </a:pPr>
                      <a:r>
                        <a:rPr lang="en-US" sz="1200" dirty="0">
                          <a:effectLst/>
                        </a:rPr>
                        <a:t> </a:t>
                      </a:r>
                      <a:endParaRPr lang="zh-CN" sz="1000" dirty="0">
                        <a:effectLst/>
                        <a:latin typeface="Calibri" panose="020F0502020204030204"/>
                        <a:ea typeface="宋体" panose="02010600030101010101" pitchFamily="2" charset="-122"/>
                        <a:cs typeface="Arial" panose="020B0604020202020204"/>
                      </a:endParaRPr>
                    </a:p>
                  </a:txBody>
                  <a:tcPr marL="0" marR="0" marT="0" marB="0" anchor="b"/>
                </a:tc>
                <a:extLst>
                  <a:ext uri="{0D108BD9-81ED-4DB2-BD59-A6C34878D82A}">
                    <a16:rowId xmlns:a16="http://schemas.microsoft.com/office/drawing/2014/main" val="10000"/>
                  </a:ext>
                </a:extLst>
              </a:tr>
            </a:tbl>
          </a:graphicData>
        </a:graphic>
      </p:graphicFrame>
      <p:sp>
        <p:nvSpPr>
          <p:cNvPr id="248845" name="Rectangle 1"/>
          <p:cNvSpPr>
            <a:spLocks noChangeArrowheads="1"/>
          </p:cNvSpPr>
          <p:nvPr/>
        </p:nvSpPr>
        <p:spPr bwMode="auto">
          <a:xfrm>
            <a:off x="1835150" y="1909763"/>
            <a:ext cx="6408738"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eaLnBrk="0" hangingPunct="0">
              <a:spcBef>
                <a:spcPct val="20000"/>
              </a:spcBef>
              <a:buClr>
                <a:schemeClr val="hlink"/>
              </a:buClr>
              <a:buSzPct val="75000"/>
              <a:buFont typeface="Wingdings" panose="05000000000000000000" pitchFamily="2" charset="2"/>
              <a:buChar char="v"/>
              <a:defRPr sz="3600" b="1">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85000"/>
              <a:buFont typeface="Wingdings" panose="05000000000000000000" pitchFamily="2" charset="2"/>
              <a:buChar char=""/>
              <a:defRPr sz="3200">
                <a:solidFill>
                  <a:srgbClr val="3C3C5A"/>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hlink"/>
              </a:buClr>
              <a:buSzPct val="85000"/>
              <a:buFont typeface="Wingdings" panose="05000000000000000000" pitchFamily="2" charset="2"/>
              <a:buChar char="v"/>
              <a:defRPr sz="2800">
                <a:solidFill>
                  <a:schemeClr val="tx2"/>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accent2"/>
              </a:buClr>
              <a:buSzPct val="9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rgbClr val="3C3C5A"/>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zh-CN" sz="2800" dirty="0">
                <a:latin typeface="宋体" panose="02010600030101010101" pitchFamily="2" charset="-122"/>
                <a:cs typeface="Arial" panose="020B0604020202020204" pitchFamily="34" charset="0"/>
              </a:rPr>
              <a:t>设 </a:t>
            </a:r>
            <a:r>
              <a:rPr lang="en-US" altLang="zh-CN" sz="2800" dirty="0">
                <a:latin typeface="Calibri" panose="020F0502020204030204" pitchFamily="34" charset="0"/>
                <a:ea typeface="Times New Roman" panose="02020603050405020304" pitchFamily="18" charset="0"/>
                <a:cs typeface="Arial" panose="020B0604020202020204" pitchFamily="34" charset="0"/>
              </a:rPr>
              <a:t>|</a:t>
            </a:r>
            <a:r>
              <a:rPr lang="en-US" altLang="zh-CN" sz="2800" dirty="0">
                <a:latin typeface="宋体" panose="02010600030101010101" pitchFamily="2" charset="-122"/>
                <a:cs typeface="Arial" panose="020B0604020202020204" pitchFamily="34" charset="0"/>
              </a:rPr>
              <a:t> </a:t>
            </a:r>
            <a:r>
              <a:rPr lang="en-US" altLang="zh-CN" sz="2800" i="1" dirty="0">
                <a:latin typeface="Calibri" panose="020F0502020204030204" pitchFamily="34" charset="0"/>
                <a:cs typeface="Times New Roman" panose="02020603050405020304" pitchFamily="18" charset="0"/>
              </a:rPr>
              <a:t>X</a:t>
            </a:r>
            <a:r>
              <a:rPr lang="en-US" altLang="zh-CN" sz="2800" dirty="0">
                <a:latin typeface="宋体" panose="02010600030101010101" pitchFamily="2" charset="-122"/>
                <a:cs typeface="Times New Roman" panose="02020603050405020304" pitchFamily="18" charset="0"/>
              </a:rPr>
              <a:t> </a:t>
            </a:r>
            <a:r>
              <a:rPr lang="en-US" altLang="zh-CN" sz="2800" dirty="0">
                <a:latin typeface="Calibri" panose="020F0502020204030204" pitchFamily="34" charset="0"/>
                <a:cs typeface="Times New Roman" panose="02020603050405020304" pitchFamily="18" charset="0"/>
              </a:rPr>
              <a:t>|</a:t>
            </a:r>
            <a:r>
              <a:rPr lang="en-US" altLang="zh-CN" sz="2800" dirty="0">
                <a:latin typeface="Arial Unicode MS" panose="020B0604020202020204" charset="-122"/>
                <a:ea typeface="Arial Unicode MS" panose="020B0604020202020204" charset="-122"/>
                <a:cs typeface="Arial Unicode MS" panose="020B0604020202020204" charset="-122"/>
              </a:rPr>
              <a:t>≥</a:t>
            </a:r>
            <a:r>
              <a:rPr lang="en-US" altLang="zh-CN" sz="2800" dirty="0">
                <a:latin typeface="Calibri" panose="020F0502020204030204" pitchFamily="34" charset="0"/>
                <a:cs typeface="Times New Roman" panose="02020603050405020304" pitchFamily="18" charset="0"/>
              </a:rPr>
              <a:t>|</a:t>
            </a:r>
            <a:r>
              <a:rPr lang="en-US" altLang="zh-CN" sz="2800" dirty="0">
                <a:latin typeface="宋体" panose="02010600030101010101" pitchFamily="2" charset="-122"/>
                <a:cs typeface="Arial" panose="020B0604020202020204" pitchFamily="34" charset="0"/>
              </a:rPr>
              <a:t> </a:t>
            </a:r>
            <a:r>
              <a:rPr lang="en-US" altLang="zh-CN" sz="2800" i="1" dirty="0">
                <a:latin typeface="Calibri" panose="020F0502020204030204" pitchFamily="34" charset="0"/>
                <a:cs typeface="Times New Roman" panose="02020603050405020304" pitchFamily="18" charset="0"/>
              </a:rPr>
              <a:t>Y</a:t>
            </a:r>
            <a:r>
              <a:rPr lang="en-US" altLang="zh-CN" sz="2800" dirty="0">
                <a:latin typeface="宋体" panose="02010600030101010101" pitchFamily="2" charset="-122"/>
                <a:cs typeface="Arial" panose="020B0604020202020204" pitchFamily="34" charset="0"/>
              </a:rPr>
              <a:t> </a:t>
            </a:r>
            <a:r>
              <a:rPr lang="en-US" altLang="zh-CN" sz="2800" dirty="0">
                <a:latin typeface="Calibri" panose="020F0502020204030204" pitchFamily="34" charset="0"/>
                <a:cs typeface="Times New Roman" panose="02020603050405020304" pitchFamily="18" charset="0"/>
              </a:rPr>
              <a:t>|</a:t>
            </a:r>
            <a:r>
              <a:rPr lang="en-US" altLang="zh-CN" sz="2800" dirty="0">
                <a:latin typeface="宋体" panose="02010600030101010101" pitchFamily="2" charset="-122"/>
                <a:cs typeface="Arial" panose="020B0604020202020204" pitchFamily="34" charset="0"/>
              </a:rPr>
              <a:t> </a:t>
            </a:r>
            <a:r>
              <a:rPr lang="zh-CN" altLang="en-US" sz="2800" dirty="0">
                <a:latin typeface="宋体" panose="02010600030101010101" pitchFamily="2" charset="-122"/>
                <a:cs typeface="Arial" panose="020B0604020202020204" pitchFamily="34" charset="0"/>
              </a:rPr>
              <a:t>。因匈牙利算法的时间复杂性为 </a:t>
            </a:r>
            <a:r>
              <a:rPr lang="en-US" altLang="zh-CN" sz="2800" i="1" dirty="0">
                <a:latin typeface="Calibri" panose="020F0502020204030204" pitchFamily="34" charset="0"/>
                <a:cs typeface="Times New Roman" panose="02020603050405020304" pitchFamily="18" charset="0"/>
              </a:rPr>
              <a:t>O</a:t>
            </a:r>
            <a:r>
              <a:rPr lang="en-US" altLang="zh-CN" sz="2800" dirty="0">
                <a:latin typeface="宋体" panose="02010600030101010101" pitchFamily="2" charset="-122"/>
                <a:cs typeface="Arial" panose="020B0604020202020204" pitchFamily="34" charset="0"/>
              </a:rPr>
              <a:t> </a:t>
            </a:r>
            <a:r>
              <a:rPr lang="en-US" altLang="zh-CN" sz="2800" dirty="0">
                <a:latin typeface="Calibri" panose="020F0502020204030204" pitchFamily="34" charset="0"/>
                <a:cs typeface="Times New Roman" panose="02020603050405020304" pitchFamily="18" charset="0"/>
              </a:rPr>
              <a:t>(|</a:t>
            </a:r>
            <a:r>
              <a:rPr lang="en-US" altLang="zh-CN" sz="2800" dirty="0">
                <a:latin typeface="宋体" panose="02010600030101010101" pitchFamily="2" charset="-122"/>
                <a:cs typeface="Arial" panose="020B0604020202020204" pitchFamily="34" charset="0"/>
              </a:rPr>
              <a:t> </a:t>
            </a:r>
            <a:r>
              <a:rPr lang="en-US" altLang="zh-CN" sz="2800" i="1" dirty="0">
                <a:latin typeface="Calibri" panose="020F0502020204030204" pitchFamily="34" charset="0"/>
                <a:cs typeface="Times New Roman" panose="02020603050405020304" pitchFamily="18" charset="0"/>
              </a:rPr>
              <a:t>X</a:t>
            </a:r>
            <a:r>
              <a:rPr lang="en-US" altLang="zh-CN" sz="2800" dirty="0">
                <a:latin typeface="宋体" panose="02010600030101010101" pitchFamily="2" charset="-122"/>
                <a:cs typeface="Arial" panose="020B0604020202020204" pitchFamily="34" charset="0"/>
              </a:rPr>
              <a:t> </a:t>
            </a:r>
            <a:r>
              <a:rPr lang="en-US" altLang="zh-CN" sz="2800" dirty="0">
                <a:latin typeface="Calibri" panose="020F0502020204030204" pitchFamily="34" charset="0"/>
                <a:cs typeface="Times New Roman" panose="02020603050405020304" pitchFamily="18" charset="0"/>
              </a:rPr>
              <a:t>|</a:t>
            </a:r>
            <a:r>
              <a:rPr lang="en-US" altLang="zh-CN" sz="2800" baseline="30000" dirty="0">
                <a:latin typeface="Calibri" panose="020F0502020204030204" pitchFamily="34" charset="0"/>
                <a:cs typeface="Times New Roman" panose="02020603050405020304" pitchFamily="18" charset="0"/>
              </a:rPr>
              <a:t>3</a:t>
            </a:r>
            <a:r>
              <a:rPr lang="en-US" altLang="zh-CN" sz="2800" dirty="0">
                <a:latin typeface="宋体" panose="02010600030101010101" pitchFamily="2" charset="-122"/>
                <a:cs typeface="Arial" panose="020B0604020202020204" pitchFamily="34" charset="0"/>
              </a:rPr>
              <a:t> </a:t>
            </a:r>
            <a:r>
              <a:rPr lang="en-US" altLang="zh-CN" sz="2800" dirty="0">
                <a:latin typeface="Calibri" panose="020F0502020204030204" pitchFamily="34" charset="0"/>
                <a:cs typeface="Times New Roman" panose="02020603050405020304" pitchFamily="18" charset="0"/>
              </a:rPr>
              <a:t>)</a:t>
            </a:r>
            <a:r>
              <a:rPr lang="en-US" altLang="zh-CN" sz="2800" dirty="0">
                <a:latin typeface="宋体" panose="02010600030101010101" pitchFamily="2" charset="-122"/>
                <a:cs typeface="Arial" panose="020B0604020202020204" pitchFamily="34" charset="0"/>
              </a:rPr>
              <a:t> </a:t>
            </a:r>
            <a:r>
              <a:rPr lang="zh-CN" altLang="en-US" sz="2800" dirty="0">
                <a:latin typeface="宋体" panose="02010600030101010101" pitchFamily="2" charset="-122"/>
                <a:cs typeface="Arial" panose="020B0604020202020204" pitchFamily="34" charset="0"/>
              </a:rPr>
              <a:t>，而第 </a:t>
            </a:r>
            <a:r>
              <a:rPr lang="en-US" altLang="zh-CN" sz="2800" dirty="0">
                <a:latin typeface="Calibri" panose="020F0502020204030204" pitchFamily="34" charset="0"/>
                <a:cs typeface="Times New Roman" panose="02020603050405020304" pitchFamily="18" charset="0"/>
              </a:rPr>
              <a:t>1</a:t>
            </a:r>
            <a:r>
              <a:rPr lang="en-US" altLang="zh-CN" sz="2800" dirty="0">
                <a:latin typeface="宋体" panose="02010600030101010101" pitchFamily="2" charset="-122"/>
                <a:cs typeface="Arial" panose="020B0604020202020204" pitchFamily="34" charset="0"/>
              </a:rPr>
              <a:t> </a:t>
            </a:r>
            <a:r>
              <a:rPr lang="zh-CN" altLang="en-US" sz="2800" dirty="0">
                <a:latin typeface="宋体" panose="02010600030101010101" pitchFamily="2" charset="-122"/>
                <a:cs typeface="Arial" panose="020B0604020202020204" pitchFamily="34" charset="0"/>
              </a:rPr>
              <a:t>步和第 </a:t>
            </a:r>
            <a:r>
              <a:rPr lang="en-US" altLang="zh-CN" sz="2800" dirty="0">
                <a:latin typeface="Calibri" panose="020F0502020204030204" pitchFamily="34" charset="0"/>
                <a:cs typeface="Times New Roman" panose="02020603050405020304" pitchFamily="18" charset="0"/>
              </a:rPr>
              <a:t>2</a:t>
            </a:r>
            <a:r>
              <a:rPr lang="en-US" altLang="zh-CN" sz="2800" dirty="0">
                <a:latin typeface="宋体" panose="02010600030101010101" pitchFamily="2" charset="-122"/>
                <a:cs typeface="Arial" panose="020B0604020202020204" pitchFamily="34" charset="0"/>
              </a:rPr>
              <a:t> </a:t>
            </a:r>
            <a:r>
              <a:rPr lang="zh-CN" altLang="en-US" sz="2800" dirty="0">
                <a:latin typeface="宋体" panose="02010600030101010101" pitchFamily="2" charset="-122"/>
                <a:cs typeface="Arial" panose="020B0604020202020204" pitchFamily="34" charset="0"/>
              </a:rPr>
              <a:t>步的加边循环</a:t>
            </a:r>
            <a:r>
              <a:rPr lang="zh-CN" altLang="zh-CN" sz="2800" dirty="0"/>
              <a:t>不超过 </a:t>
            </a:r>
            <a:r>
              <a:rPr lang="en-US" altLang="zh-CN" sz="2800" dirty="0"/>
              <a:t>| </a:t>
            </a:r>
            <a:r>
              <a:rPr lang="en-US" altLang="zh-CN" sz="2800" i="1" dirty="0"/>
              <a:t>X</a:t>
            </a:r>
            <a:r>
              <a:rPr lang="en-US" altLang="zh-CN" sz="2800" dirty="0"/>
              <a:t> | ⋅ </a:t>
            </a:r>
            <a:r>
              <a:rPr lang="en-US" altLang="zh-CN" sz="2800" b="0" dirty="0">
                <a:solidFill>
                  <a:srgbClr val="FF0000"/>
                </a:solidFill>
              </a:rPr>
              <a:t>Δ</a:t>
            </a:r>
            <a:r>
              <a:rPr lang="en-US" altLang="zh-CN" sz="2800" dirty="0"/>
              <a:t> </a:t>
            </a:r>
            <a:r>
              <a:rPr lang="zh-CN" altLang="zh-CN" sz="2800" dirty="0"/>
              <a:t>次，故该算法是多项式时间算法</a:t>
            </a:r>
            <a:r>
              <a:rPr lang="en-US" altLang="zh-CN" sz="2800" dirty="0"/>
              <a:t>,</a:t>
            </a:r>
            <a:r>
              <a:rPr lang="zh-CN" altLang="en-US" sz="2800" dirty="0"/>
              <a:t>其算法计算复杂度为</a:t>
            </a:r>
            <a:r>
              <a:rPr lang="zh-CN" altLang="en-US" sz="2800" dirty="0">
                <a:latin typeface="宋体" panose="02010600030101010101" pitchFamily="2" charset="-122"/>
                <a:cs typeface="Arial" panose="020B0604020202020204" pitchFamily="34" charset="0"/>
              </a:rPr>
              <a:t>为 </a:t>
            </a:r>
            <a:r>
              <a:rPr lang="en-US" altLang="zh-CN" sz="2800" i="1" dirty="0">
                <a:latin typeface="Calibri" panose="020F0502020204030204" pitchFamily="34" charset="0"/>
                <a:cs typeface="Times New Roman" panose="02020603050405020304" pitchFamily="18" charset="0"/>
              </a:rPr>
              <a:t>O</a:t>
            </a:r>
            <a:r>
              <a:rPr lang="en-US" altLang="zh-CN" sz="2800" dirty="0">
                <a:latin typeface="宋体" panose="02010600030101010101" pitchFamily="2" charset="-122"/>
                <a:cs typeface="Arial" panose="020B0604020202020204" pitchFamily="34" charset="0"/>
              </a:rPr>
              <a:t> </a:t>
            </a:r>
            <a:r>
              <a:rPr lang="en-US" altLang="zh-CN" sz="2800" dirty="0">
                <a:latin typeface="Calibri" panose="020F0502020204030204" pitchFamily="34" charset="0"/>
                <a:cs typeface="Times New Roman" panose="02020603050405020304" pitchFamily="18" charset="0"/>
              </a:rPr>
              <a:t>(</a:t>
            </a:r>
            <a:r>
              <a:rPr lang="en-US" altLang="zh-CN" sz="2800" b="0" dirty="0">
                <a:solidFill>
                  <a:srgbClr val="FF0000"/>
                </a:solidFill>
              </a:rPr>
              <a:t>Δ .</a:t>
            </a:r>
            <a:r>
              <a:rPr lang="en-US" altLang="zh-CN" sz="2800" dirty="0">
                <a:latin typeface="Calibri" panose="020F0502020204030204" pitchFamily="34" charset="0"/>
                <a:cs typeface="Times New Roman" panose="02020603050405020304" pitchFamily="18" charset="0"/>
              </a:rPr>
              <a:t>|</a:t>
            </a:r>
            <a:r>
              <a:rPr lang="en-US" altLang="zh-CN" sz="2800" dirty="0">
                <a:latin typeface="宋体" panose="02010600030101010101" pitchFamily="2" charset="-122"/>
                <a:cs typeface="Arial" panose="020B0604020202020204" pitchFamily="34" charset="0"/>
              </a:rPr>
              <a:t> </a:t>
            </a:r>
            <a:r>
              <a:rPr lang="en-US" altLang="zh-CN" sz="2800" i="1" dirty="0">
                <a:latin typeface="Calibri" panose="020F0502020204030204" pitchFamily="34" charset="0"/>
                <a:cs typeface="Times New Roman" panose="02020603050405020304" pitchFamily="18" charset="0"/>
              </a:rPr>
              <a:t>X</a:t>
            </a:r>
            <a:r>
              <a:rPr lang="en-US" altLang="zh-CN" sz="2800" dirty="0">
                <a:latin typeface="宋体" panose="02010600030101010101" pitchFamily="2" charset="-122"/>
                <a:cs typeface="Arial" panose="020B0604020202020204" pitchFamily="34" charset="0"/>
              </a:rPr>
              <a:t> </a:t>
            </a:r>
            <a:r>
              <a:rPr lang="en-US" altLang="zh-CN" sz="2800" dirty="0">
                <a:latin typeface="Calibri" panose="020F0502020204030204" pitchFamily="34" charset="0"/>
                <a:cs typeface="Times New Roman" panose="02020603050405020304" pitchFamily="18" charset="0"/>
              </a:rPr>
              <a:t>|</a:t>
            </a:r>
            <a:r>
              <a:rPr lang="en-US" altLang="zh-CN" sz="2800" baseline="30000" dirty="0">
                <a:latin typeface="Calibri" panose="020F0502020204030204" pitchFamily="34" charset="0"/>
                <a:cs typeface="Times New Roman" panose="02020603050405020304" pitchFamily="18" charset="0"/>
              </a:rPr>
              <a:t>3</a:t>
            </a:r>
            <a:r>
              <a:rPr lang="en-US" altLang="zh-CN" sz="2800" dirty="0">
                <a:latin typeface="宋体" panose="02010600030101010101" pitchFamily="2" charset="-122"/>
                <a:cs typeface="Arial" panose="020B0604020202020204" pitchFamily="34" charset="0"/>
              </a:rPr>
              <a:t> </a:t>
            </a:r>
            <a:r>
              <a:rPr lang="en-US" altLang="zh-CN" sz="2800" dirty="0">
                <a:latin typeface="Calibri" panose="020F0502020204030204" pitchFamily="34" charset="0"/>
                <a:cs typeface="Times New Roman" panose="02020603050405020304" pitchFamily="18" charset="0"/>
              </a:rPr>
              <a:t>)</a:t>
            </a:r>
            <a:r>
              <a:rPr lang="en-US" altLang="zh-CN" sz="2800" dirty="0">
                <a:latin typeface="宋体" panose="02010600030101010101" pitchFamily="2" charset="-122"/>
                <a:cs typeface="Arial" panose="020B0604020202020204" pitchFamily="34" charset="0"/>
              </a:rPr>
              <a:t> </a:t>
            </a:r>
            <a:r>
              <a:rPr lang="zh-CN" altLang="zh-CN" sz="2800" dirty="0"/>
              <a:t>。</a:t>
            </a:r>
            <a:endParaRPr lang="zh-CN" altLang="en-US" sz="2800" dirty="0"/>
          </a:p>
          <a:p>
            <a:pPr>
              <a:spcBef>
                <a:spcPct val="0"/>
              </a:spcBef>
              <a:buClrTx/>
              <a:buSzTx/>
              <a:buFontTx/>
              <a:buNone/>
            </a:pPr>
            <a:endParaRPr lang="zh-CN" altLang="en-US" sz="28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3250" y="476250"/>
            <a:ext cx="8540750" cy="720725"/>
          </a:xfrm>
        </p:spPr>
        <p:txBody>
          <a:bodyPr/>
          <a:lstStyle/>
          <a:p>
            <a:pPr>
              <a:defRPr/>
            </a:pPr>
            <a:r>
              <a:rPr lang="zh-CN" altLang="zh-CN" sz="2800" dirty="0">
                <a:effectLst/>
              </a:rPr>
              <a:t>例 </a:t>
            </a:r>
            <a:r>
              <a:rPr lang="en-US" altLang="zh-CN" sz="2800" dirty="0">
                <a:effectLst/>
              </a:rPr>
              <a:t>6.5.1 </a:t>
            </a:r>
            <a:r>
              <a:rPr lang="zh-CN" altLang="zh-CN" sz="2800" dirty="0">
                <a:effectLst/>
              </a:rPr>
              <a:t>设有 </a:t>
            </a:r>
            <a:r>
              <a:rPr lang="en-US" altLang="zh-CN" sz="2800" dirty="0">
                <a:effectLst/>
              </a:rPr>
              <a:t>4 </a:t>
            </a:r>
            <a:r>
              <a:rPr lang="zh-CN" altLang="zh-CN" sz="2800" dirty="0">
                <a:effectLst/>
              </a:rPr>
              <a:t>个教师 </a:t>
            </a:r>
            <a:r>
              <a:rPr lang="en-US" altLang="zh-CN" sz="2800" i="1" dirty="0">
                <a:effectLst/>
              </a:rPr>
              <a:t>x</a:t>
            </a:r>
            <a:r>
              <a:rPr lang="en-US" altLang="zh-CN" sz="2800" baseline="-25000" dirty="0">
                <a:effectLst/>
              </a:rPr>
              <a:t>1</a:t>
            </a:r>
            <a:r>
              <a:rPr lang="en-US" altLang="zh-CN" sz="2800" dirty="0">
                <a:effectLst/>
              </a:rPr>
              <a:t>, </a:t>
            </a:r>
            <a:r>
              <a:rPr lang="en-US" altLang="zh-CN" sz="2800" i="1" dirty="0">
                <a:effectLst/>
              </a:rPr>
              <a:t>x</a:t>
            </a:r>
            <a:r>
              <a:rPr lang="en-US" altLang="zh-CN" sz="2800" baseline="-25000" dirty="0">
                <a:effectLst/>
              </a:rPr>
              <a:t>2</a:t>
            </a:r>
            <a:r>
              <a:rPr lang="en-US" altLang="zh-CN" sz="2800" dirty="0">
                <a:effectLst/>
              </a:rPr>
              <a:t>, </a:t>
            </a:r>
            <a:r>
              <a:rPr lang="en-US" altLang="zh-CN" sz="2800" i="1" dirty="0">
                <a:effectLst/>
              </a:rPr>
              <a:t>x</a:t>
            </a:r>
            <a:r>
              <a:rPr lang="en-US" altLang="zh-CN" sz="2800" baseline="-25000" dirty="0">
                <a:effectLst/>
              </a:rPr>
              <a:t>3</a:t>
            </a:r>
            <a:r>
              <a:rPr lang="en-US" altLang="zh-CN" sz="2800" dirty="0">
                <a:effectLst/>
              </a:rPr>
              <a:t>, </a:t>
            </a:r>
            <a:r>
              <a:rPr lang="en-US" altLang="zh-CN" sz="2800" i="1" dirty="0">
                <a:effectLst/>
              </a:rPr>
              <a:t>x</a:t>
            </a:r>
            <a:r>
              <a:rPr lang="en-US" altLang="zh-CN" sz="2800" baseline="-25000" dirty="0">
                <a:effectLst/>
              </a:rPr>
              <a:t>4</a:t>
            </a:r>
            <a:r>
              <a:rPr lang="en-US" altLang="zh-CN" sz="2800" dirty="0">
                <a:effectLst/>
              </a:rPr>
              <a:t> </a:t>
            </a:r>
            <a:r>
              <a:rPr lang="zh-CN" altLang="zh-CN" sz="2800" dirty="0">
                <a:effectLst/>
              </a:rPr>
              <a:t>和 </a:t>
            </a:r>
            <a:r>
              <a:rPr lang="en-US" altLang="zh-CN" sz="2800" dirty="0">
                <a:effectLst/>
              </a:rPr>
              <a:t>5 </a:t>
            </a:r>
            <a:r>
              <a:rPr lang="zh-CN" altLang="zh-CN" sz="2800" dirty="0">
                <a:effectLst/>
              </a:rPr>
              <a:t>个班级 </a:t>
            </a:r>
            <a:r>
              <a:rPr lang="en-US" altLang="zh-CN" sz="2800" i="1" dirty="0">
                <a:effectLst/>
              </a:rPr>
              <a:t>y</a:t>
            </a:r>
            <a:r>
              <a:rPr lang="en-US" altLang="zh-CN" sz="2800" baseline="-25000" dirty="0">
                <a:effectLst/>
              </a:rPr>
              <a:t>1</a:t>
            </a:r>
            <a:r>
              <a:rPr lang="en-US" altLang="zh-CN" sz="2800" dirty="0">
                <a:effectLst/>
              </a:rPr>
              <a:t>, </a:t>
            </a:r>
            <a:r>
              <a:rPr lang="en-US" altLang="zh-CN" sz="2800" i="1" dirty="0">
                <a:effectLst/>
              </a:rPr>
              <a:t>y</a:t>
            </a:r>
            <a:r>
              <a:rPr lang="en-US" altLang="zh-CN" sz="2800" baseline="-25000" dirty="0">
                <a:effectLst/>
              </a:rPr>
              <a:t>2</a:t>
            </a:r>
            <a:r>
              <a:rPr lang="en-US" altLang="zh-CN" sz="2800" dirty="0">
                <a:effectLst/>
              </a:rPr>
              <a:t>, </a:t>
            </a:r>
            <a:r>
              <a:rPr lang="en-US" altLang="zh-CN" sz="2800" i="1" dirty="0">
                <a:effectLst/>
              </a:rPr>
              <a:t>y</a:t>
            </a:r>
            <a:r>
              <a:rPr lang="en-US" altLang="zh-CN" sz="2800" baseline="-25000" dirty="0">
                <a:effectLst/>
              </a:rPr>
              <a:t>3</a:t>
            </a:r>
            <a:r>
              <a:rPr lang="en-US" altLang="zh-CN" sz="2800" dirty="0">
                <a:effectLst/>
              </a:rPr>
              <a:t>, </a:t>
            </a:r>
            <a:r>
              <a:rPr lang="en-US" altLang="zh-CN" sz="2800" i="1" dirty="0">
                <a:effectLst/>
              </a:rPr>
              <a:t>y</a:t>
            </a:r>
            <a:r>
              <a:rPr lang="en-US" altLang="zh-CN" sz="2800" baseline="-25000" dirty="0">
                <a:effectLst/>
              </a:rPr>
              <a:t>4</a:t>
            </a:r>
            <a:r>
              <a:rPr lang="en-US" altLang="zh-CN" sz="2800" dirty="0">
                <a:effectLst/>
              </a:rPr>
              <a:t>, </a:t>
            </a:r>
            <a:r>
              <a:rPr lang="en-US" altLang="zh-CN" sz="2800" i="1" dirty="0">
                <a:effectLst/>
              </a:rPr>
              <a:t>y</a:t>
            </a:r>
            <a:r>
              <a:rPr lang="en-US" altLang="zh-CN" sz="2800" baseline="-25000" dirty="0">
                <a:effectLst/>
              </a:rPr>
              <a:t>5</a:t>
            </a:r>
            <a:r>
              <a:rPr lang="zh-CN" altLang="zh-CN" sz="2800" dirty="0">
                <a:effectLst/>
              </a:rPr>
              <a:t>，教学矩阵 </a:t>
            </a:r>
            <a:r>
              <a:rPr lang="en-US" altLang="zh-CN" sz="2800" i="1" dirty="0">
                <a:effectLst/>
              </a:rPr>
              <a:t>T</a:t>
            </a:r>
            <a:r>
              <a:rPr lang="en-US" altLang="zh-CN" sz="2800" dirty="0">
                <a:effectLst/>
              </a:rPr>
              <a:t> = (</a:t>
            </a:r>
            <a:r>
              <a:rPr lang="en-US" altLang="zh-CN" sz="2800" i="1" dirty="0" err="1">
                <a:effectLst/>
              </a:rPr>
              <a:t>t</a:t>
            </a:r>
            <a:r>
              <a:rPr lang="en-US" altLang="zh-CN" sz="2800" i="1" baseline="-25000" dirty="0" err="1">
                <a:effectLst/>
              </a:rPr>
              <a:t>ij</a:t>
            </a:r>
            <a:r>
              <a:rPr lang="en-US" altLang="zh-CN" sz="2800" dirty="0">
                <a:effectLst/>
              </a:rPr>
              <a:t> ) </a:t>
            </a:r>
            <a:r>
              <a:rPr lang="zh-CN" altLang="zh-CN" sz="2800" dirty="0">
                <a:effectLst/>
              </a:rPr>
              <a:t>表示如下：</a:t>
            </a:r>
            <a:br>
              <a:rPr lang="zh-CN" altLang="zh-CN" sz="2800" dirty="0">
                <a:effectLst/>
              </a:rPr>
            </a:br>
            <a:endParaRPr lang="zh-CN" altLang="en-US" sz="2800" dirty="0"/>
          </a:p>
        </p:txBody>
      </p:sp>
      <p:sp>
        <p:nvSpPr>
          <p:cNvPr id="3" name="内容占位符 2"/>
          <p:cNvSpPr>
            <a:spLocks noGrp="1"/>
          </p:cNvSpPr>
          <p:nvPr>
            <p:ph idx="1"/>
          </p:nvPr>
        </p:nvSpPr>
        <p:spPr>
          <a:xfrm>
            <a:off x="468313" y="1196975"/>
            <a:ext cx="8540750" cy="3570288"/>
          </a:xfrm>
        </p:spPr>
        <p:txBody>
          <a:bodyPr/>
          <a:lstStyle/>
          <a:p>
            <a:pPr marL="0" indent="0">
              <a:spcBef>
                <a:spcPts val="0"/>
              </a:spcBef>
              <a:buFont typeface="Wingdings" panose="05000000000000000000" pitchFamily="2" charset="2"/>
              <a:buNone/>
              <a:defRPr/>
            </a:pPr>
            <a:r>
              <a:rPr lang="zh-CN" altLang="en-US" sz="2800" dirty="0">
                <a:solidFill>
                  <a:srgbClr val="FF0000"/>
                </a:solidFill>
              </a:rPr>
              <a:t>问：</a:t>
            </a:r>
            <a:endParaRPr lang="en-US" altLang="zh-CN" sz="2800" dirty="0">
              <a:solidFill>
                <a:srgbClr val="FF0000"/>
              </a:solidFill>
            </a:endParaRPr>
          </a:p>
          <a:p>
            <a:pPr>
              <a:spcBef>
                <a:spcPts val="0"/>
              </a:spcBef>
              <a:defRPr/>
            </a:pPr>
            <a:r>
              <a:rPr lang="zh-CN" altLang="zh-CN" sz="2800" dirty="0">
                <a:effectLst/>
              </a:rPr>
              <a:t>（</a:t>
            </a:r>
            <a:r>
              <a:rPr lang="en-US" altLang="zh-CN" sz="2800" dirty="0">
                <a:effectLst/>
              </a:rPr>
              <a:t>1</a:t>
            </a:r>
            <a:r>
              <a:rPr lang="zh-CN" altLang="zh-CN" sz="2800" dirty="0">
                <a:effectLst/>
              </a:rPr>
              <a:t>）课表至少需要几课时？</a:t>
            </a:r>
            <a:r>
              <a:rPr lang="en-US" altLang="zh-CN" sz="2800" dirty="0">
                <a:effectLst/>
              </a:rPr>
              <a:t> </a:t>
            </a:r>
            <a:endParaRPr lang="zh-CN" altLang="zh-CN" sz="2800" dirty="0">
              <a:effectLst/>
            </a:endParaRPr>
          </a:p>
          <a:p>
            <a:pPr>
              <a:spcBef>
                <a:spcPts val="0"/>
              </a:spcBef>
              <a:defRPr/>
            </a:pPr>
            <a:r>
              <a:rPr lang="zh-CN" altLang="zh-CN" sz="2800" dirty="0">
                <a:effectLst/>
              </a:rPr>
              <a:t>（</a:t>
            </a:r>
            <a:r>
              <a:rPr lang="en-US" altLang="zh-CN" sz="2800" dirty="0">
                <a:effectLst/>
              </a:rPr>
              <a:t>2</a:t>
            </a:r>
            <a:r>
              <a:rPr lang="zh-CN" altLang="zh-CN" sz="2800" dirty="0">
                <a:effectLst/>
              </a:rPr>
              <a:t>）按二部图边染色算法给出一个课时数最少的课表。</a:t>
            </a:r>
            <a:r>
              <a:rPr lang="en-US" altLang="zh-CN" sz="2800" dirty="0">
                <a:effectLst/>
              </a:rPr>
              <a:t> </a:t>
            </a:r>
            <a:endParaRPr lang="zh-CN" altLang="zh-CN" sz="2800" dirty="0">
              <a:effectLst/>
            </a:endParaRPr>
          </a:p>
          <a:p>
            <a:pPr>
              <a:spcBef>
                <a:spcPts val="0"/>
              </a:spcBef>
              <a:defRPr/>
            </a:pPr>
            <a:r>
              <a:rPr lang="zh-CN" altLang="zh-CN" sz="2800" dirty="0">
                <a:effectLst/>
              </a:rPr>
              <a:t>（</a:t>
            </a:r>
            <a:r>
              <a:rPr lang="en-US" altLang="zh-CN" sz="2800" dirty="0">
                <a:effectLst/>
              </a:rPr>
              <a:t>3</a:t>
            </a:r>
            <a:r>
              <a:rPr lang="zh-CN" altLang="zh-CN" sz="2800" dirty="0">
                <a:effectLst/>
              </a:rPr>
              <a:t>）在课时数最少的前提下，给出需教室数最少的课表方案。</a:t>
            </a:r>
          </a:p>
          <a:p>
            <a:pPr>
              <a:spcBef>
                <a:spcPts val="0"/>
              </a:spcBef>
              <a:defRPr/>
            </a:pPr>
            <a:endParaRPr lang="zh-CN" altLang="en-US" sz="2800" dirty="0"/>
          </a:p>
        </p:txBody>
      </p:sp>
      <p:graphicFrame>
        <p:nvGraphicFramePr>
          <p:cNvPr id="249860" name="对象 3"/>
          <p:cNvGraphicFramePr>
            <a:graphicFrameLocks noGrp="1" noChangeAspect="1"/>
          </p:cNvGraphicFramePr>
          <p:nvPr/>
        </p:nvGraphicFramePr>
        <p:xfrm>
          <a:off x="3492500" y="3302000"/>
          <a:ext cx="5321300" cy="3556000"/>
        </p:xfrm>
        <a:graphic>
          <a:graphicData uri="http://schemas.openxmlformats.org/presentationml/2006/ole">
            <mc:AlternateContent xmlns:mc="http://schemas.openxmlformats.org/markup-compatibility/2006">
              <mc:Choice xmlns:v="urn:schemas-microsoft-com:vml" Requires="v">
                <p:oleObj spid="_x0000_s250197" name="公式" r:id="rId4" imgW="3060700" imgH="2044700" progId="Equation.3">
                  <p:embed/>
                </p:oleObj>
              </mc:Choice>
              <mc:Fallback>
                <p:oleObj name="公式" r:id="rId4" imgW="3060700" imgH="2044700" progId="Equation.3">
                  <p:embed/>
                  <p:pic>
                    <p:nvPicPr>
                      <p:cNvPr id="0" name="对象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00" y="3302000"/>
                        <a:ext cx="5321300"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0"/>
            <a:ext cx="5724128" cy="5184775"/>
          </a:xfrm>
        </p:spPr>
        <p:txBody>
          <a:bodyPr/>
          <a:lstStyle/>
          <a:p>
            <a:pPr>
              <a:defRPr/>
            </a:pPr>
            <a:r>
              <a:rPr lang="zh-CN" altLang="zh-CN" sz="2400" dirty="0">
                <a:effectLst/>
              </a:rPr>
              <a:t>解：构造二部图如下图 </a:t>
            </a:r>
            <a:r>
              <a:rPr lang="en-US" altLang="zh-CN" sz="2400" dirty="0">
                <a:effectLst/>
              </a:rPr>
              <a:t>1</a:t>
            </a:r>
          </a:p>
          <a:p>
            <a:pPr>
              <a:defRPr/>
            </a:pPr>
            <a:r>
              <a:rPr lang="zh-CN" altLang="en-US" sz="2400" dirty="0">
                <a:effectLst/>
              </a:rPr>
              <a:t>由于</a:t>
            </a:r>
            <a:r>
              <a:rPr lang="el-GR" altLang="zh-CN" sz="2400" dirty="0">
                <a:effectLst/>
                <a:latin typeface="Cambria Math" panose="02040503050406030204"/>
                <a:ea typeface="Cambria Math" panose="02040503050406030204"/>
              </a:rPr>
              <a:t>Δ</a:t>
            </a:r>
            <a:r>
              <a:rPr lang="en-US" altLang="zh-CN" sz="2400" dirty="0">
                <a:effectLst/>
                <a:latin typeface="Cambria Math" panose="02040503050406030204"/>
                <a:ea typeface="Cambria Math" panose="02040503050406030204"/>
              </a:rPr>
              <a:t>(G)=4</a:t>
            </a:r>
            <a:r>
              <a:rPr lang="zh-CN" altLang="en-US" sz="2400" dirty="0">
                <a:effectLst/>
                <a:latin typeface="Cambria Math" panose="02040503050406030204"/>
                <a:ea typeface="Cambria Math" panose="02040503050406030204"/>
              </a:rPr>
              <a:t>，故课表至少需</a:t>
            </a:r>
            <a:r>
              <a:rPr lang="en-US" altLang="zh-CN" sz="2400" dirty="0">
                <a:effectLst/>
                <a:latin typeface="Cambria Math" panose="02040503050406030204"/>
                <a:ea typeface="Cambria Math" panose="02040503050406030204"/>
              </a:rPr>
              <a:t>4</a:t>
            </a:r>
            <a:r>
              <a:rPr lang="zh-CN" altLang="en-US" sz="2400" dirty="0">
                <a:effectLst/>
                <a:latin typeface="Cambria Math" panose="02040503050406030204"/>
                <a:ea typeface="Cambria Math" panose="02040503050406030204"/>
              </a:rPr>
              <a:t>课时。</a:t>
            </a:r>
            <a:endParaRPr lang="en-US" altLang="zh-CN" sz="2400" dirty="0">
              <a:effectLst/>
              <a:latin typeface="Cambria Math" panose="02040503050406030204"/>
              <a:ea typeface="Cambria Math" panose="02040503050406030204"/>
            </a:endParaRPr>
          </a:p>
          <a:p>
            <a:pPr>
              <a:defRPr/>
            </a:pPr>
            <a:r>
              <a:rPr lang="zh-CN" altLang="en-US" sz="2400" dirty="0">
                <a:effectLst/>
                <a:latin typeface="Cambria Math" panose="02040503050406030204"/>
              </a:rPr>
              <a:t>执行二部图边染色算法得</a:t>
            </a:r>
            <a:r>
              <a:rPr lang="en-US" altLang="zh-CN" sz="2400" dirty="0">
                <a:effectLst/>
                <a:latin typeface="Cambria Math" panose="02040503050406030204"/>
              </a:rPr>
              <a:t>G</a:t>
            </a:r>
            <a:r>
              <a:rPr lang="zh-CN" altLang="en-US" sz="2400" dirty="0">
                <a:effectLst/>
                <a:latin typeface="Cambria Math" panose="02040503050406030204"/>
              </a:rPr>
              <a:t>的</a:t>
            </a:r>
            <a:r>
              <a:rPr lang="en-US" altLang="zh-CN" sz="2400" dirty="0">
                <a:effectLst/>
                <a:latin typeface="Cambria Math" panose="02040503050406030204"/>
              </a:rPr>
              <a:t>4</a:t>
            </a:r>
            <a:r>
              <a:rPr lang="zh-CN" altLang="en-US" sz="2400" dirty="0">
                <a:effectLst/>
                <a:latin typeface="Cambria Math" panose="02040503050406030204"/>
              </a:rPr>
              <a:t>个边不交的匹配（如图</a:t>
            </a:r>
            <a:r>
              <a:rPr lang="en-US" altLang="zh-CN" sz="2400" dirty="0">
                <a:effectLst/>
                <a:latin typeface="Cambria Math" panose="02040503050406030204"/>
              </a:rPr>
              <a:t>2</a:t>
            </a:r>
            <a:r>
              <a:rPr lang="zh-CN" altLang="en-US" sz="2400" dirty="0">
                <a:effectLst/>
                <a:latin typeface="Cambria Math" panose="02040503050406030204"/>
              </a:rPr>
              <a:t>）。</a:t>
            </a:r>
            <a:endParaRPr lang="zh-CN" altLang="zh-CN" sz="2400" dirty="0">
              <a:effectLst/>
            </a:endParaRPr>
          </a:p>
          <a:p>
            <a:pPr>
              <a:defRPr/>
            </a:pPr>
            <a:endParaRPr lang="zh-CN" altLang="en-US" sz="2400" dirty="0"/>
          </a:p>
        </p:txBody>
      </p:sp>
      <p:graphicFrame>
        <p:nvGraphicFramePr>
          <p:cNvPr id="250884" name="对象 3"/>
          <p:cNvGraphicFramePr>
            <a:graphicFrameLocks noGrp="1" noChangeAspect="1"/>
          </p:cNvGraphicFramePr>
          <p:nvPr/>
        </p:nvGraphicFramePr>
        <p:xfrm>
          <a:off x="5651500" y="115888"/>
          <a:ext cx="3594100" cy="2401887"/>
        </p:xfrm>
        <a:graphic>
          <a:graphicData uri="http://schemas.openxmlformats.org/presentationml/2006/ole">
            <mc:AlternateContent xmlns:mc="http://schemas.openxmlformats.org/markup-compatibility/2006">
              <mc:Choice xmlns:v="urn:schemas-microsoft-com:vml" Requires="v">
                <p:oleObj spid="_x0000_s251226" name="公式" r:id="rId3" imgW="3060700" imgH="2044700" progId="Equation.3">
                  <p:embed/>
                </p:oleObj>
              </mc:Choice>
              <mc:Fallback>
                <p:oleObj name="公式" r:id="rId3" imgW="3060700" imgH="2044700" progId="Equation.3">
                  <p:embed/>
                  <p:pic>
                    <p:nvPicPr>
                      <p:cNvPr id="0" name="对象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0" y="115888"/>
                        <a:ext cx="3594100" cy="240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508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491" y="2420357"/>
            <a:ext cx="4191000" cy="3895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088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0032" y="2924175"/>
            <a:ext cx="4105275"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088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0395" y="3010907"/>
            <a:ext cx="4114800"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8" y="6372225"/>
            <a:ext cx="9134475"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0"/>
            <a:ext cx="5006887" cy="5184775"/>
          </a:xfrm>
        </p:spPr>
        <p:txBody>
          <a:bodyPr/>
          <a:lstStyle/>
          <a:p>
            <a:pPr>
              <a:defRPr/>
            </a:pPr>
            <a:r>
              <a:rPr lang="zh-CN" altLang="zh-CN" sz="2400" dirty="0">
                <a:effectLst/>
              </a:rPr>
              <a:t>解：构造二部图如下图 </a:t>
            </a:r>
            <a:r>
              <a:rPr lang="en-US" altLang="zh-CN" sz="2400" dirty="0">
                <a:effectLst/>
              </a:rPr>
              <a:t>1</a:t>
            </a:r>
          </a:p>
          <a:p>
            <a:pPr>
              <a:defRPr/>
            </a:pPr>
            <a:r>
              <a:rPr lang="zh-CN" altLang="en-US" sz="2400" dirty="0">
                <a:effectLst/>
              </a:rPr>
              <a:t>由于</a:t>
            </a:r>
            <a:r>
              <a:rPr lang="el-GR" altLang="zh-CN" sz="2400" dirty="0">
                <a:effectLst/>
                <a:latin typeface="Cambria Math" panose="02040503050406030204"/>
                <a:ea typeface="Cambria Math" panose="02040503050406030204"/>
              </a:rPr>
              <a:t>Δ</a:t>
            </a:r>
            <a:r>
              <a:rPr lang="en-US" altLang="zh-CN" sz="2400" dirty="0">
                <a:effectLst/>
                <a:latin typeface="Cambria Math" panose="02040503050406030204"/>
                <a:ea typeface="Cambria Math" panose="02040503050406030204"/>
              </a:rPr>
              <a:t>(G)=4</a:t>
            </a:r>
            <a:r>
              <a:rPr lang="zh-CN" altLang="en-US" sz="2400" dirty="0">
                <a:effectLst/>
                <a:latin typeface="Cambria Math" panose="02040503050406030204"/>
                <a:ea typeface="Cambria Math" panose="02040503050406030204"/>
              </a:rPr>
              <a:t>，故课表至少需</a:t>
            </a:r>
            <a:r>
              <a:rPr lang="en-US" altLang="zh-CN" sz="2400" dirty="0">
                <a:effectLst/>
                <a:latin typeface="Cambria Math" panose="02040503050406030204"/>
                <a:ea typeface="Cambria Math" panose="02040503050406030204"/>
              </a:rPr>
              <a:t>p=4</a:t>
            </a:r>
            <a:r>
              <a:rPr lang="zh-CN" altLang="en-US" sz="2400" dirty="0">
                <a:effectLst/>
                <a:latin typeface="Cambria Math" panose="02040503050406030204"/>
                <a:ea typeface="Cambria Math" panose="02040503050406030204"/>
              </a:rPr>
              <a:t>课时。</a:t>
            </a:r>
            <a:endParaRPr lang="en-US" altLang="zh-CN" sz="2400" dirty="0">
              <a:effectLst/>
              <a:latin typeface="Cambria Math" panose="02040503050406030204"/>
              <a:ea typeface="Cambria Math" panose="02040503050406030204"/>
            </a:endParaRPr>
          </a:p>
          <a:p>
            <a:pPr>
              <a:defRPr/>
            </a:pPr>
            <a:r>
              <a:rPr lang="zh-CN" altLang="en-US" sz="2400" dirty="0">
                <a:effectLst/>
                <a:latin typeface="Cambria Math" panose="02040503050406030204"/>
              </a:rPr>
              <a:t>执行二部图边染色算法得</a:t>
            </a:r>
            <a:r>
              <a:rPr lang="en-US" altLang="zh-CN" sz="2400" dirty="0">
                <a:effectLst/>
                <a:latin typeface="Cambria Math" panose="02040503050406030204"/>
              </a:rPr>
              <a:t>G</a:t>
            </a:r>
            <a:r>
              <a:rPr lang="zh-CN" altLang="en-US" sz="2400" dirty="0">
                <a:effectLst/>
                <a:latin typeface="Cambria Math" panose="02040503050406030204"/>
              </a:rPr>
              <a:t>的</a:t>
            </a:r>
            <a:r>
              <a:rPr lang="en-US" altLang="zh-CN" sz="2400" dirty="0">
                <a:effectLst/>
                <a:latin typeface="Cambria Math" panose="02040503050406030204"/>
              </a:rPr>
              <a:t>p=4</a:t>
            </a:r>
            <a:r>
              <a:rPr lang="zh-CN" altLang="en-US" sz="2400" dirty="0">
                <a:effectLst/>
                <a:latin typeface="Cambria Math" panose="02040503050406030204"/>
              </a:rPr>
              <a:t>个边不交的匹配（如图</a:t>
            </a:r>
            <a:r>
              <a:rPr lang="en-US" altLang="zh-CN" sz="2400" dirty="0">
                <a:effectLst/>
                <a:latin typeface="Cambria Math" panose="02040503050406030204"/>
              </a:rPr>
              <a:t>2</a:t>
            </a:r>
            <a:r>
              <a:rPr lang="zh-CN" altLang="en-US" sz="2400" dirty="0">
                <a:effectLst/>
                <a:latin typeface="Cambria Math" panose="02040503050406030204"/>
              </a:rPr>
              <a:t>），相应的一个</a:t>
            </a:r>
            <a:r>
              <a:rPr lang="en-US" altLang="zh-CN" sz="2400" dirty="0">
                <a:effectLst/>
                <a:latin typeface="Cambria Math" panose="02040503050406030204"/>
              </a:rPr>
              <a:t>4</a:t>
            </a:r>
            <a:r>
              <a:rPr lang="zh-CN" altLang="en-US" sz="2400" dirty="0">
                <a:effectLst/>
                <a:latin typeface="Cambria Math" panose="02040503050406030204"/>
              </a:rPr>
              <a:t>课时课表如下。</a:t>
            </a:r>
            <a:endParaRPr lang="zh-CN" altLang="zh-CN" sz="2400" dirty="0">
              <a:effectLst/>
            </a:endParaRPr>
          </a:p>
          <a:p>
            <a:pPr>
              <a:defRPr/>
            </a:pPr>
            <a:endParaRPr lang="zh-CN" altLang="en-US" sz="2400" dirty="0"/>
          </a:p>
        </p:txBody>
      </p:sp>
      <p:pic>
        <p:nvPicPr>
          <p:cNvPr id="402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143077"/>
            <a:ext cx="7638526" cy="3702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7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404664"/>
            <a:ext cx="3648075"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044190" y="2908935"/>
            <a:ext cx="6005830" cy="460375"/>
          </a:xfrm>
          <a:prstGeom prst="rect">
            <a:avLst/>
          </a:prstGeom>
          <a:noFill/>
          <a:ln>
            <a:solidFill>
              <a:srgbClr val="FFFF00"/>
            </a:solidFill>
          </a:ln>
        </p:spPr>
        <p:txBody>
          <a:bodyPr wrap="square" rtlCol="0">
            <a:spAutoFit/>
          </a:bodyPr>
          <a:lstStyle/>
          <a:p>
            <a:r>
              <a:rPr lang="en-US" altLang="zh-CN" sz="2400" b="1" dirty="0">
                <a:solidFill>
                  <a:srgbClr val="FF0000"/>
                </a:solidFill>
              </a:rPr>
              <a:t>1</a:t>
            </a:r>
            <a:r>
              <a:rPr lang="zh-CN" altLang="en-US" sz="2400" b="1" dirty="0">
                <a:solidFill>
                  <a:srgbClr val="FF0000"/>
                </a:solidFill>
              </a:rPr>
              <a:t>：黑，    </a:t>
            </a:r>
            <a:r>
              <a:rPr lang="en-US" altLang="zh-CN" sz="2400" b="1" dirty="0">
                <a:solidFill>
                  <a:srgbClr val="FF0000"/>
                </a:solidFill>
              </a:rPr>
              <a:t>2</a:t>
            </a:r>
            <a:r>
              <a:rPr lang="zh-CN" altLang="en-US" sz="2400" b="1" dirty="0">
                <a:solidFill>
                  <a:srgbClr val="FF0000"/>
                </a:solidFill>
              </a:rPr>
              <a:t>：兰      </a:t>
            </a:r>
            <a:r>
              <a:rPr lang="en-US" altLang="zh-CN" sz="2400" b="1" dirty="0">
                <a:solidFill>
                  <a:srgbClr val="FF0000"/>
                </a:solidFill>
              </a:rPr>
              <a:t>3</a:t>
            </a:r>
            <a:r>
              <a:rPr lang="zh-CN" altLang="en-US" sz="2400" b="1" dirty="0">
                <a:solidFill>
                  <a:srgbClr val="FF0000"/>
                </a:solidFill>
              </a:rPr>
              <a:t>：绿，  </a:t>
            </a:r>
            <a:r>
              <a:rPr lang="en-US" altLang="zh-CN" sz="2400" b="1" dirty="0">
                <a:solidFill>
                  <a:srgbClr val="FF0000"/>
                </a:solidFill>
              </a:rPr>
              <a:t>4</a:t>
            </a:r>
            <a:r>
              <a:rPr lang="zh-CN" altLang="en-US" sz="2400" b="1" dirty="0">
                <a:solidFill>
                  <a:srgbClr val="FF0000"/>
                </a:solidFill>
              </a:rPr>
              <a:t>：红</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290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124744"/>
            <a:ext cx="8324566" cy="4779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3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526529"/>
            <a:ext cx="7052593" cy="3341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444208" y="6381328"/>
            <a:ext cx="504056" cy="369332"/>
          </a:xfrm>
          <a:prstGeom prst="rect">
            <a:avLst/>
          </a:prstGeom>
          <a:noFill/>
          <a:ln w="38100">
            <a:solidFill>
              <a:srgbClr val="FF0000"/>
            </a:solidFill>
          </a:ln>
        </p:spPr>
        <p:txBody>
          <a:bodyPr wrap="square" rtlCol="0">
            <a:spAutoFit/>
          </a:bodyPr>
          <a:lstStyle/>
          <a:p>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179512" y="-20032"/>
                <a:ext cx="8856984" cy="3461460"/>
              </a:xfrm>
              <a:prstGeom prst="rect">
                <a:avLst/>
              </a:prstGeom>
            </p:spPr>
            <p:txBody>
              <a:bodyPr wrap="square">
                <a:spAutoFit/>
              </a:bodyPr>
              <a:lstStyle/>
              <a:p>
                <a:pPr algn="l" fontAlgn="b"/>
                <a:r>
                  <a:rPr lang="zh-CN" altLang="zh-CN" sz="2800" b="1" dirty="0">
                    <a:solidFill>
                      <a:srgbClr val="0000FF"/>
                    </a:solidFill>
                  </a:rPr>
                  <a:t>按这张课表安排，需 </a:t>
                </a:r>
                <a:r>
                  <a:rPr lang="en-US" altLang="zh-CN" sz="2800" b="1" dirty="0">
                    <a:solidFill>
                      <a:srgbClr val="0000FF"/>
                    </a:solidFill>
                  </a:rPr>
                  <a:t>4</a:t>
                </a:r>
                <a:r>
                  <a:rPr lang="zh-CN" altLang="en-US" sz="2800" b="1" dirty="0">
                    <a:solidFill>
                      <a:srgbClr val="0000FF"/>
                    </a:solidFill>
                  </a:rPr>
                  <a:t>间教室。但是</a:t>
                </a:r>
                <a:r>
                  <a:rPr lang="en-US" altLang="zh-CN" sz="2800" b="1" dirty="0">
                    <a:solidFill>
                      <a:srgbClr val="0000FF"/>
                    </a:solidFill>
                  </a:rPr>
                  <a:t>|E</a:t>
                </a:r>
                <a:r>
                  <a:rPr lang="en-US" altLang="zh-CN" sz="2800" b="1" dirty="0">
                    <a:solidFill>
                      <a:srgbClr val="0000FF"/>
                    </a:solidFill>
                    <a:latin typeface="Cambria Math" panose="02040503050406030204"/>
                    <a:ea typeface="Cambria Math" panose="02040503050406030204"/>
                  </a:rPr>
                  <a:t>(G)|=11</a:t>
                </a:r>
                <a:r>
                  <a:rPr lang="zh-CN" altLang="en-US" sz="2800" b="1" dirty="0">
                    <a:solidFill>
                      <a:srgbClr val="0000FF"/>
                    </a:solidFill>
                    <a:latin typeface="Cambria Math" panose="02040503050406030204"/>
                    <a:ea typeface="Cambria Math" panose="02040503050406030204"/>
                  </a:rPr>
                  <a:t>，</a:t>
                </a:r>
                <a14:m>
                  <m:oMath xmlns:m="http://schemas.openxmlformats.org/officeDocument/2006/math">
                    <m:d>
                      <m:dPr>
                        <m:begChr m:val="⌈"/>
                        <m:endChr m:val="⌉"/>
                        <m:ctrlPr>
                          <a:rPr lang="zh-CN" altLang="en-US" sz="2800" b="1" i="1" smtClean="0">
                            <a:solidFill>
                              <a:srgbClr val="0000FF"/>
                            </a:solidFill>
                            <a:latin typeface="Cambria Math" panose="02040503050406030204" pitchFamily="18" charset="0"/>
                          </a:rPr>
                        </m:ctrlPr>
                      </m:dPr>
                      <m:e>
                        <m:f>
                          <m:fPr>
                            <m:ctrlPr>
                              <a:rPr lang="en-US" altLang="zh-CN" sz="2800" b="1" i="1" smtClean="0">
                                <a:solidFill>
                                  <a:srgbClr val="0000FF"/>
                                </a:solidFill>
                                <a:latin typeface="Cambria Math" panose="02040503050406030204" pitchFamily="18" charset="0"/>
                              </a:rPr>
                            </m:ctrlPr>
                          </m:fPr>
                          <m:num>
                            <m:r>
                              <m:rPr>
                                <m:nor/>
                              </m:rPr>
                              <a:rPr lang="en-US" altLang="zh-CN" sz="2800" b="1" dirty="0">
                                <a:solidFill>
                                  <a:srgbClr val="0000FF"/>
                                </a:solidFill>
                                <a:latin typeface="Cambria Math" panose="02040503050406030204" charset="0"/>
                              </a:rPr>
                              <m:t>|</m:t>
                            </m:r>
                            <m:r>
                              <m:rPr>
                                <m:nor/>
                              </m:rPr>
                              <a:rPr lang="en-US" altLang="zh-CN" sz="2800" b="1" dirty="0">
                                <a:solidFill>
                                  <a:srgbClr val="0000FF"/>
                                </a:solidFill>
                                <a:latin typeface="Cambria Math" panose="02040503050406030204" charset="0"/>
                              </a:rPr>
                              <m:t>E</m:t>
                            </m:r>
                            <m:r>
                              <m:rPr>
                                <m:nor/>
                              </m:rPr>
                              <a:rPr lang="en-US" altLang="zh-CN" sz="2800" b="1" dirty="0">
                                <a:solidFill>
                                  <a:srgbClr val="0000FF"/>
                                </a:solidFill>
                                <a:latin typeface="Cambria Math" panose="02040503050406030204"/>
                                <a:ea typeface="Cambria Math" panose="02040503050406030204"/>
                              </a:rPr>
                              <m:t>(</m:t>
                            </m:r>
                            <m:r>
                              <m:rPr>
                                <m:nor/>
                              </m:rPr>
                              <a:rPr lang="en-US" altLang="zh-CN" sz="2800" b="1" dirty="0">
                                <a:solidFill>
                                  <a:srgbClr val="0000FF"/>
                                </a:solidFill>
                                <a:latin typeface="Cambria Math" panose="02040503050406030204"/>
                                <a:ea typeface="Cambria Math" panose="02040503050406030204"/>
                              </a:rPr>
                              <m:t>G</m:t>
                            </m:r>
                            <m:r>
                              <m:rPr>
                                <m:nor/>
                              </m:rPr>
                              <a:rPr lang="en-US" altLang="zh-CN" sz="2800" b="1" dirty="0">
                                <a:solidFill>
                                  <a:srgbClr val="0000FF"/>
                                </a:solidFill>
                                <a:latin typeface="Cambria Math" panose="02040503050406030204"/>
                                <a:ea typeface="Cambria Math" panose="02040503050406030204"/>
                              </a:rPr>
                              <m:t>)|</m:t>
                            </m:r>
                          </m:num>
                          <m:den>
                            <m:r>
                              <a:rPr lang="en-US" altLang="zh-CN" sz="2800" b="1" i="1" smtClean="0">
                                <a:solidFill>
                                  <a:srgbClr val="0000FF"/>
                                </a:solidFill>
                                <a:latin typeface="Cambria Math" panose="02040503050406030204"/>
                              </a:rPr>
                              <m:t>𝒑</m:t>
                            </m:r>
                          </m:den>
                        </m:f>
                      </m:e>
                    </m:d>
                  </m:oMath>
                </a14:m>
                <a:r>
                  <a:rPr lang="en-US" altLang="zh-CN" sz="2800" b="1" dirty="0">
                    <a:solidFill>
                      <a:srgbClr val="0000FF"/>
                    </a:solidFill>
                  </a:rPr>
                  <a:t>=</a:t>
                </a:r>
                <a:r>
                  <a:rPr lang="zh-CN" altLang="en-US" sz="2800" b="1" dirty="0">
                    <a:solidFill>
                      <a:srgbClr val="0000FF"/>
                    </a:solidFill>
                    <a:latin typeface="Cambria Math" panose="02040503050406030204"/>
                    <a:ea typeface="Cambria Math" panose="02040503050406030204"/>
                  </a:rPr>
                  <a:t> </a:t>
                </a:r>
                <a14:m>
                  <m:oMath xmlns:m="http://schemas.openxmlformats.org/officeDocument/2006/math">
                    <m:d>
                      <m:dPr>
                        <m:begChr m:val="⌈"/>
                        <m:endChr m:val="⌉"/>
                        <m:ctrlPr>
                          <a:rPr lang="zh-CN" altLang="en-US" sz="2800" b="1" i="1">
                            <a:solidFill>
                              <a:srgbClr val="0000FF"/>
                            </a:solidFill>
                            <a:latin typeface="Cambria Math" panose="02040503050406030204" pitchFamily="18" charset="0"/>
                          </a:rPr>
                        </m:ctrlPr>
                      </m:dPr>
                      <m:e>
                        <m:f>
                          <m:fPr>
                            <m:ctrlPr>
                              <a:rPr lang="en-US" altLang="zh-CN" sz="2800" b="1" i="1">
                                <a:solidFill>
                                  <a:srgbClr val="0000FF"/>
                                </a:solidFill>
                                <a:latin typeface="Cambria Math" panose="02040503050406030204" pitchFamily="18" charset="0"/>
                              </a:rPr>
                            </m:ctrlPr>
                          </m:fPr>
                          <m:num>
                            <m:r>
                              <m:rPr>
                                <m:nor/>
                              </m:rPr>
                              <a:rPr lang="en-US" altLang="zh-CN" sz="2800" b="1" i="0" dirty="0" smtClean="0">
                                <a:solidFill>
                                  <a:srgbClr val="0000FF"/>
                                </a:solidFill>
                                <a:latin typeface="Cambria Math" panose="02040503050406030204"/>
                                <a:ea typeface="Cambria Math" panose="02040503050406030204"/>
                              </a:rPr>
                              <m:t>11</m:t>
                            </m:r>
                          </m:num>
                          <m:den>
                            <m:r>
                              <a:rPr lang="en-US" altLang="zh-CN" sz="2800" b="1" i="1" smtClean="0">
                                <a:solidFill>
                                  <a:srgbClr val="0000FF"/>
                                </a:solidFill>
                                <a:latin typeface="Cambria Math" panose="02040503050406030204"/>
                              </a:rPr>
                              <m:t>𝟒</m:t>
                            </m:r>
                          </m:den>
                        </m:f>
                      </m:e>
                    </m:d>
                  </m:oMath>
                </a14:m>
                <a:r>
                  <a:rPr lang="en-US" altLang="zh-CN" sz="2800" b="1" dirty="0">
                    <a:solidFill>
                      <a:srgbClr val="0000FF"/>
                    </a:solidFill>
                  </a:rPr>
                  <a:t>=3,</a:t>
                </a:r>
                <a:r>
                  <a:rPr lang="zh-CN" altLang="zh-CN" sz="2800" b="1" dirty="0">
                    <a:solidFill>
                      <a:srgbClr val="0000FF"/>
                    </a:solidFill>
                  </a:rPr>
                  <a:t>由定理 </a:t>
                </a:r>
                <a:r>
                  <a:rPr lang="en-US" altLang="zh-CN" sz="2800" b="1" dirty="0">
                    <a:solidFill>
                      <a:srgbClr val="0000FF"/>
                    </a:solidFill>
                  </a:rPr>
                  <a:t>6.5.1</a:t>
                </a:r>
                <a:r>
                  <a:rPr lang="zh-CN" altLang="zh-CN" sz="2800" b="1" dirty="0">
                    <a:solidFill>
                      <a:srgbClr val="0000FF"/>
                    </a:solidFill>
                  </a:rPr>
                  <a:t>，可</a:t>
                </a:r>
                <a:r>
                  <a:rPr lang="zh-CN" altLang="en-US" sz="2800" b="1" dirty="0">
                    <a:solidFill>
                      <a:srgbClr val="0000FF"/>
                    </a:solidFill>
                  </a:rPr>
                  <a:t>排出一张只</a:t>
                </a:r>
                <a:r>
                  <a:rPr lang="zh-CN" altLang="zh-CN" sz="2800" b="1" dirty="0">
                    <a:solidFill>
                      <a:srgbClr val="0000FF"/>
                    </a:solidFill>
                  </a:rPr>
                  <a:t>需 </a:t>
                </a:r>
                <a:r>
                  <a:rPr lang="en-US" altLang="zh-CN" sz="2800" b="1" dirty="0">
                    <a:solidFill>
                      <a:srgbClr val="0000FF"/>
                    </a:solidFill>
                  </a:rPr>
                  <a:t>3 </a:t>
                </a:r>
                <a:r>
                  <a:rPr lang="zh-CN" altLang="zh-CN" sz="2800" b="1" dirty="0">
                    <a:solidFill>
                      <a:srgbClr val="0000FF"/>
                    </a:solidFill>
                  </a:rPr>
                  <a:t>个教室的 </a:t>
                </a:r>
                <a:r>
                  <a:rPr lang="en-US" altLang="zh-CN" sz="2800" b="1" dirty="0">
                    <a:solidFill>
                      <a:srgbClr val="0000FF"/>
                    </a:solidFill>
                  </a:rPr>
                  <a:t>4</a:t>
                </a:r>
                <a:r>
                  <a:rPr lang="zh-CN" altLang="zh-CN" sz="2800" b="1" dirty="0">
                    <a:solidFill>
                      <a:srgbClr val="0000FF"/>
                    </a:solidFill>
                  </a:rPr>
                  <a:t>课时课表。事实上，将教师 </a:t>
                </a:r>
                <a:r>
                  <a:rPr lang="en-US" altLang="zh-CN" sz="2800" b="1" dirty="0">
                    <a:solidFill>
                      <a:srgbClr val="0000FF"/>
                    </a:solidFill>
                  </a:rPr>
                  <a:t>x</a:t>
                </a:r>
                <a:r>
                  <a:rPr lang="en-US" altLang="zh-CN" sz="2800" b="1" baseline="-25000" dirty="0">
                    <a:solidFill>
                      <a:srgbClr val="0000FF"/>
                    </a:solidFill>
                  </a:rPr>
                  <a:t>4</a:t>
                </a:r>
                <a:r>
                  <a:rPr lang="en-US" altLang="zh-CN" sz="2800" b="1" dirty="0">
                    <a:solidFill>
                      <a:srgbClr val="0000FF"/>
                    </a:solidFill>
                  </a:rPr>
                  <a:t> </a:t>
                </a:r>
                <a:r>
                  <a:rPr lang="zh-CN" altLang="zh-CN" sz="2800" b="1" dirty="0">
                    <a:solidFill>
                      <a:srgbClr val="0000FF"/>
                    </a:solidFill>
                  </a:rPr>
                  <a:t>在第 </a:t>
                </a:r>
                <a:r>
                  <a:rPr lang="en-US" altLang="zh-CN" sz="2800" b="1" dirty="0">
                    <a:solidFill>
                      <a:srgbClr val="0000FF"/>
                    </a:solidFill>
                  </a:rPr>
                  <a:t>3</a:t>
                </a:r>
                <a:r>
                  <a:rPr lang="zh-CN" altLang="zh-CN" sz="2800" b="1" dirty="0">
                    <a:solidFill>
                      <a:srgbClr val="0000FF"/>
                    </a:solidFill>
                  </a:rPr>
                  <a:t>课时的课调到第 </a:t>
                </a:r>
                <a:r>
                  <a:rPr lang="en-US" altLang="zh-CN" sz="2800" b="1" dirty="0">
                    <a:solidFill>
                      <a:srgbClr val="0000FF"/>
                    </a:solidFill>
                  </a:rPr>
                  <a:t>1 </a:t>
                </a:r>
                <a:r>
                  <a:rPr lang="zh-CN" altLang="zh-CN" sz="2800" b="1" dirty="0">
                    <a:solidFill>
                      <a:srgbClr val="0000FF"/>
                    </a:solidFill>
                  </a:rPr>
                  <a:t>课时而</a:t>
                </a:r>
                <a:r>
                  <a:rPr lang="zh-CN" altLang="zh-CN" sz="2800" b="1" dirty="0">
                    <a:solidFill>
                      <a:srgbClr val="0000FF"/>
                    </a:solidFill>
                    <a:latin typeface="宋体" panose="02010600030101010101" pitchFamily="2" charset="-122"/>
                    <a:cs typeface="Arial" panose="020B0604020202020204" pitchFamily="34" charset="0"/>
                  </a:rPr>
                  <a:t>将教师 </a:t>
                </a:r>
                <a:r>
                  <a:rPr lang="en-US" altLang="zh-CN" sz="2800" b="1" i="1" dirty="0">
                    <a:solidFill>
                      <a:srgbClr val="0000FF"/>
                    </a:solidFill>
                    <a:latin typeface="Calibri" panose="020F0502020204030204" pitchFamily="34" charset="0"/>
                    <a:ea typeface="Times New Roman" panose="02020603050405020304" pitchFamily="18" charset="0"/>
                    <a:cs typeface="Arial" panose="020B0604020202020204" pitchFamily="34" charset="0"/>
                  </a:rPr>
                  <a:t>x</a:t>
                </a:r>
                <a:r>
                  <a:rPr lang="en-US" altLang="zh-CN" sz="2800" b="1" baseline="-30000" dirty="0">
                    <a:solidFill>
                      <a:srgbClr val="0000FF"/>
                    </a:solidFill>
                    <a:latin typeface="Calibri" panose="020F0502020204030204" pitchFamily="34" charset="0"/>
                    <a:ea typeface="Times New Roman" panose="02020603050405020304" pitchFamily="18" charset="0"/>
                    <a:cs typeface="Arial" panose="020B0604020202020204" pitchFamily="34" charset="0"/>
                  </a:rPr>
                  <a:t>2</a:t>
                </a:r>
                <a:r>
                  <a:rPr lang="en-US" altLang="zh-CN" sz="2800" b="1" dirty="0">
                    <a:solidFill>
                      <a:srgbClr val="0000FF"/>
                    </a:solidFill>
                    <a:latin typeface="宋体" panose="02010600030101010101" pitchFamily="2" charset="-122"/>
                    <a:cs typeface="Arial" panose="020B0604020202020204" pitchFamily="34" charset="0"/>
                  </a:rPr>
                  <a:t> </a:t>
                </a:r>
                <a:r>
                  <a:rPr lang="zh-CN" altLang="en-US" sz="2800" b="1" dirty="0">
                    <a:solidFill>
                      <a:srgbClr val="0000FF"/>
                    </a:solidFill>
                    <a:latin typeface="宋体" panose="02010600030101010101" pitchFamily="2" charset="-122"/>
                    <a:cs typeface="Arial" panose="020B0604020202020204" pitchFamily="34" charset="0"/>
                  </a:rPr>
                  <a:t>在第 </a:t>
                </a:r>
                <a:r>
                  <a:rPr lang="en-US" altLang="zh-CN" sz="2800" b="1" dirty="0">
                    <a:solidFill>
                      <a:srgbClr val="0000FF"/>
                    </a:solidFill>
                    <a:latin typeface="Calibri" panose="020F0502020204030204" pitchFamily="34" charset="0"/>
                    <a:ea typeface="Times New Roman" panose="02020603050405020304" pitchFamily="18" charset="0"/>
                    <a:cs typeface="Arial" panose="020B0604020202020204" pitchFamily="34" charset="0"/>
                  </a:rPr>
                  <a:t>3</a:t>
                </a:r>
                <a:r>
                  <a:rPr lang="en-US" altLang="zh-CN" sz="2800" b="1" dirty="0">
                    <a:solidFill>
                      <a:srgbClr val="0000FF"/>
                    </a:solidFill>
                    <a:latin typeface="宋体" panose="02010600030101010101" pitchFamily="2" charset="-122"/>
                    <a:cs typeface="Arial" panose="020B0604020202020204" pitchFamily="34" charset="0"/>
                  </a:rPr>
                  <a:t> </a:t>
                </a:r>
                <a:r>
                  <a:rPr lang="zh-CN" altLang="en-US" sz="2800" b="1" dirty="0">
                    <a:solidFill>
                      <a:srgbClr val="0000FF"/>
                    </a:solidFill>
                    <a:latin typeface="宋体" panose="02010600030101010101" pitchFamily="2" charset="-122"/>
                    <a:cs typeface="Arial" panose="020B0604020202020204" pitchFamily="34" charset="0"/>
                  </a:rPr>
                  <a:t>课时的课与第 </a:t>
                </a:r>
                <a:r>
                  <a:rPr lang="en-US" altLang="zh-CN" sz="2800" b="1" dirty="0">
                    <a:solidFill>
                      <a:srgbClr val="0000FF"/>
                    </a:solidFill>
                    <a:latin typeface="Calibri" panose="020F0502020204030204" pitchFamily="34" charset="0"/>
                    <a:ea typeface="Times New Roman" panose="02020603050405020304" pitchFamily="18" charset="0"/>
                    <a:cs typeface="Arial" panose="020B0604020202020204" pitchFamily="34" charset="0"/>
                  </a:rPr>
                  <a:t>1</a:t>
                </a:r>
                <a:r>
                  <a:rPr lang="en-US" altLang="zh-CN" sz="2800" b="1" dirty="0">
                    <a:solidFill>
                      <a:srgbClr val="0000FF"/>
                    </a:solidFill>
                    <a:latin typeface="宋体" panose="02010600030101010101" pitchFamily="2" charset="-122"/>
                    <a:cs typeface="Arial" panose="020B0604020202020204" pitchFamily="34" charset="0"/>
                  </a:rPr>
                  <a:t> </a:t>
                </a:r>
                <a:r>
                  <a:rPr lang="zh-CN" altLang="en-US" sz="2800" b="1" dirty="0">
                    <a:solidFill>
                      <a:srgbClr val="0000FF"/>
                    </a:solidFill>
                    <a:latin typeface="宋体" panose="02010600030101010101" pitchFamily="2" charset="-122"/>
                    <a:cs typeface="Arial" panose="020B0604020202020204" pitchFamily="34" charset="0"/>
                  </a:rPr>
                  <a:t>课时对调即可。从二部图的匹配上来看，是将第 </a:t>
                </a:r>
                <a:r>
                  <a:rPr lang="en-US" altLang="zh-CN" sz="2800" b="1" dirty="0">
                    <a:solidFill>
                      <a:srgbClr val="0000FF"/>
                    </a:solidFill>
                    <a:latin typeface="Calibri" panose="020F0502020204030204" pitchFamily="34" charset="0"/>
                    <a:ea typeface="Times New Roman" panose="02020603050405020304" pitchFamily="18" charset="0"/>
                    <a:cs typeface="Arial" panose="020B0604020202020204" pitchFamily="34" charset="0"/>
                  </a:rPr>
                  <a:t>1</a:t>
                </a:r>
                <a:r>
                  <a:rPr lang="en-US" altLang="zh-CN" sz="2800" b="1" dirty="0">
                    <a:solidFill>
                      <a:srgbClr val="0000FF"/>
                    </a:solidFill>
                    <a:latin typeface="宋体" panose="02010600030101010101" pitchFamily="2" charset="-122"/>
                    <a:cs typeface="Arial" panose="020B0604020202020204" pitchFamily="34" charset="0"/>
                  </a:rPr>
                  <a:t> </a:t>
                </a:r>
                <a:r>
                  <a:rPr lang="zh-CN" altLang="en-US" sz="2800" b="1" dirty="0">
                    <a:solidFill>
                      <a:srgbClr val="0000FF"/>
                    </a:solidFill>
                    <a:latin typeface="宋体" panose="02010600030101010101" pitchFamily="2" charset="-122"/>
                    <a:cs typeface="Arial" panose="020B0604020202020204" pitchFamily="34" charset="0"/>
                  </a:rPr>
                  <a:t>课时和第 </a:t>
                </a:r>
                <a:r>
                  <a:rPr lang="en-US" altLang="zh-CN" sz="2800" b="1" dirty="0">
                    <a:solidFill>
                      <a:srgbClr val="0000FF"/>
                    </a:solidFill>
                    <a:latin typeface="Calibri" panose="020F0502020204030204" pitchFamily="34" charset="0"/>
                    <a:ea typeface="Times New Roman" panose="02020603050405020304" pitchFamily="18" charset="0"/>
                    <a:cs typeface="Arial" panose="020B0604020202020204" pitchFamily="34" charset="0"/>
                  </a:rPr>
                  <a:t>3</a:t>
                </a:r>
                <a:r>
                  <a:rPr lang="en-US" altLang="zh-CN" sz="2800" b="1" dirty="0">
                    <a:solidFill>
                      <a:srgbClr val="0000FF"/>
                    </a:solidFill>
                    <a:latin typeface="宋体" panose="02010600030101010101" pitchFamily="2" charset="-122"/>
                    <a:cs typeface="Arial" panose="020B0604020202020204" pitchFamily="34" charset="0"/>
                  </a:rPr>
                  <a:t> </a:t>
                </a:r>
                <a:r>
                  <a:rPr lang="zh-CN" altLang="en-US" sz="2800" b="1" dirty="0">
                    <a:solidFill>
                      <a:srgbClr val="0000FF"/>
                    </a:solidFill>
                    <a:latin typeface="宋体" panose="02010600030101010101" pitchFamily="2" charset="-122"/>
                    <a:cs typeface="Arial" panose="020B0604020202020204" pitchFamily="34" charset="0"/>
                  </a:rPr>
                  <a:t>课时对应的匹配施行了一次引理 </a:t>
                </a:r>
                <a:r>
                  <a:rPr lang="en-US" altLang="zh-CN" sz="2800" b="1" dirty="0">
                    <a:solidFill>
                      <a:srgbClr val="0000FF"/>
                    </a:solidFill>
                    <a:latin typeface="Calibri" panose="020F0502020204030204" pitchFamily="34" charset="0"/>
                    <a:ea typeface="Times New Roman" panose="02020603050405020304" pitchFamily="18" charset="0"/>
                    <a:cs typeface="Arial" panose="020B0604020202020204" pitchFamily="34" charset="0"/>
                  </a:rPr>
                  <a:t>6.5.1</a:t>
                </a:r>
                <a:r>
                  <a:rPr lang="en-US" altLang="zh-CN" sz="2800" b="1" dirty="0">
                    <a:solidFill>
                      <a:srgbClr val="0000FF"/>
                    </a:solidFill>
                    <a:latin typeface="宋体" panose="02010600030101010101" pitchFamily="2" charset="-122"/>
                    <a:cs typeface="Arial" panose="020B0604020202020204" pitchFamily="34" charset="0"/>
                  </a:rPr>
                  <a:t> </a:t>
                </a:r>
                <a:r>
                  <a:rPr lang="zh-CN" altLang="en-US" sz="2800" b="1" dirty="0">
                    <a:solidFill>
                      <a:srgbClr val="0000FF"/>
                    </a:solidFill>
                    <a:latin typeface="宋体" panose="02010600030101010101" pitchFamily="2" charset="-122"/>
                    <a:cs typeface="Arial" panose="020B0604020202020204" pitchFamily="34" charset="0"/>
                  </a:rPr>
                  <a:t>的操作。一张只需</a:t>
                </a:r>
                <a:r>
                  <a:rPr lang="en-US" altLang="zh-CN" sz="2800" b="1" dirty="0">
                    <a:solidFill>
                      <a:srgbClr val="0000FF"/>
                    </a:solidFill>
                    <a:latin typeface="Calibri" panose="020F0502020204030204" pitchFamily="34" charset="0"/>
                    <a:ea typeface="Times New Roman" panose="02020603050405020304" pitchFamily="18" charset="0"/>
                    <a:cs typeface="Arial" panose="020B0604020202020204" pitchFamily="34" charset="0"/>
                  </a:rPr>
                  <a:t>3</a:t>
                </a:r>
                <a:r>
                  <a:rPr lang="zh-CN" altLang="en-US" sz="2800" b="1" dirty="0">
                    <a:solidFill>
                      <a:srgbClr val="0000FF"/>
                    </a:solidFill>
                    <a:latin typeface="宋体" panose="02010600030101010101" pitchFamily="2" charset="-122"/>
                    <a:cs typeface="Arial" panose="020B0604020202020204" pitchFamily="34" charset="0"/>
                  </a:rPr>
                  <a:t>个教室的</a:t>
                </a:r>
                <a:r>
                  <a:rPr lang="en-US" altLang="zh-CN" sz="2800" b="1" dirty="0">
                    <a:solidFill>
                      <a:srgbClr val="0000FF"/>
                    </a:solidFill>
                    <a:latin typeface="Calibri" panose="020F0502020204030204" pitchFamily="34" charset="0"/>
                    <a:ea typeface="Times New Roman" panose="02020603050405020304" pitchFamily="18" charset="0"/>
                    <a:cs typeface="Arial" panose="020B0604020202020204" pitchFamily="34" charset="0"/>
                  </a:rPr>
                  <a:t>4</a:t>
                </a:r>
                <a:r>
                  <a:rPr lang="zh-CN" altLang="en-US" sz="2800" b="1" dirty="0">
                    <a:solidFill>
                      <a:srgbClr val="0000FF"/>
                    </a:solidFill>
                    <a:latin typeface="宋体" panose="02010600030101010101" pitchFamily="2" charset="-122"/>
                    <a:cs typeface="Arial" panose="020B0604020202020204" pitchFamily="34" charset="0"/>
                  </a:rPr>
                  <a:t>课时课表如下：</a:t>
                </a:r>
                <a:endParaRPr lang="zh-CN" altLang="en-US" sz="2800" b="1" dirty="0">
                  <a:solidFill>
                    <a:srgbClr val="0000FF"/>
                  </a:solidFill>
                  <a:cs typeface="宋体" panose="02010600030101010101" pitchFamily="2"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179512" y="-20032"/>
                <a:ext cx="8856984" cy="3461460"/>
              </a:xfrm>
              <a:prstGeom prst="rect">
                <a:avLst/>
              </a:prstGeom>
              <a:blipFill rotWithShape="1">
                <a:blip r:embed="rId3"/>
                <a:stretch>
                  <a:fillRect l="-1376" t="-2113" r="-964" b="-3873"/>
                </a:stretch>
              </a:blipFill>
            </p:spPr>
            <p:txBody>
              <a:bodyPr/>
              <a:lstStyle/>
              <a:p>
                <a:r>
                  <a:rPr lang="zh-CN" altLang="en-US">
                    <a:noFill/>
                  </a:rPr>
                  <a:t> </a:t>
                </a:r>
              </a:p>
            </p:txBody>
          </p:sp>
        </mc:Fallback>
      </mc:AlternateContent>
      <p:sp>
        <p:nvSpPr>
          <p:cNvPr id="7" name="TextBox 6"/>
          <p:cNvSpPr txBox="1"/>
          <p:nvPr/>
        </p:nvSpPr>
        <p:spPr>
          <a:xfrm>
            <a:off x="3923928" y="5177741"/>
            <a:ext cx="504056" cy="369332"/>
          </a:xfrm>
          <a:prstGeom prst="rect">
            <a:avLst/>
          </a:prstGeom>
          <a:noFill/>
          <a:ln w="38100">
            <a:solidFill>
              <a:srgbClr val="FF0000"/>
            </a:solidFill>
          </a:ln>
        </p:spPr>
        <p:txBody>
          <a:bodyPr wrap="square" rtlCol="0">
            <a:spAutoFit/>
          </a:bodyPr>
          <a:lstStyle/>
          <a:p>
            <a:endParaRPr lang="zh-CN" altLang="en-US" dirty="0"/>
          </a:p>
        </p:txBody>
      </p:sp>
      <p:sp>
        <p:nvSpPr>
          <p:cNvPr id="8" name="TextBox 7"/>
          <p:cNvSpPr txBox="1"/>
          <p:nvPr/>
        </p:nvSpPr>
        <p:spPr>
          <a:xfrm>
            <a:off x="6391064" y="5197213"/>
            <a:ext cx="504056" cy="369332"/>
          </a:xfrm>
          <a:prstGeom prst="rect">
            <a:avLst/>
          </a:prstGeom>
          <a:noFill/>
          <a:ln w="38100">
            <a:solidFill>
              <a:srgbClr val="FF0000"/>
            </a:solidFill>
          </a:ln>
        </p:spPr>
        <p:txBody>
          <a:bodyPr wrap="square" rtlCol="0">
            <a:spAutoFit/>
          </a:bodyPr>
          <a:lstStyle/>
          <a:p>
            <a:endParaRPr lang="zh-CN" altLang="en-US" dirty="0"/>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138739"/>
            <a:ext cx="6486398" cy="3143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p=</a:t>
            </a:r>
            <a:r>
              <a:rPr lang="zh-CN" altLang="en-US" sz="2400" dirty="0"/>
              <a:t>匹配数，即课时数</a:t>
            </a:r>
            <a:br>
              <a:rPr lang="zh-CN" altLang="en-US" sz="2400" dirty="0"/>
            </a:br>
            <a:r>
              <a:rPr lang="zh-CN" altLang="en-US" sz="2400" dirty="0">
                <a:latin typeface="Arial" panose="020B0604020202020204" pitchFamily="34" charset="0"/>
                <a:cs typeface="Arial" panose="020B0604020202020204" pitchFamily="34" charset="0"/>
              </a:rPr>
              <a:t>ε</a:t>
            </a:r>
            <a:r>
              <a:rPr lang="en-US" altLang="zh-CN" sz="2400" dirty="0">
                <a:latin typeface="Arial" panose="020B0604020202020204" pitchFamily="34" charset="0"/>
                <a:cs typeface="Arial" panose="020B0604020202020204" pitchFamily="34" charset="0"/>
              </a:rPr>
              <a:t>(G)=</a:t>
            </a:r>
            <a:r>
              <a:rPr lang="zh-CN" altLang="en-US" sz="2400" dirty="0">
                <a:latin typeface="Arial" panose="020B0604020202020204" pitchFamily="34" charset="0"/>
                <a:cs typeface="Arial" panose="020B0604020202020204" pitchFamily="34" charset="0"/>
              </a:rPr>
              <a:t>边数，即需要上的课时总数</a:t>
            </a:r>
          </a:p>
        </p:txBody>
      </p:sp>
      <p:sp>
        <p:nvSpPr>
          <p:cNvPr id="3" name="内容占位符 2"/>
          <p:cNvSpPr>
            <a:spLocks noGrp="1"/>
          </p:cNvSpPr>
          <p:nvPr>
            <p:ph idx="1"/>
          </p:nvPr>
        </p:nvSpPr>
        <p:spPr/>
        <p:txBody>
          <a:bodyPr/>
          <a:lstStyle/>
          <a:p>
            <a:endParaRPr lang="zh-CN" altLang="en-US"/>
          </a:p>
        </p:txBody>
      </p:sp>
      <p:pic>
        <p:nvPicPr>
          <p:cNvPr id="430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908720"/>
            <a:ext cx="771525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0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501006"/>
            <a:ext cx="7791450" cy="284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2944" y="228600"/>
            <a:ext cx="4523523" cy="6296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8912"/>
            <a:ext cx="3648075"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右箭头 3"/>
          <p:cNvSpPr/>
          <p:nvPr/>
        </p:nvSpPr>
        <p:spPr>
          <a:xfrm>
            <a:off x="3326284" y="1244867"/>
            <a:ext cx="936104" cy="597210"/>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0" y="4117776"/>
            <a:ext cx="4304001" cy="2086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23528" y="2996952"/>
            <a:ext cx="2232248" cy="830997"/>
          </a:xfrm>
          <a:prstGeom prst="rect">
            <a:avLst/>
          </a:prstGeom>
          <a:noFill/>
          <a:ln>
            <a:solidFill>
              <a:srgbClr val="FFFF00"/>
            </a:solidFill>
          </a:ln>
        </p:spPr>
        <p:txBody>
          <a:bodyPr wrap="square" rtlCol="0">
            <a:spAutoFit/>
          </a:bodyPr>
          <a:lstStyle/>
          <a:p>
            <a:r>
              <a:rPr lang="en-US" altLang="zh-CN" sz="2400" b="1" dirty="0">
                <a:solidFill>
                  <a:srgbClr val="FF0000"/>
                </a:solidFill>
              </a:rPr>
              <a:t>1</a:t>
            </a:r>
            <a:r>
              <a:rPr lang="zh-CN" altLang="en-US" sz="2400" b="1" dirty="0">
                <a:solidFill>
                  <a:srgbClr val="FF0000"/>
                </a:solidFill>
              </a:rPr>
              <a:t>：黑，</a:t>
            </a:r>
            <a:r>
              <a:rPr lang="en-US" altLang="zh-CN" sz="2400" b="1" dirty="0">
                <a:solidFill>
                  <a:srgbClr val="FF0000"/>
                </a:solidFill>
              </a:rPr>
              <a:t>2</a:t>
            </a:r>
            <a:r>
              <a:rPr lang="zh-CN" altLang="en-US" sz="2400" b="1" dirty="0">
                <a:solidFill>
                  <a:srgbClr val="FF0000"/>
                </a:solidFill>
              </a:rPr>
              <a:t>：兰</a:t>
            </a:r>
            <a:endParaRPr lang="en-US" altLang="zh-CN" sz="2400" b="1" dirty="0">
              <a:solidFill>
                <a:srgbClr val="FF0000"/>
              </a:solidFill>
            </a:endParaRPr>
          </a:p>
          <a:p>
            <a:r>
              <a:rPr lang="en-US" altLang="zh-CN" sz="2400" b="1" dirty="0">
                <a:solidFill>
                  <a:srgbClr val="FF0000"/>
                </a:solidFill>
              </a:rPr>
              <a:t>3</a:t>
            </a:r>
            <a:r>
              <a:rPr lang="zh-CN" altLang="en-US" sz="2400" b="1" dirty="0">
                <a:solidFill>
                  <a:srgbClr val="FF0000"/>
                </a:solidFill>
              </a:rPr>
              <a:t>：绿，</a:t>
            </a:r>
            <a:r>
              <a:rPr lang="en-US" altLang="zh-CN" sz="2400" b="1" dirty="0">
                <a:solidFill>
                  <a:srgbClr val="FF0000"/>
                </a:solidFill>
              </a:rPr>
              <a:t>4</a:t>
            </a:r>
            <a:r>
              <a:rPr lang="zh-CN" altLang="en-US" sz="2400" b="1" dirty="0">
                <a:solidFill>
                  <a:srgbClr val="FF0000"/>
                </a:solidFill>
              </a:rPr>
              <a:t>：红</a:t>
            </a:r>
          </a:p>
        </p:txBody>
      </p:sp>
      <p:sp>
        <p:nvSpPr>
          <p:cNvPr id="9" name="右箭头 8"/>
          <p:cNvSpPr/>
          <p:nvPr/>
        </p:nvSpPr>
        <p:spPr>
          <a:xfrm>
            <a:off x="4262388" y="4725144"/>
            <a:ext cx="468052" cy="597210"/>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5652120" y="4221088"/>
            <a:ext cx="504056" cy="369332"/>
          </a:xfrm>
          <a:prstGeom prst="rect">
            <a:avLst/>
          </a:prstGeom>
          <a:noFill/>
          <a:ln w="38100">
            <a:solidFill>
              <a:srgbClr val="FF0000"/>
            </a:solidFill>
          </a:ln>
        </p:spPr>
        <p:txBody>
          <a:bodyPr wrap="square" rtlCol="0">
            <a:spAutoFit/>
          </a:bodyPr>
          <a:lstStyle/>
          <a:p>
            <a:endParaRPr lang="zh-CN" altLang="en-US" dirty="0"/>
          </a:p>
        </p:txBody>
      </p:sp>
      <p:sp>
        <p:nvSpPr>
          <p:cNvPr id="10" name="TextBox 9"/>
          <p:cNvSpPr txBox="1"/>
          <p:nvPr/>
        </p:nvSpPr>
        <p:spPr>
          <a:xfrm>
            <a:off x="8100392" y="4239508"/>
            <a:ext cx="504056" cy="369332"/>
          </a:xfrm>
          <a:prstGeom prst="rect">
            <a:avLst/>
          </a:prstGeom>
          <a:noFill/>
          <a:ln w="38100">
            <a:solidFill>
              <a:srgbClr val="FF0000"/>
            </a:solidFill>
          </a:ln>
        </p:spPr>
        <p:txBody>
          <a:bodyPr wrap="square" rtlCol="0">
            <a:spAutoFit/>
          </a:bodyPr>
          <a:lstStyle/>
          <a:p>
            <a:endParaRPr lang="zh-CN" altLang="en-US" dirty="0"/>
          </a:p>
        </p:txBody>
      </p:sp>
      <p:sp>
        <p:nvSpPr>
          <p:cNvPr id="11" name="TextBox 10"/>
          <p:cNvSpPr txBox="1"/>
          <p:nvPr/>
        </p:nvSpPr>
        <p:spPr>
          <a:xfrm>
            <a:off x="5654352" y="5949280"/>
            <a:ext cx="504056" cy="369332"/>
          </a:xfrm>
          <a:prstGeom prst="rect">
            <a:avLst/>
          </a:prstGeom>
          <a:noFill/>
          <a:ln w="38100">
            <a:solidFill>
              <a:srgbClr val="FF0000"/>
            </a:solidFill>
          </a:ln>
        </p:spPr>
        <p:txBody>
          <a:bodyPr wrap="square" rtlCol="0">
            <a:spAutoFit/>
          </a:bodyPr>
          <a:lstStyle/>
          <a:p>
            <a:endParaRPr lang="zh-CN" altLang="en-US" dirty="0"/>
          </a:p>
        </p:txBody>
      </p:sp>
      <p:sp>
        <p:nvSpPr>
          <p:cNvPr id="12" name="TextBox 11"/>
          <p:cNvSpPr txBox="1"/>
          <p:nvPr/>
        </p:nvSpPr>
        <p:spPr>
          <a:xfrm>
            <a:off x="8172400" y="6011996"/>
            <a:ext cx="504056" cy="369332"/>
          </a:xfrm>
          <a:prstGeom prst="rect">
            <a:avLst/>
          </a:prstGeom>
          <a:noFill/>
          <a:ln w="38100">
            <a:solidFill>
              <a:srgbClr val="FF0000"/>
            </a:solidFill>
          </a:ln>
        </p:spPr>
        <p:txBody>
          <a:bodyPr wrap="square" rtlCol="0">
            <a:spAutoFit/>
          </a:bodyPr>
          <a:lstStyle/>
          <a:p>
            <a:endParaRPr lang="zh-CN" alt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2"/>
          <p:cNvSpPr txBox="1">
            <a:spLocks noChangeArrowheads="1"/>
          </p:cNvSpPr>
          <p:nvPr/>
        </p:nvSpPr>
        <p:spPr bwMode="auto">
          <a:xfrm>
            <a:off x="1714500" y="3905250"/>
            <a:ext cx="4762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300" tIns="57150" rIns="114300" bIns="57150">
            <a:spAutoFit/>
          </a:bodyPr>
          <a:lstStyle>
            <a:lvl1pPr defTabSz="1143000" eaLnBrk="0" hangingPunct="0">
              <a:defRPr b="1">
                <a:solidFill>
                  <a:schemeClr val="tx1"/>
                </a:solidFill>
                <a:latin typeface="Comic Sans MS" panose="030F0702030302020204" pitchFamily="66" charset="0"/>
                <a:ea typeface="宋体" panose="02010600030101010101" pitchFamily="2" charset="-122"/>
              </a:defRPr>
            </a:lvl1pPr>
            <a:lvl2pPr marL="742950" indent="-285750" defTabSz="1143000" eaLnBrk="0" hangingPunct="0">
              <a:defRPr b="1">
                <a:solidFill>
                  <a:schemeClr val="tx1"/>
                </a:solidFill>
                <a:latin typeface="Comic Sans MS" panose="030F0702030302020204" pitchFamily="66" charset="0"/>
                <a:ea typeface="宋体" panose="02010600030101010101" pitchFamily="2" charset="-122"/>
              </a:defRPr>
            </a:lvl2pPr>
            <a:lvl3pPr marL="1143000" indent="-228600" defTabSz="1143000" eaLnBrk="0" hangingPunct="0">
              <a:defRPr b="1">
                <a:solidFill>
                  <a:schemeClr val="tx1"/>
                </a:solidFill>
                <a:latin typeface="Comic Sans MS" panose="030F0702030302020204" pitchFamily="66" charset="0"/>
                <a:ea typeface="宋体" panose="02010600030101010101" pitchFamily="2" charset="-122"/>
              </a:defRPr>
            </a:lvl3pPr>
            <a:lvl4pPr marL="1600200" indent="-228600" defTabSz="1143000" eaLnBrk="0" hangingPunct="0">
              <a:defRPr b="1">
                <a:solidFill>
                  <a:schemeClr val="tx1"/>
                </a:solidFill>
                <a:latin typeface="Comic Sans MS" panose="030F0702030302020204" pitchFamily="66" charset="0"/>
                <a:ea typeface="宋体" panose="02010600030101010101" pitchFamily="2" charset="-122"/>
              </a:defRPr>
            </a:lvl4pPr>
            <a:lvl5pPr marL="2057400" indent="-228600" defTabSz="1143000" eaLnBrk="0" hangingPunct="0">
              <a:defRPr b="1">
                <a:solidFill>
                  <a:schemeClr val="tx1"/>
                </a:solidFill>
                <a:latin typeface="Comic Sans MS" panose="030F0702030302020204" pitchFamily="66" charset="0"/>
                <a:ea typeface="宋体" panose="02010600030101010101" pitchFamily="2" charset="-122"/>
              </a:defRPr>
            </a:lvl5pPr>
            <a:lvl6pPr marL="2514600" indent="-228600" defTabSz="1143000" eaLnBrk="0" fontAlgn="base" hangingPunct="0">
              <a:spcBef>
                <a:spcPct val="0"/>
              </a:spcBef>
              <a:spcAft>
                <a:spcPct val="0"/>
              </a:spcAft>
              <a:buFont typeface="Arial" panose="020B0604020202020204" pitchFamily="34" charset="0"/>
              <a:defRPr b="1">
                <a:solidFill>
                  <a:schemeClr val="tx1"/>
                </a:solidFill>
                <a:latin typeface="Comic Sans MS" panose="030F0702030302020204" pitchFamily="66" charset="0"/>
                <a:ea typeface="宋体" panose="02010600030101010101" pitchFamily="2" charset="-122"/>
              </a:defRPr>
            </a:lvl6pPr>
            <a:lvl7pPr marL="2971800" indent="-228600" defTabSz="1143000" eaLnBrk="0" fontAlgn="base" hangingPunct="0">
              <a:spcBef>
                <a:spcPct val="0"/>
              </a:spcBef>
              <a:spcAft>
                <a:spcPct val="0"/>
              </a:spcAft>
              <a:buFont typeface="Arial" panose="020B0604020202020204" pitchFamily="34" charset="0"/>
              <a:defRPr b="1">
                <a:solidFill>
                  <a:schemeClr val="tx1"/>
                </a:solidFill>
                <a:latin typeface="Comic Sans MS" panose="030F0702030302020204" pitchFamily="66" charset="0"/>
                <a:ea typeface="宋体" panose="02010600030101010101" pitchFamily="2" charset="-122"/>
              </a:defRPr>
            </a:lvl7pPr>
            <a:lvl8pPr marL="3429000" indent="-228600" defTabSz="1143000" eaLnBrk="0" fontAlgn="base" hangingPunct="0">
              <a:spcBef>
                <a:spcPct val="0"/>
              </a:spcBef>
              <a:spcAft>
                <a:spcPct val="0"/>
              </a:spcAft>
              <a:buFont typeface="Arial" panose="020B0604020202020204" pitchFamily="34" charset="0"/>
              <a:defRPr b="1">
                <a:solidFill>
                  <a:schemeClr val="tx1"/>
                </a:solidFill>
                <a:latin typeface="Comic Sans MS" panose="030F0702030302020204" pitchFamily="66" charset="0"/>
                <a:ea typeface="宋体" panose="02010600030101010101" pitchFamily="2" charset="-122"/>
              </a:defRPr>
            </a:lvl8pPr>
            <a:lvl9pPr marL="3886200" indent="-228600" defTabSz="1143000" eaLnBrk="0" fontAlgn="base" hangingPunct="0">
              <a:spcBef>
                <a:spcPct val="0"/>
              </a:spcBef>
              <a:spcAft>
                <a:spcPct val="0"/>
              </a:spcAft>
              <a:buFont typeface="Arial" panose="020B0604020202020204" pitchFamily="34" charset="0"/>
              <a:defRPr b="1">
                <a:solidFill>
                  <a:schemeClr val="tx1"/>
                </a:solidFill>
                <a:latin typeface="Comic Sans MS" panose="030F0702030302020204" pitchFamily="66" charset="0"/>
                <a:ea typeface="宋体" panose="02010600030101010101" pitchFamily="2" charset="-122"/>
              </a:defRPr>
            </a:lvl9pPr>
          </a:lstStyle>
          <a:p>
            <a:pPr eaLnBrk="1" hangingPunct="1">
              <a:spcBef>
                <a:spcPct val="50000"/>
              </a:spcBef>
            </a:pPr>
            <a:endParaRPr kumimoji="1" lang="zh-CN" altLang="zh-CN" sz="3000" b="0">
              <a:solidFill>
                <a:srgbClr val="007A77"/>
              </a:solidFill>
              <a:latin typeface="Arial Black" panose="020B0A04020102020204" pitchFamily="34" charset="0"/>
            </a:endParaRPr>
          </a:p>
        </p:txBody>
      </p:sp>
      <p:sp>
        <p:nvSpPr>
          <p:cNvPr id="6148" name="Rectangle 3"/>
          <p:cNvSpPr>
            <a:spLocks noGrp="1" noChangeArrowheads="1"/>
          </p:cNvSpPr>
          <p:nvPr>
            <p:ph type="body" idx="1"/>
          </p:nvPr>
        </p:nvSpPr>
        <p:spPr>
          <a:xfrm>
            <a:off x="381000" y="838200"/>
            <a:ext cx="8305800" cy="5562600"/>
          </a:xfrm>
        </p:spPr>
        <p:txBody>
          <a:bodyPr/>
          <a:lstStyle/>
          <a:p>
            <a:pPr algn="just" eaLnBrk="1" hangingPunct="1">
              <a:lnSpc>
                <a:spcPct val="114000"/>
              </a:lnSpc>
              <a:defRPr/>
            </a:pPr>
            <a:r>
              <a:rPr lang="zh-CN" altLang="en-US" sz="3200" dirty="0">
                <a:latin typeface="+mj-lt"/>
                <a:ea typeface="楷体_GB2312" panose="02010609030101010101" pitchFamily="49" charset="-122"/>
              </a:rPr>
              <a:t>通过</a:t>
            </a:r>
            <a:r>
              <a:rPr lang="zh-CN" altLang="en-US" sz="3200" b="1" dirty="0">
                <a:solidFill>
                  <a:srgbClr val="FF0000"/>
                </a:solidFill>
                <a:latin typeface="+mj-lt"/>
                <a:ea typeface="楷体_GB2312" panose="02010609030101010101" pitchFamily="49" charset="-122"/>
              </a:rPr>
              <a:t>边顶对换</a:t>
            </a:r>
            <a:r>
              <a:rPr lang="zh-CN" altLang="en-US" sz="3200" dirty="0">
                <a:latin typeface="+mj-lt"/>
                <a:ea typeface="楷体_GB2312" panose="02010609030101010101" pitchFamily="49" charset="-122"/>
              </a:rPr>
              <a:t>法将图</a:t>
            </a:r>
            <a:r>
              <a:rPr lang="en-US" altLang="zh-CN" sz="3200" dirty="0">
                <a:latin typeface="+mj-lt"/>
                <a:ea typeface="楷体_GB2312" panose="02010609030101010101" pitchFamily="49" charset="-122"/>
              </a:rPr>
              <a:t>G</a:t>
            </a:r>
            <a:r>
              <a:rPr lang="zh-CN" altLang="en-US" sz="3200" dirty="0">
                <a:latin typeface="+mj-lt"/>
                <a:ea typeface="楷体_GB2312" panose="02010609030101010101" pitchFamily="49" charset="-122"/>
              </a:rPr>
              <a:t>转换为图</a:t>
            </a:r>
            <a:r>
              <a:rPr lang="en-US" altLang="zh-CN" sz="3200" i="1" dirty="0">
                <a:latin typeface="+mj-lt"/>
                <a:ea typeface="楷体_GB2312" panose="02010609030101010101" pitchFamily="49" charset="-122"/>
              </a:rPr>
              <a:t>G</a:t>
            </a:r>
            <a:r>
              <a:rPr lang="en-US" altLang="zh-CN" sz="3200" dirty="0">
                <a:latin typeface="+mj-lt"/>
                <a:ea typeface="楷体_GB2312" panose="02010609030101010101" pitchFamily="49" charset="-122"/>
              </a:rPr>
              <a:t>'</a:t>
            </a:r>
            <a:r>
              <a:rPr lang="zh-CN" altLang="en-US" sz="3200" dirty="0">
                <a:latin typeface="+mj-lt"/>
                <a:ea typeface="楷体_GB2312" panose="02010609030101010101" pitchFamily="49" charset="-122"/>
              </a:rPr>
              <a:t>：</a:t>
            </a:r>
            <a:endParaRPr lang="en-US" altLang="zh-CN" sz="3200" dirty="0">
              <a:latin typeface="+mj-lt"/>
              <a:ea typeface="楷体_GB2312" panose="02010609030101010101" pitchFamily="49" charset="-122"/>
            </a:endParaRPr>
          </a:p>
          <a:p>
            <a:pPr lvl="1" algn="just" eaLnBrk="1" hangingPunct="1">
              <a:lnSpc>
                <a:spcPct val="114000"/>
              </a:lnSpc>
              <a:defRPr/>
            </a:pPr>
            <a:r>
              <a:rPr lang="en-US" altLang="zh-CN" b="1" dirty="0">
                <a:latin typeface="+mj-lt"/>
                <a:ea typeface="楷体_GB2312" panose="02010609030101010101" pitchFamily="49" charset="-122"/>
              </a:rPr>
              <a:t>G</a:t>
            </a:r>
            <a:r>
              <a:rPr lang="zh-CN" altLang="en-US" b="1" dirty="0">
                <a:latin typeface="+mj-lt"/>
                <a:ea typeface="楷体_GB2312" panose="02010609030101010101" pitchFamily="49" charset="-122"/>
              </a:rPr>
              <a:t>图中的边</a:t>
            </a:r>
            <a:r>
              <a:rPr lang="en-US" altLang="zh-CN" b="1" dirty="0">
                <a:latin typeface="+mj-lt"/>
                <a:ea typeface="楷体_GB2312" panose="02010609030101010101" pitchFamily="49" charset="-122"/>
              </a:rPr>
              <a:t>e</a:t>
            </a:r>
            <a:r>
              <a:rPr lang="zh-CN" altLang="en-US" b="1" dirty="0">
                <a:latin typeface="+mj-lt"/>
                <a:ea typeface="楷体_GB2312" panose="02010609030101010101" pitchFamily="49" charset="-122"/>
              </a:rPr>
              <a:t>转换为图</a:t>
            </a:r>
            <a:r>
              <a:rPr lang="en-US" altLang="zh-CN" b="1" i="1" dirty="0">
                <a:latin typeface="+mj-lt"/>
                <a:ea typeface="楷体_GB2312" panose="02010609030101010101" pitchFamily="49" charset="-122"/>
              </a:rPr>
              <a:t>G</a:t>
            </a:r>
            <a:r>
              <a:rPr lang="en-US" altLang="zh-CN" b="1" dirty="0">
                <a:latin typeface="+mj-lt"/>
                <a:ea typeface="楷体_GB2312" panose="02010609030101010101" pitchFamily="49" charset="-122"/>
              </a:rPr>
              <a:t>′</a:t>
            </a:r>
            <a:r>
              <a:rPr lang="zh-CN" altLang="en-US" b="1" dirty="0">
                <a:latin typeface="+mj-lt"/>
                <a:ea typeface="楷体_GB2312" panose="02010609030101010101" pitchFamily="49" charset="-122"/>
              </a:rPr>
              <a:t>中的一个顶点</a:t>
            </a:r>
            <a:r>
              <a:rPr lang="en-US" altLang="zh-CN" b="1" i="1" dirty="0">
                <a:latin typeface="+mj-lt"/>
                <a:ea typeface="楷体_GB2312" panose="02010609030101010101" pitchFamily="49" charset="-122"/>
              </a:rPr>
              <a:t>v</a:t>
            </a:r>
            <a:r>
              <a:rPr lang="en-US" altLang="zh-CN" sz="2800" b="1" dirty="0">
                <a:ea typeface="楷体_GB2312" panose="02010609030101010101" pitchFamily="49" charset="-122"/>
              </a:rPr>
              <a:t>′ </a:t>
            </a:r>
            <a:r>
              <a:rPr lang="zh-CN" altLang="en-US" b="1" dirty="0">
                <a:latin typeface="+mj-lt"/>
                <a:ea typeface="楷体_GB2312" panose="02010609030101010101" pitchFamily="49" charset="-122"/>
              </a:rPr>
              <a:t>；若图</a:t>
            </a:r>
            <a:r>
              <a:rPr lang="en-US" altLang="zh-CN" b="1" dirty="0">
                <a:latin typeface="+mj-lt"/>
                <a:ea typeface="楷体_GB2312" panose="02010609030101010101" pitchFamily="49" charset="-122"/>
              </a:rPr>
              <a:t>G</a:t>
            </a:r>
            <a:r>
              <a:rPr lang="zh-CN" altLang="en-US" b="1" dirty="0">
                <a:latin typeface="+mj-lt"/>
                <a:ea typeface="楷体_GB2312" panose="02010609030101010101" pitchFamily="49" charset="-122"/>
              </a:rPr>
              <a:t>中两条边相邻，则</a:t>
            </a:r>
            <a:r>
              <a:rPr lang="en-US" altLang="zh-CN" b="1" i="1" dirty="0">
                <a:latin typeface="+mj-lt"/>
                <a:ea typeface="楷体_GB2312" panose="02010609030101010101" pitchFamily="49" charset="-122"/>
              </a:rPr>
              <a:t>G</a:t>
            </a:r>
            <a:r>
              <a:rPr lang="en-US" altLang="zh-CN" b="1" dirty="0">
                <a:latin typeface="+mj-lt"/>
                <a:ea typeface="楷体_GB2312" panose="02010609030101010101" pitchFamily="49" charset="-122"/>
                <a:sym typeface="+mn-ea"/>
              </a:rPr>
              <a:t>′</a:t>
            </a:r>
            <a:r>
              <a:rPr lang="zh-CN" altLang="en-US" b="1" dirty="0">
                <a:latin typeface="+mj-lt"/>
                <a:ea typeface="楷体_GB2312" panose="02010609030101010101" pitchFamily="49" charset="-122"/>
              </a:rPr>
              <a:t>中对应两个顶点之间连一条边。然后对图</a:t>
            </a:r>
            <a:r>
              <a:rPr lang="en-US" altLang="zh-CN" b="1" i="1" dirty="0">
                <a:latin typeface="+mj-lt"/>
                <a:ea typeface="楷体_GB2312" panose="02010609030101010101" pitchFamily="49" charset="-122"/>
              </a:rPr>
              <a:t>G</a:t>
            </a:r>
            <a:r>
              <a:rPr lang="en-US" altLang="zh-CN" b="1" dirty="0">
                <a:latin typeface="+mj-lt"/>
                <a:ea typeface="楷体_GB2312" panose="02010609030101010101" pitchFamily="49" charset="-122"/>
                <a:sym typeface="+mn-ea"/>
              </a:rPr>
              <a:t>′</a:t>
            </a:r>
            <a:r>
              <a:rPr lang="zh-CN" altLang="en-US" b="1" dirty="0">
                <a:latin typeface="+mj-lt"/>
                <a:ea typeface="楷体_GB2312" panose="02010609030101010101" pitchFamily="49" charset="-122"/>
              </a:rPr>
              <a:t>进行顶点着色或求顶点色数</a:t>
            </a:r>
            <a:r>
              <a:rPr lang="en-US" altLang="zh-CN" b="1" i="1" dirty="0">
                <a:latin typeface="+mj-lt"/>
                <a:ea typeface="楷体_GB2312" panose="02010609030101010101" pitchFamily="49" charset="-122"/>
              </a:rPr>
              <a:t>x</a:t>
            </a:r>
            <a:r>
              <a:rPr lang="en-US" altLang="zh-CN" b="1" dirty="0">
                <a:latin typeface="+mj-lt"/>
                <a:ea typeface="楷体_GB2312" panose="02010609030101010101" pitchFamily="49" charset="-122"/>
              </a:rPr>
              <a:t>(</a:t>
            </a:r>
            <a:r>
              <a:rPr lang="en-US" altLang="zh-CN" b="1" i="1" dirty="0">
                <a:latin typeface="+mj-lt"/>
                <a:ea typeface="楷体_GB2312" panose="02010609030101010101" pitchFamily="49" charset="-122"/>
              </a:rPr>
              <a:t>G</a:t>
            </a:r>
            <a:r>
              <a:rPr lang="en-US" altLang="zh-CN" b="1" dirty="0">
                <a:latin typeface="+mj-lt"/>
                <a:ea typeface="楷体_GB2312" panose="02010609030101010101" pitchFamily="49" charset="-122"/>
              </a:rPr>
              <a:t>')</a:t>
            </a:r>
            <a:r>
              <a:rPr lang="zh-CN" altLang="en-US" b="1" dirty="0">
                <a:latin typeface="+mj-lt"/>
                <a:ea typeface="楷体_GB2312" panose="02010609030101010101" pitchFamily="49" charset="-122"/>
              </a:rPr>
              <a:t>，显然：</a:t>
            </a:r>
          </a:p>
        </p:txBody>
      </p:sp>
      <p:sp>
        <p:nvSpPr>
          <p:cNvPr id="1029" name="Rectangle 4"/>
          <p:cNvSpPr>
            <a:spLocks noGrp="1" noChangeArrowheads="1"/>
          </p:cNvSpPr>
          <p:nvPr>
            <p:ph type="title"/>
          </p:nvPr>
        </p:nvSpPr>
        <p:spPr>
          <a:xfrm>
            <a:off x="685800" y="0"/>
            <a:ext cx="8231188" cy="838200"/>
          </a:xfrm>
          <a:noFill/>
        </p:spPr>
        <p:txBody>
          <a:bodyPr/>
          <a:lstStyle/>
          <a:p>
            <a:pPr marL="889000" indent="-889000" defTabSz="731520" eaLnBrk="1" hangingPunct="1"/>
            <a:r>
              <a:rPr lang="zh-CN" altLang="en-US" b="0" dirty="0"/>
              <a:t>* 边着色算法</a:t>
            </a:r>
            <a:r>
              <a:rPr lang="en-US" altLang="zh-CN" b="0" dirty="0"/>
              <a:t>2</a:t>
            </a:r>
            <a:r>
              <a:rPr lang="zh-CN" altLang="en-US" b="0" dirty="0"/>
              <a:t>－</a:t>
            </a:r>
            <a:r>
              <a:rPr lang="zh-CN" altLang="en-US" dirty="0"/>
              <a:t>边顶对换法 </a:t>
            </a:r>
          </a:p>
        </p:txBody>
      </p:sp>
      <p:sp>
        <p:nvSpPr>
          <p:cNvPr id="1030" name="Rectangle 5"/>
          <p:cNvSpPr>
            <a:spLocks noChangeArrowheads="1"/>
          </p:cNvSpPr>
          <p:nvPr/>
        </p:nvSpPr>
        <p:spPr bwMode="auto">
          <a:xfrm>
            <a:off x="0" y="3286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solidFill>
                <a:srgbClr val="007A77"/>
              </a:solidFill>
            </a:endParaRPr>
          </a:p>
        </p:txBody>
      </p:sp>
      <p:graphicFrame>
        <p:nvGraphicFramePr>
          <p:cNvPr id="1026" name="Object 6"/>
          <p:cNvGraphicFramePr>
            <a:graphicFrameLocks noChangeAspect="1"/>
          </p:cNvGraphicFramePr>
          <p:nvPr/>
        </p:nvGraphicFramePr>
        <p:xfrm>
          <a:off x="1796981" y="4238625"/>
          <a:ext cx="4597537" cy="1050032"/>
        </p:xfrm>
        <a:graphic>
          <a:graphicData uri="http://schemas.openxmlformats.org/presentationml/2006/ole">
            <mc:AlternateContent xmlns:mc="http://schemas.openxmlformats.org/markup-compatibility/2006">
              <mc:Choice xmlns:v="urn:schemas-microsoft-com:vml" Requires="v">
                <p:oleObj spid="_x0000_s420094" name="公式" r:id="rId3" imgW="1002665" imgH="228600" progId="Equation.3">
                  <p:embed/>
                </p:oleObj>
              </mc:Choice>
              <mc:Fallback>
                <p:oleObj name="公式" r:id="rId3" imgW="1002665" imgH="228600" progId="Equation.3">
                  <p:embed/>
                  <p:pic>
                    <p:nvPicPr>
                      <p:cNvPr id="0" name="图片 4198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981" y="4238625"/>
                        <a:ext cx="4597537" cy="1050032"/>
                      </a:xfrm>
                      <a:prstGeom prst="rect">
                        <a:avLst/>
                      </a:prstGeom>
                      <a:noFill/>
                      <a:ln>
                        <a:noFill/>
                      </a:ln>
                    </p:spPr>
                  </p:pic>
                </p:oleObj>
              </mc:Fallback>
            </mc:AlternateContent>
          </a:graphicData>
        </a:graphic>
      </p:graphicFrame>
    </p:spTree>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zNkMjVlMGEyNmFjMTU4YWYxZGVlNDQzYTAwNmVmYjUifQ=="/>
</p:tagLst>
</file>

<file path=ppt/theme/theme1.xml><?xml version="1.0" encoding="utf-8"?>
<a:theme xmlns:a="http://schemas.openxmlformats.org/drawingml/2006/main" name="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3">
  <a:themeElements>
    <a:clrScheme name="主题3 1">
      <a:dk1>
        <a:srgbClr val="000000"/>
      </a:dk1>
      <a:lt1>
        <a:srgbClr val="FFFFFF"/>
      </a:lt1>
      <a:dk2>
        <a:srgbClr val="065218"/>
      </a:dk2>
      <a:lt2>
        <a:srgbClr val="EDF3AE"/>
      </a:lt2>
      <a:accent1>
        <a:srgbClr val="8FCB17"/>
      </a:accent1>
      <a:accent2>
        <a:srgbClr val="769F11"/>
      </a:accent2>
      <a:accent3>
        <a:srgbClr val="FFFFFF"/>
      </a:accent3>
      <a:accent4>
        <a:srgbClr val="000000"/>
      </a:accent4>
      <a:accent5>
        <a:srgbClr val="C6E2AB"/>
      </a:accent5>
      <a:accent6>
        <a:srgbClr val="6A900E"/>
      </a:accent6>
      <a:hlink>
        <a:srgbClr val="0A6A21"/>
      </a:hlink>
      <a:folHlink>
        <a:srgbClr val="406EA5"/>
      </a:folHlink>
    </a:clrScheme>
    <a:fontScheme name="主题3">
      <a:majorFont>
        <a:latin typeface="Trebuchet MS"/>
        <a:ea typeface="黑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主题3 1">
        <a:dk1>
          <a:srgbClr val="000000"/>
        </a:dk1>
        <a:lt1>
          <a:srgbClr val="FFFFFF"/>
        </a:lt1>
        <a:dk2>
          <a:srgbClr val="065218"/>
        </a:dk2>
        <a:lt2>
          <a:srgbClr val="EDF3AE"/>
        </a:lt2>
        <a:accent1>
          <a:srgbClr val="8FCB17"/>
        </a:accent1>
        <a:accent2>
          <a:srgbClr val="769F11"/>
        </a:accent2>
        <a:accent3>
          <a:srgbClr val="FFFFFF"/>
        </a:accent3>
        <a:accent4>
          <a:srgbClr val="000000"/>
        </a:accent4>
        <a:accent5>
          <a:srgbClr val="C6E2AB"/>
        </a:accent5>
        <a:accent6>
          <a:srgbClr val="6A900E"/>
        </a:accent6>
        <a:hlink>
          <a:srgbClr val="0A6A21"/>
        </a:hlink>
        <a:folHlink>
          <a:srgbClr val="406EA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主题3">
  <a:themeElements>
    <a:clrScheme name="主题3 1">
      <a:dk1>
        <a:srgbClr val="000000"/>
      </a:dk1>
      <a:lt1>
        <a:srgbClr val="FFFFFF"/>
      </a:lt1>
      <a:dk2>
        <a:srgbClr val="065218"/>
      </a:dk2>
      <a:lt2>
        <a:srgbClr val="EDF3AE"/>
      </a:lt2>
      <a:accent1>
        <a:srgbClr val="8FCB17"/>
      </a:accent1>
      <a:accent2>
        <a:srgbClr val="769F11"/>
      </a:accent2>
      <a:accent3>
        <a:srgbClr val="FFFFFF"/>
      </a:accent3>
      <a:accent4>
        <a:srgbClr val="000000"/>
      </a:accent4>
      <a:accent5>
        <a:srgbClr val="C6E2AB"/>
      </a:accent5>
      <a:accent6>
        <a:srgbClr val="6A900E"/>
      </a:accent6>
      <a:hlink>
        <a:srgbClr val="0A6A21"/>
      </a:hlink>
      <a:folHlink>
        <a:srgbClr val="406EA5"/>
      </a:folHlink>
    </a:clrScheme>
    <a:fontScheme name="主题3">
      <a:majorFont>
        <a:latin typeface="Trebuchet MS"/>
        <a:ea typeface="黑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主题3 1">
        <a:dk1>
          <a:srgbClr val="000000"/>
        </a:dk1>
        <a:lt1>
          <a:srgbClr val="FFFFFF"/>
        </a:lt1>
        <a:dk2>
          <a:srgbClr val="065218"/>
        </a:dk2>
        <a:lt2>
          <a:srgbClr val="EDF3AE"/>
        </a:lt2>
        <a:accent1>
          <a:srgbClr val="8FCB17"/>
        </a:accent1>
        <a:accent2>
          <a:srgbClr val="769F11"/>
        </a:accent2>
        <a:accent3>
          <a:srgbClr val="FFFFFF"/>
        </a:accent3>
        <a:accent4>
          <a:srgbClr val="000000"/>
        </a:accent4>
        <a:accent5>
          <a:srgbClr val="C6E2AB"/>
        </a:accent5>
        <a:accent6>
          <a:srgbClr val="6A900E"/>
        </a:accent6>
        <a:hlink>
          <a:srgbClr val="0A6A21"/>
        </a:hlink>
        <a:folHlink>
          <a:srgbClr val="406EA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Notebook">
  <a:themeElements>
    <a:clrScheme name="6_Notebook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_Notebook">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6_Notebook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_Notebook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_Notebook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_Notebook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_Noteboo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_Noteboo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_Noteboo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6_Notebook 8">
        <a:dk1>
          <a:srgbClr val="000000"/>
        </a:dk1>
        <a:lt1>
          <a:srgbClr val="FFFFFF"/>
        </a:lt1>
        <a:dk2>
          <a:srgbClr val="A50021"/>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FFCC00"/>
        </a:folHlink>
      </a:clrScheme>
      <a:clrMap bg1="lt1" tx1="dk1" bg2="lt2" tx2="dk2" accent1="accent1" accent2="accent2" accent3="accent3" accent4="accent4" accent5="accent5" accent6="accent6" hlink="hlink" folHlink="folHlink"/>
    </a:extraClrScheme>
    <a:extraClrScheme>
      <a:clrScheme name="6_Notebook 9">
        <a:dk1>
          <a:srgbClr val="A50021"/>
        </a:dk1>
        <a:lt1>
          <a:srgbClr val="FFFFFF"/>
        </a:lt1>
        <a:dk2>
          <a:srgbClr val="A50021"/>
        </a:dk2>
        <a:lt2>
          <a:srgbClr val="808080"/>
        </a:lt2>
        <a:accent1>
          <a:srgbClr val="00CC99"/>
        </a:accent1>
        <a:accent2>
          <a:srgbClr val="3333CC"/>
        </a:accent2>
        <a:accent3>
          <a:srgbClr val="FFFFFF"/>
        </a:accent3>
        <a:accent4>
          <a:srgbClr val="8C001B"/>
        </a:accent4>
        <a:accent5>
          <a:srgbClr val="AAE2CA"/>
        </a:accent5>
        <a:accent6>
          <a:srgbClr val="2D2DB9"/>
        </a:accent6>
        <a:hlink>
          <a:srgbClr val="CCCCFF"/>
        </a:hlink>
        <a:folHlink>
          <a:srgbClr val="FFCC00"/>
        </a:folHlink>
      </a:clrScheme>
      <a:clrMap bg1="lt1" tx1="dk1" bg2="lt2" tx2="dk2" accent1="accent1" accent2="accent2" accent3="accent3" accent4="accent4" accent5="accent5" accent6="accent6" hlink="hlink" folHlink="folHlink"/>
    </a:extraClrScheme>
    <a:extraClrScheme>
      <a:clrScheme name="6_Notebook 10">
        <a:dk1>
          <a:srgbClr val="A50021"/>
        </a:dk1>
        <a:lt1>
          <a:srgbClr val="FFFFFF"/>
        </a:lt1>
        <a:dk2>
          <a:srgbClr val="A50021"/>
        </a:dk2>
        <a:lt2>
          <a:srgbClr val="808080"/>
        </a:lt2>
        <a:accent1>
          <a:srgbClr val="BBE0E3"/>
        </a:accent1>
        <a:accent2>
          <a:srgbClr val="3333CC"/>
        </a:accent2>
        <a:accent3>
          <a:srgbClr val="FFFFFF"/>
        </a:accent3>
        <a:accent4>
          <a:srgbClr val="8C001B"/>
        </a:accent4>
        <a:accent5>
          <a:srgbClr val="DAEDEF"/>
        </a:accent5>
        <a:accent6>
          <a:srgbClr val="2D2DB9"/>
        </a:accent6>
        <a:hlink>
          <a:srgbClr val="CCCCFF"/>
        </a:hlink>
        <a:folHlink>
          <a:srgbClr val="FFCC00"/>
        </a:folHlink>
      </a:clrScheme>
      <a:clrMap bg1="lt1" tx1="dk1" bg2="lt2" tx2="dk2" accent1="accent1" accent2="accent2" accent3="accent3" accent4="accent4" accent5="accent5" accent6="accent6" hlink="hlink" folHlink="folHlink"/>
    </a:extraClrScheme>
    <a:extraClrScheme>
      <a:clrScheme name="6_Notebook 11">
        <a:dk1>
          <a:srgbClr val="000000"/>
        </a:dk1>
        <a:lt1>
          <a:srgbClr val="FFFFFF"/>
        </a:lt1>
        <a:dk2>
          <a:srgbClr val="A50021"/>
        </a:dk2>
        <a:lt2>
          <a:srgbClr val="808080"/>
        </a:lt2>
        <a:accent1>
          <a:srgbClr val="BBE0E3"/>
        </a:accent1>
        <a:accent2>
          <a:srgbClr val="3333CC"/>
        </a:accent2>
        <a:accent3>
          <a:srgbClr val="FFFFFF"/>
        </a:accent3>
        <a:accent4>
          <a:srgbClr val="000000"/>
        </a:accent4>
        <a:accent5>
          <a:srgbClr val="DAEDEF"/>
        </a:accent5>
        <a:accent6>
          <a:srgbClr val="2D2DB9"/>
        </a:accent6>
        <a:hlink>
          <a:srgbClr val="009999"/>
        </a:hlink>
        <a:folHlink>
          <a:srgbClr val="FF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CDESIGNL</Template>
  <TotalTime>3166</TotalTime>
  <Words>12038</Words>
  <Application>Microsoft Office PowerPoint</Application>
  <PresentationFormat>全屏显示(4:3)</PresentationFormat>
  <Paragraphs>668</Paragraphs>
  <Slides>128</Slides>
  <Notes>38</Notes>
  <HiddenSlides>0</HiddenSlides>
  <MMClips>0</MMClips>
  <ScaleCrop>false</ScaleCrop>
  <HeadingPairs>
    <vt:vector size="8" baseType="variant">
      <vt:variant>
        <vt:lpstr>已用的字体</vt:lpstr>
      </vt:variant>
      <vt:variant>
        <vt:i4>14</vt:i4>
      </vt:variant>
      <vt:variant>
        <vt:lpstr>主题</vt:lpstr>
      </vt:variant>
      <vt:variant>
        <vt:i4>5</vt:i4>
      </vt:variant>
      <vt:variant>
        <vt:lpstr>嵌入 OLE 服务器</vt:lpstr>
      </vt:variant>
      <vt:variant>
        <vt:i4>5</vt:i4>
      </vt:variant>
      <vt:variant>
        <vt:lpstr>幻灯片标题</vt:lpstr>
      </vt:variant>
      <vt:variant>
        <vt:i4>128</vt:i4>
      </vt:variant>
    </vt:vector>
  </HeadingPairs>
  <TitlesOfParts>
    <vt:vector size="152" baseType="lpstr">
      <vt:lpstr>Arial Unicode MS</vt:lpstr>
      <vt:lpstr>MS PGothic</vt:lpstr>
      <vt:lpstr>方正粗黑宋简体</vt:lpstr>
      <vt:lpstr>黑体</vt:lpstr>
      <vt:lpstr>楷体_GB2312</vt:lpstr>
      <vt:lpstr>宋体</vt:lpstr>
      <vt:lpstr>Arial</vt:lpstr>
      <vt:lpstr>Arial Black</vt:lpstr>
      <vt:lpstr>Calibri</vt:lpstr>
      <vt:lpstr>Cambria Math</vt:lpstr>
      <vt:lpstr>Symbol</vt:lpstr>
      <vt:lpstr>Times New Roman</vt:lpstr>
      <vt:lpstr>Trebuchet MS</vt:lpstr>
      <vt:lpstr>Wingdings</vt:lpstr>
      <vt:lpstr>诗情画意</vt:lpstr>
      <vt:lpstr>主题3</vt:lpstr>
      <vt:lpstr>1_主题3</vt:lpstr>
      <vt:lpstr>6_Notebook</vt:lpstr>
      <vt:lpstr>1_诗情画意</vt:lpstr>
      <vt:lpstr>公式</vt:lpstr>
      <vt:lpstr>Visio.Drawing.11</vt:lpstr>
      <vt:lpstr>Bitmap Image</vt:lpstr>
      <vt:lpstr>Equation.KSEE3</vt:lpstr>
      <vt:lpstr>Equation</vt:lpstr>
      <vt:lpstr>第四章 匹配理论与染色理论</vt:lpstr>
      <vt:lpstr>提纲</vt:lpstr>
      <vt:lpstr>4.1 匹配与最大匹配</vt:lpstr>
      <vt:lpstr>PowerPoint 演示文稿</vt:lpstr>
      <vt:lpstr>PowerPoint 演示文稿</vt:lpstr>
      <vt:lpstr>二分图的最大匹配</vt:lpstr>
      <vt:lpstr>PowerPoint 演示文稿</vt:lpstr>
      <vt:lpstr>PowerPoint 演示文稿</vt:lpstr>
      <vt:lpstr>4.2 二部图中最大匹配与最大权匹配的算法</vt:lpstr>
      <vt:lpstr>一、求最大匹配的匈牙利算法</vt:lpstr>
      <vt:lpstr>2.理论基础</vt:lpstr>
      <vt:lpstr>PowerPoint 演示文稿</vt:lpstr>
      <vt:lpstr>3.匈牙利算法</vt:lpstr>
      <vt:lpstr>匈牙利算法思想（Edmonds）</vt:lpstr>
      <vt:lpstr>算法步骤</vt:lpstr>
      <vt:lpstr>算法步骤</vt:lpstr>
      <vt:lpstr>例：</vt:lpstr>
      <vt:lpstr>例：</vt:lpstr>
      <vt:lpstr>例：</vt:lpstr>
      <vt:lpstr>PowerPoint 演示文稿</vt:lpstr>
      <vt:lpstr>PowerPoint 演示文稿</vt:lpstr>
      <vt:lpstr> </vt:lpstr>
      <vt:lpstr> </vt:lpstr>
      <vt:lpstr> </vt:lpstr>
      <vt:lpstr>PowerPoint 演示文稿</vt:lpstr>
      <vt:lpstr>匈牙利算法的计算复杂度</vt:lpstr>
      <vt:lpstr>4.二部图最大匹配的算法</vt:lpstr>
      <vt:lpstr>求二部图最大匹配的匈牙利算法</vt:lpstr>
      <vt:lpstr>二、求赋权二部图最大权匹配的 Kuhn－Munkres 算法 </vt:lpstr>
      <vt:lpstr>2.算法的理论基础</vt:lpstr>
      <vt:lpstr>下图显示了一个赋权二部图以及它的一个可行顶点标号。 </vt:lpstr>
      <vt:lpstr>PowerPoint 演示文稿</vt:lpstr>
      <vt:lpstr>相等子图</vt:lpstr>
      <vt:lpstr>PowerPoint 演示文稿</vt:lpstr>
      <vt:lpstr>PowerPoint 演示文稿</vt:lpstr>
      <vt:lpstr>3.算法思想</vt:lpstr>
      <vt:lpstr>3.算法思想</vt:lpstr>
      <vt:lpstr>3.算法思想</vt:lpstr>
      <vt:lpstr>算法步骤</vt:lpstr>
      <vt:lpstr>例 3.4.2 设赋权完全二部图 K5,5=（X, Y）的权矩阵如下，求其最大权完美匹配。  </vt:lpstr>
      <vt:lpstr>PowerPoint 演示文稿</vt:lpstr>
      <vt:lpstr>例 3.4.2 设赋权完全二部图 K5,5=（X, Y）的权矩阵如下，求其最大权完美匹配。  </vt:lpstr>
      <vt:lpstr> </vt:lpstr>
      <vt:lpstr>PowerPoint 演示文稿</vt:lpstr>
      <vt:lpstr>PowerPoint 演示文稿</vt:lpstr>
      <vt:lpstr>PowerPoint 演示文稿</vt:lpstr>
      <vt:lpstr>PowerPoint 演示文稿</vt:lpstr>
      <vt:lpstr>PowerPoint 演示文稿</vt:lpstr>
      <vt:lpstr>PowerPoint 演示文稿</vt:lpstr>
      <vt:lpstr>求最小权匹配的算法</vt:lpstr>
      <vt:lpstr>PowerPoint 演示文稿</vt:lpstr>
      <vt:lpstr>PowerPoint 演示文稿</vt:lpstr>
      <vt:lpstr>图的着色</vt:lpstr>
      <vt:lpstr>四色猜想</vt:lpstr>
      <vt:lpstr>四色猜想</vt:lpstr>
      <vt:lpstr>4.4.1 边染色</vt:lpstr>
      <vt:lpstr>PowerPoint 演示文稿</vt:lpstr>
      <vt:lpstr>匹配</vt:lpstr>
      <vt:lpstr>PowerPoint 演示文稿</vt:lpstr>
      <vt:lpstr>PowerPoint 演示文稿</vt:lpstr>
      <vt:lpstr>边 k 色可染</vt:lpstr>
      <vt:lpstr>边色数</vt:lpstr>
      <vt:lpstr>PowerPoint 演示文稿</vt:lpstr>
      <vt:lpstr>PowerPoint 演示文稿</vt:lpstr>
      <vt:lpstr>* 总结</vt:lpstr>
      <vt:lpstr>4.4.4 点染色</vt:lpstr>
      <vt:lpstr>PowerPoint 演示文稿</vt:lpstr>
      <vt:lpstr>注：点独立集</vt:lpstr>
      <vt:lpstr>PowerPoint 演示文稿</vt:lpstr>
      <vt:lpstr>PowerPoint 演示文稿</vt:lpstr>
      <vt:lpstr>PowerPoint 演示文稿</vt:lpstr>
      <vt:lpstr>PowerPoint 演示文稿</vt:lpstr>
      <vt:lpstr>PowerPoint 演示文稿</vt:lpstr>
      <vt:lpstr>PowerPoint 演示文稿</vt:lpstr>
      <vt:lpstr>点染色理论的基本问题：给定图 G，确定 (G) 的值。 </vt:lpstr>
      <vt:lpstr>三、色数的上下界</vt:lpstr>
      <vt:lpstr>PowerPoint 演示文稿</vt:lpstr>
      <vt:lpstr>PowerPoint 演示文稿</vt:lpstr>
      <vt:lpstr>4.4.3 色多项式</vt:lpstr>
      <vt:lpstr>PowerPoint 演示文稿</vt:lpstr>
      <vt:lpstr>PowerPoint 演示文稿</vt:lpstr>
      <vt:lpstr>PowerPoint 演示文稿</vt:lpstr>
      <vt:lpstr>PowerPoint 演示文稿</vt:lpstr>
      <vt:lpstr>PowerPoint 演示文稿</vt:lpstr>
      <vt:lpstr>PowerPoint 演示文稿</vt:lpstr>
      <vt:lpstr>色数多项式:稀疏的 用减好些：K1,3</vt:lpstr>
      <vt:lpstr>色数多项式：稠密的用加好些：C4</vt:lpstr>
      <vt:lpstr>4.4.5 图的边染色算法和点染色算法</vt:lpstr>
      <vt:lpstr>* 边着色算法1－二部图 G = ( X ,Y ) 的边正常Δ(G) 染色的算法</vt:lpstr>
      <vt:lpstr>二部图边染色算法：</vt:lpstr>
      <vt:lpstr>PowerPoint 演示文稿</vt:lpstr>
      <vt:lpstr>例 6.5.1 设有 4 个教师 x1, x2, x3, x4 和 5 个班级 y1, y2, y3, y4, y5，教学矩阵 T = (tij ) 表示如下： </vt:lpstr>
      <vt:lpstr>PowerPoint 演示文稿</vt:lpstr>
      <vt:lpstr>PowerPoint 演示文稿</vt:lpstr>
      <vt:lpstr>PowerPoint 演示文稿</vt:lpstr>
      <vt:lpstr>PowerPoint 演示文稿</vt:lpstr>
      <vt:lpstr>p=匹配数，即课时数 ε(G)=边数，即需要上的课时总数</vt:lpstr>
      <vt:lpstr>PowerPoint 演示文稿</vt:lpstr>
      <vt:lpstr>* 边着色算法2－边顶对换法 </vt:lpstr>
      <vt:lpstr>边着色－边顶对换法 </vt:lpstr>
      <vt:lpstr>边着色－边顶对换法 </vt:lpstr>
      <vt:lpstr>图的点染色算法</vt:lpstr>
      <vt:lpstr>PowerPoint 演示文稿</vt:lpstr>
      <vt:lpstr>PowerPoint 演示文稿</vt:lpstr>
      <vt:lpstr>求任意图的正常 χ (G) 点染色算法</vt:lpstr>
      <vt:lpstr>算法一、添边粘合法 </vt:lpstr>
      <vt:lpstr>PowerPoint 演示文稿</vt:lpstr>
      <vt:lpstr>添边粘合算法步骤</vt:lpstr>
      <vt:lpstr>例 6.4.2 求下图 G 的色数，及顶点正常 χ (G) 染色。 </vt:lpstr>
      <vt:lpstr>例 6.4.2 求下图 G 的色数，及顶点正常 χ (G) 染色。 </vt:lpstr>
      <vt:lpstr>PowerPoint 演示文稿</vt:lpstr>
      <vt:lpstr>PowerPoint 演示文稿</vt:lpstr>
      <vt:lpstr>算法二、规范染色法（极大独立集法）</vt:lpstr>
      <vt:lpstr>规范染色法基本思想</vt:lpstr>
      <vt:lpstr>规范染色法基本思想</vt:lpstr>
      <vt:lpstr>规范染色法基本思想</vt:lpstr>
      <vt:lpstr>PowerPoint 演示文稿</vt:lpstr>
      <vt:lpstr>   </vt:lpstr>
      <vt:lpstr>算法3：顺序染色法</vt:lpstr>
      <vt:lpstr>算法步骤：</vt:lpstr>
      <vt:lpstr>PowerPoint 演示文稿</vt:lpstr>
      <vt:lpstr>例6.5.4 对下图G，利用顺序染色法对其进行顶点正常染色</vt:lpstr>
      <vt:lpstr>算法四、Welsh-Powell 算法(最大度优先算法) </vt:lpstr>
      <vt:lpstr>算法四、Welsh-Powell 算法(最大度优先算法) </vt:lpstr>
      <vt:lpstr>例6.5.5 利用最优先算法对下图G进行顶点正常染色</vt:lpstr>
      <vt:lpstr>PowerPoint 演示文稿</vt:lpstr>
      <vt:lpstr>见：图论与网络流理论第3章与第6章 </vt:lpstr>
      <vt:lpstr>调研作业：</vt:lpstr>
    </vt:vector>
  </TitlesOfParts>
  <Company>XCBXYJ</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Lenovo</dc:creator>
  <cp:lastModifiedBy>kk</cp:lastModifiedBy>
  <cp:revision>1859</cp:revision>
  <dcterms:created xsi:type="dcterms:W3CDTF">2011-07-25T07:27:00Z</dcterms:created>
  <dcterms:modified xsi:type="dcterms:W3CDTF">2024-01-10T11:08:03Z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7828486397BF43E19DBEED88D3E438E6</vt:lpwstr>
  </property>
</Properties>
</file>